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Lst>
  <p:notesMasterIdLst>
    <p:notesMasterId r:id="rId33"/>
  </p:notesMasterIdLst>
  <p:handoutMasterIdLst>
    <p:handoutMasterId r:id="rId34"/>
  </p:handoutMasterIdLst>
  <p:sldIdLst>
    <p:sldId id="264" r:id="rId5"/>
    <p:sldId id="256" r:id="rId6"/>
    <p:sldId id="261" r:id="rId7"/>
    <p:sldId id="2076136162" r:id="rId8"/>
    <p:sldId id="2147479589" r:id="rId9"/>
    <p:sldId id="2076136186" r:id="rId10"/>
    <p:sldId id="2147480942" r:id="rId11"/>
    <p:sldId id="2147480943" r:id="rId12"/>
    <p:sldId id="2147480971" r:id="rId13"/>
    <p:sldId id="2076136158" r:id="rId14"/>
    <p:sldId id="1079" r:id="rId15"/>
    <p:sldId id="2147480944" r:id="rId16"/>
    <p:sldId id="2147480972" r:id="rId17"/>
    <p:sldId id="2147480953" r:id="rId18"/>
    <p:sldId id="2147480956" r:id="rId19"/>
    <p:sldId id="2147480946" r:id="rId20"/>
    <p:sldId id="2147480947" r:id="rId21"/>
    <p:sldId id="2147480955" r:id="rId22"/>
    <p:sldId id="2147480954" r:id="rId23"/>
    <p:sldId id="2147480957" r:id="rId24"/>
    <p:sldId id="2147480958" r:id="rId25"/>
    <p:sldId id="2147480952" r:id="rId26"/>
    <p:sldId id="2147480950" r:id="rId27"/>
    <p:sldId id="2147480960" r:id="rId28"/>
    <p:sldId id="2147480951" r:id="rId29"/>
    <p:sldId id="2147480959" r:id="rId30"/>
    <p:sldId id="2076136185" r:id="rId31"/>
    <p:sldId id="260" r:id="rId32"/>
  </p:sldIdLst>
  <p:sldSz cx="12192000" cy="6858000"/>
  <p:notesSz cx="6858000" cy="9144000"/>
  <p:embeddedFontLst>
    <p:embeddedFont>
      <p:font typeface="Montserrat" panose="00000500000000000000"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Light" panose="02000000000000000000" pitchFamily="2" charset="0"/>
      <p:regular r:id="rId43"/>
      <p:italic r:id="rId44"/>
    </p:embeddedFont>
    <p:embeddedFont>
      <p:font typeface="Segoe UI" panose="020B0502040204020203" pitchFamily="34" charset="0"/>
      <p:regular r:id="rId45"/>
      <p:bold r:id="rId46"/>
      <p:italic r:id="rId47"/>
      <p:boldItalic r:id="rId48"/>
    </p:embeddedFont>
    <p:embeddedFont>
      <p:font typeface="Segoe UI Light" panose="020B0502040204020203" pitchFamily="34" charset="0"/>
      <p:regular r:id="rId49"/>
      <p:italic r:id="rId50"/>
    </p:embeddedFont>
    <p:embeddedFont>
      <p:font typeface="Segoe UI Semibold" panose="020B0702040204020203" pitchFamily="34" charset="0"/>
      <p:bold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DAFB3B-42FF-438B-BE30-53CF1D571661}">
          <p14:sldIdLst>
            <p14:sldId id="264"/>
            <p14:sldId id="256"/>
          </p14:sldIdLst>
        </p14:section>
        <p14:section name="AGENDA &amp; Intro" id="{55954DF0-C522-43FA-BB85-C472EFD60017}">
          <p14:sldIdLst>
            <p14:sldId id="261"/>
          </p14:sldIdLst>
        </p14:section>
        <p14:section name="News" id="{D1E10C0E-09DA-4BBE-B1B2-5E457A2D6906}">
          <p14:sldIdLst>
            <p14:sldId id="2076136162"/>
            <p14:sldId id="2147479589"/>
            <p14:sldId id="2076136186"/>
            <p14:sldId id="2147480942"/>
            <p14:sldId id="2147480943"/>
            <p14:sldId id="2147480971"/>
            <p14:sldId id="2076136158"/>
          </p14:sldIdLst>
        </p14:section>
        <p14:section name="Content" id="{EB7D3C7B-3C75-4CCC-AF3E-159BF1074462}">
          <p14:sldIdLst>
            <p14:sldId id="1079"/>
            <p14:sldId id="2147480944"/>
            <p14:sldId id="2147480972"/>
            <p14:sldId id="2147480953"/>
            <p14:sldId id="2147480956"/>
            <p14:sldId id="2147480946"/>
            <p14:sldId id="2147480947"/>
            <p14:sldId id="2147480955"/>
            <p14:sldId id="2147480954"/>
            <p14:sldId id="2147480957"/>
            <p14:sldId id="2147480958"/>
            <p14:sldId id="2147480952"/>
            <p14:sldId id="2147480950"/>
            <p14:sldId id="2147480960"/>
            <p14:sldId id="2147480951"/>
            <p14:sldId id="2147480959"/>
          </p14:sldIdLst>
        </p14:section>
        <p14:section name="Summary" id="{3150BDFB-9654-40CF-A352-F52463F8B973}">
          <p14:sldIdLst/>
        </p14:section>
        <p14:section name="Draw" id="{0885833E-3D66-428F-A261-4E3A9F3A996F}">
          <p14:sldIdLst>
            <p14:sldId id="2076136185"/>
            <p14:sldId id="260"/>
          </p14:sldIdLst>
        </p14:section>
        <p14:section name="WRAP" id="{32BD6D3C-8CC9-4692-BA29-612113516484}">
          <p14:sldIdLst/>
        </p14:section>
        <p14:section name="Thank you Contact" id="{A2F43654-4AB5-46E5-8A00-2B70A662A8AA}">
          <p14:sldIdLst/>
        </p14:section>
      </p14:sectionLst>
    </p:ext>
    <p:ext uri="{EFAFB233-063F-42B5-8137-9DF3F51BA10A}">
      <p15:sldGuideLst xmlns:p15="http://schemas.microsoft.com/office/powerpoint/2012/main">
        <p15:guide id="7" orient="horz" pos="2160">
          <p15:clr>
            <a:srgbClr val="A4A3A4"/>
          </p15:clr>
        </p15:guide>
        <p15:guide id="8"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047"/>
    <a:srgbClr val="524CC1"/>
    <a:srgbClr val="1F1F1F"/>
    <a:srgbClr val="34248E"/>
    <a:srgbClr val="00A2ED"/>
    <a:srgbClr val="140C22"/>
    <a:srgbClr val="C5E3DD"/>
    <a:srgbClr val="FF4360"/>
    <a:srgbClr val="7DB7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005FCB-C30A-447F-9AE7-8CBC07853BB3}" v="99" dt="2023-11-28T21:03:54.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955" autoAdjust="0"/>
  </p:normalViewPr>
  <p:slideViewPr>
    <p:cSldViewPr snapToGrid="0">
      <p:cViewPr varScale="1">
        <p:scale>
          <a:sx n="68" d="100"/>
          <a:sy n="68" d="100"/>
        </p:scale>
        <p:origin x="2196"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CBE295-F243-489B-ACB4-3988141004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0F968D-3882-4F57-86C4-5315CEB981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4F48F-0796-4F99-B43E-8EEB72C266B4}" type="datetimeFigureOut">
              <a:rPr lang="en-US" smtClean="0"/>
              <a:t>11/30/2023</a:t>
            </a:fld>
            <a:endParaRPr lang="en-US"/>
          </a:p>
        </p:txBody>
      </p:sp>
      <p:sp>
        <p:nvSpPr>
          <p:cNvPr id="4" name="Footer Placeholder 3">
            <a:extLst>
              <a:ext uri="{FF2B5EF4-FFF2-40B4-BE49-F238E27FC236}">
                <a16:creationId xmlns:a16="http://schemas.microsoft.com/office/drawing/2014/main" id="{1E75C6F9-0123-4BA5-B0EB-9690E99059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D1E687-4E16-40A3-B5C3-CC9CC77AB0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5CD5AC-3EF3-4C30-8667-F13DF8BBFD33}" type="slidenum">
              <a:rPr lang="en-US" smtClean="0"/>
              <a:t>‹#›</a:t>
            </a:fld>
            <a:endParaRPr lang="en-US"/>
          </a:p>
        </p:txBody>
      </p:sp>
    </p:spTree>
    <p:extLst>
      <p:ext uri="{BB962C8B-B14F-4D97-AF65-F5344CB8AC3E}">
        <p14:creationId xmlns:p14="http://schemas.microsoft.com/office/powerpoint/2010/main" val="3428945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73325-9EBB-4F04-9B45-5DDD719DB702}" type="datetimeFigureOut">
              <a:rPr lang="en-AU" smtClean="0"/>
              <a:t>30/11/2023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DA84F-9DDB-4A29-B767-B3DE2EDF32C0}" type="slidenum">
              <a:rPr lang="en-AU" smtClean="0"/>
              <a:t>‹#›</a:t>
            </a:fld>
            <a:endParaRPr lang="en-AU"/>
          </a:p>
        </p:txBody>
      </p:sp>
    </p:spTree>
    <p:extLst>
      <p:ext uri="{BB962C8B-B14F-4D97-AF65-F5344CB8AC3E}">
        <p14:creationId xmlns:p14="http://schemas.microsoft.com/office/powerpoint/2010/main" val="377721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o.microsoft.com/fwlink/p/?linkid=206685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o.microsoft.com/fwlink/p/?linkid=206685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3DA84F-9DDB-4A29-B767-B3DE2EDF32C0}" type="slidenum">
              <a:rPr lang="en-AU" smtClean="0"/>
              <a:t>1</a:t>
            </a:fld>
            <a:endParaRPr lang="en-AU"/>
          </a:p>
        </p:txBody>
      </p:sp>
    </p:spTree>
    <p:extLst>
      <p:ext uri="{BB962C8B-B14F-4D97-AF65-F5344CB8AC3E}">
        <p14:creationId xmlns:p14="http://schemas.microsoft.com/office/powerpoint/2010/main" val="201896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3DA84F-9DDB-4A29-B767-B3DE2EDF32C0}" type="slidenum">
              <a:rPr lang="en-AU" smtClean="0"/>
              <a:t>10</a:t>
            </a:fld>
            <a:endParaRPr lang="en-AU"/>
          </a:p>
        </p:txBody>
      </p:sp>
    </p:spTree>
    <p:extLst>
      <p:ext uri="{BB962C8B-B14F-4D97-AF65-F5344CB8AC3E}">
        <p14:creationId xmlns:p14="http://schemas.microsoft.com/office/powerpoint/2010/main" val="261386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3DA84F-9DDB-4A29-B767-B3DE2EDF32C0}" type="slidenum">
              <a:rPr lang="en-AU" smtClean="0"/>
              <a:t>11</a:t>
            </a:fld>
            <a:endParaRPr lang="en-AU"/>
          </a:p>
        </p:txBody>
      </p:sp>
    </p:spTree>
    <p:extLst>
      <p:ext uri="{BB962C8B-B14F-4D97-AF65-F5344CB8AC3E}">
        <p14:creationId xmlns:p14="http://schemas.microsoft.com/office/powerpoint/2010/main" val="2521385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12</a:t>
            </a:fld>
            <a:endParaRPr lang="en-AU"/>
          </a:p>
        </p:txBody>
      </p:sp>
    </p:spTree>
    <p:extLst>
      <p:ext uri="{BB962C8B-B14F-4D97-AF65-F5344CB8AC3E}">
        <p14:creationId xmlns:p14="http://schemas.microsoft.com/office/powerpoint/2010/main" val="251163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stats for talk track: </a:t>
            </a:r>
          </a:p>
          <a:p>
            <a:r>
              <a:rPr lang="en-US" dirty="0"/>
              <a:t>* 85% of leaders say the shift to hybrid work has made it challenging to have confidence that employees are being productive (I have to check with Alex if we can use this stat)</a:t>
            </a:r>
          </a:p>
          <a:p>
            <a:r>
              <a:rPr lang="en-US" dirty="0"/>
              <a:t>* </a:t>
            </a:r>
            <a:r>
              <a:rPr lang="en-US" i="1" dirty="0"/>
              <a:t>68% of people say they don’t have enough uninterrupted focus time during the workday</a:t>
            </a:r>
            <a:endParaRPr lang="en-US" dirty="0"/>
          </a:p>
          <a:p>
            <a:endParaRPr lang="en-US" dirty="0"/>
          </a:p>
          <a:p>
            <a:r>
              <a:rPr lang="en-US" dirty="0"/>
              <a:t>As noted in Microsoft’s 2023 annual work trend index report, some of the meeting trends we’ve seen develop are unsustainable:</a:t>
            </a:r>
          </a:p>
          <a:p>
            <a:pPr marL="171450" indent="-171450">
              <a:buFont typeface="Arial" panose="020B0604020202020204" pitchFamily="34" charset="0"/>
              <a:buChar char="•"/>
            </a:pPr>
            <a:r>
              <a:rPr lang="en-US" dirty="0"/>
              <a:t>The #1 disruptor of productivity is having inefficient meetings</a:t>
            </a:r>
          </a:p>
          <a:p>
            <a:pPr marL="171450" indent="-171450">
              <a:buFont typeface="Arial" panose="020B0604020202020204" pitchFamily="34" charset="0"/>
              <a:buChar char="•"/>
            </a:pPr>
            <a:r>
              <a:rPr lang="en-US" dirty="0"/>
              <a:t>People are in 3x more teams meetings and calls a week since February 2020</a:t>
            </a:r>
          </a:p>
          <a:p>
            <a:pPr marL="171450" indent="-171450">
              <a:buFont typeface="Arial" panose="020B0604020202020204" pitchFamily="34" charset="0"/>
              <a:buChar char="•"/>
            </a:pPr>
            <a:r>
              <a:rPr lang="en-US" dirty="0"/>
              <a:t>68% of employees feel they don’t have enough uninterrupted focus time in their day</a:t>
            </a:r>
          </a:p>
          <a:p>
            <a:pPr marL="171450" indent="-171450">
              <a:buFont typeface="Arial" panose="020B0604020202020204" pitchFamily="34" charset="0"/>
              <a:buChar char="•"/>
            </a:pPr>
            <a:r>
              <a:rPr lang="en-US" dirty="0"/>
              <a:t>And 62% feel they spend too much time searching for information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When you add these all together: workers don’t feel like they have enough focus time in their day, likely being driven by finding themselves in more meetings than before – some of which are inefficient uses of their time. We believe that there’s a way to help remediate these unsustainable trends with Teams Premium</a:t>
            </a:r>
          </a:p>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13</a:t>
            </a:fld>
            <a:endParaRPr lang="en-AU"/>
          </a:p>
        </p:txBody>
      </p:sp>
    </p:spTree>
    <p:extLst>
      <p:ext uri="{BB962C8B-B14F-4D97-AF65-F5344CB8AC3E}">
        <p14:creationId xmlns:p14="http://schemas.microsoft.com/office/powerpoint/2010/main" val="293877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Teams Premium is an add-on to Teams designed to make Teams meetings more intelligent, personalised, and protected. As we spend more and more time in online meetings, customers needs for meetings are evolving, and Teams Premium addresses some of these needs by integrating AI, Microsoft compliance features, and enhanced customisations into the Teams meeting experience. </a:t>
            </a:r>
          </a:p>
        </p:txBody>
      </p:sp>
      <p:sp>
        <p:nvSpPr>
          <p:cNvPr id="4" name="Slide Number Placeholder 3"/>
          <p:cNvSpPr>
            <a:spLocks noGrp="1"/>
          </p:cNvSpPr>
          <p:nvPr>
            <p:ph type="sldNum" sz="quarter" idx="5"/>
          </p:nvPr>
        </p:nvSpPr>
        <p:spPr/>
        <p:txBody>
          <a:bodyPr/>
          <a:lstStyle/>
          <a:p>
            <a:fld id="{623DA84F-9DDB-4A29-B767-B3DE2EDF32C0}" type="slidenum">
              <a:rPr lang="en-AU" smtClean="0"/>
              <a:t>14</a:t>
            </a:fld>
            <a:endParaRPr lang="en-AU"/>
          </a:p>
        </p:txBody>
      </p:sp>
    </p:spTree>
    <p:extLst>
      <p:ext uri="{BB962C8B-B14F-4D97-AF65-F5344CB8AC3E}">
        <p14:creationId xmlns:p14="http://schemas.microsoft.com/office/powerpoint/2010/main" val="836195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Segoe UI"/>
                <a:ea typeface="+mn-ea"/>
                <a:cs typeface="+mn-cs"/>
              </a:rPr>
              <a:t>*Teams protects your data with encryption in transit and at rest for all </a:t>
            </a:r>
            <a:r>
              <a:rPr lang="en-US" sz="1200" i="1" dirty="0">
                <a:solidFill>
                  <a:srgbClr val="000000"/>
                </a:solidFill>
                <a:latin typeface="Segoe UI"/>
              </a:rPr>
              <a:t>meetings</a:t>
            </a:r>
            <a:endParaRPr kumimoji="0" lang="en-US" sz="1200" b="0" i="1" u="none" strike="noStrike" kern="1200" cap="none" spc="0" normalizeH="0" baseline="0" noProof="0" dirty="0">
              <a:ln>
                <a:noFill/>
              </a:ln>
              <a:solidFill>
                <a:srgbClr val="000000"/>
              </a:solidFill>
              <a:effectLst/>
              <a:uLnTx/>
              <a:uFillTx/>
              <a:latin typeface="Segoe UI"/>
              <a:ea typeface="+mn-ea"/>
              <a:cs typeface="+mn-cs"/>
            </a:endParaRPr>
          </a:p>
          <a:p>
            <a:endParaRPr lang="en-AU" dirty="0"/>
          </a:p>
          <a:p>
            <a:r>
              <a:rPr lang="en-AU" dirty="0"/>
              <a:t>End to end encryption??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Use the previously mentioned meeting template to set the meeting options/controls – e.g. who can bypass lobby, watermark for screenshare or video, end to end encryption, who is able to record the meeting etc</a:t>
            </a:r>
          </a:p>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15</a:t>
            </a:fld>
            <a:endParaRPr lang="en-AU"/>
          </a:p>
        </p:txBody>
      </p:sp>
    </p:spTree>
    <p:extLst>
      <p:ext uri="{BB962C8B-B14F-4D97-AF65-F5344CB8AC3E}">
        <p14:creationId xmlns:p14="http://schemas.microsoft.com/office/powerpoint/2010/main" val="2890355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Pre-configured meeting templates</a:t>
            </a:r>
          </a:p>
          <a:p>
            <a:pPr marL="171450" indent="-171450">
              <a:buFont typeface="Arial" panose="020B0604020202020204" pitchFamily="34" charset="0"/>
              <a:buChar char="•"/>
            </a:pPr>
            <a:r>
              <a:rPr lang="en-AU" dirty="0"/>
              <a:t>These are configured by admins and then users can select them when they are setting up meetings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Meeting options include who can bypass lobby, watermark for screenshare or video, end to end encryption, who is able to record the meeting etc</a:t>
            </a:r>
          </a:p>
          <a:p>
            <a:pPr marL="171450" indent="-171450">
              <a:buFont typeface="Arial" panose="020B0604020202020204" pitchFamily="34" charset="0"/>
              <a:buChar char="•"/>
            </a:pPr>
            <a:r>
              <a:rPr lang="en-AU" dirty="0"/>
              <a:t>Uniform branding looks professionals and enables the company to have consist branding with logos, colours for all client engagements </a:t>
            </a:r>
          </a:p>
          <a:p>
            <a:pPr marL="171450" indent="-171450">
              <a:buFont typeface="Arial" panose="020B0604020202020204" pitchFamily="34" charset="0"/>
              <a:buChar char="•"/>
            </a:pPr>
            <a:r>
              <a:rPr lang="en-AU" dirty="0"/>
              <a:t>The meeting templates are configured in the TAC</a:t>
            </a:r>
          </a:p>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16</a:t>
            </a:fld>
            <a:endParaRPr lang="en-AU"/>
          </a:p>
        </p:txBody>
      </p:sp>
    </p:spTree>
    <p:extLst>
      <p:ext uri="{BB962C8B-B14F-4D97-AF65-F5344CB8AC3E}">
        <p14:creationId xmlns:p14="http://schemas.microsoft.com/office/powerpoint/2010/main" val="431401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Intelligent Recap brings the power of AI into your teams meetings.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AI-generated meeting notes - generates a ‘recap’ of the meeting with notes about what was discussed &amp; by who. You can easily copy these notes as well to send them to someone/use in a follow up/update CRM. It also suggests follow up actions from the meeting.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285750" indent="-285750">
              <a:buFont typeface="Arial" panose="020B0604020202020204" pitchFamily="34" charset="0"/>
              <a:buChar char="•"/>
            </a:pPr>
            <a:r>
              <a:rPr lang="en-AU" dirty="0"/>
              <a:t>Records when you’ve been mentioned during the meeting</a:t>
            </a:r>
          </a:p>
          <a:p>
            <a:pPr marL="0" indent="0">
              <a:buFont typeface="Arial" panose="020B0604020202020204" pitchFamily="34" charset="0"/>
              <a:buNone/>
            </a:pPr>
            <a:endParaRPr lang="en-AU" dirty="0"/>
          </a:p>
          <a:p>
            <a:pPr marL="285750" indent="-285750">
              <a:buFont typeface="Arial" panose="020B0604020202020204" pitchFamily="34" charset="0"/>
              <a:buChar char="•"/>
            </a:pPr>
            <a:r>
              <a:rPr lang="en-AU" dirty="0"/>
              <a:t>Auto-generated topics and chapters so you can quickly jump to the parts of the recording that are most relevant to you </a:t>
            </a:r>
          </a:p>
          <a:p>
            <a:endParaRPr lang="en-AU" dirty="0"/>
          </a:p>
          <a:p>
            <a:pPr marL="171450" indent="-171450">
              <a:buFont typeface="Arial" panose="020B0604020202020204" pitchFamily="34" charset="0"/>
              <a:buChar char="•"/>
            </a:pPr>
            <a:r>
              <a:rPr lang="en-AU" dirty="0"/>
              <a:t>You can see a breakdown of the speakers, how long and when during the meeting they spoke </a:t>
            </a:r>
          </a:p>
        </p:txBody>
      </p:sp>
      <p:sp>
        <p:nvSpPr>
          <p:cNvPr id="4" name="Slide Number Placeholder 3"/>
          <p:cNvSpPr>
            <a:spLocks noGrp="1"/>
          </p:cNvSpPr>
          <p:nvPr>
            <p:ph type="sldNum" sz="quarter" idx="5"/>
          </p:nvPr>
        </p:nvSpPr>
        <p:spPr/>
        <p:txBody>
          <a:bodyPr/>
          <a:lstStyle/>
          <a:p>
            <a:fld id="{623DA84F-9DDB-4A29-B767-B3DE2EDF32C0}" type="slidenum">
              <a:rPr lang="en-AU" smtClean="0"/>
              <a:t>17</a:t>
            </a:fld>
            <a:endParaRPr lang="en-AU"/>
          </a:p>
        </p:txBody>
      </p:sp>
    </p:spTree>
    <p:extLst>
      <p:ext uri="{BB962C8B-B14F-4D97-AF65-F5344CB8AC3E}">
        <p14:creationId xmlns:p14="http://schemas.microsoft.com/office/powerpoint/2010/main" val="3905459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18</a:t>
            </a:fld>
            <a:endParaRPr lang="en-AU"/>
          </a:p>
        </p:txBody>
      </p:sp>
    </p:spTree>
    <p:extLst>
      <p:ext uri="{BB962C8B-B14F-4D97-AF65-F5344CB8AC3E}">
        <p14:creationId xmlns:p14="http://schemas.microsoft.com/office/powerpoint/2010/main" val="3898693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19</a:t>
            </a:fld>
            <a:endParaRPr lang="en-AU"/>
          </a:p>
        </p:txBody>
      </p:sp>
    </p:spTree>
    <p:extLst>
      <p:ext uri="{BB962C8B-B14F-4D97-AF65-F5344CB8AC3E}">
        <p14:creationId xmlns:p14="http://schemas.microsoft.com/office/powerpoint/2010/main" val="373555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3DA84F-9DDB-4A29-B767-B3DE2EDF32C0}" type="slidenum">
              <a:rPr lang="en-AU" smtClean="0"/>
              <a:t>2</a:t>
            </a:fld>
            <a:endParaRPr lang="en-AU"/>
          </a:p>
        </p:txBody>
      </p:sp>
    </p:spTree>
    <p:extLst>
      <p:ext uri="{BB962C8B-B14F-4D97-AF65-F5344CB8AC3E}">
        <p14:creationId xmlns:p14="http://schemas.microsoft.com/office/powerpoint/2010/main" val="1751780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green room allows you and other presenters to prepare for the meeting before it starts – you can test audio/video, practise sharing content, check in with the other presenters etc before the attendees join. </a:t>
            </a:r>
          </a:p>
          <a:p>
            <a:r>
              <a:rPr lang="en-AU" dirty="0"/>
              <a:t>You can also access the chat, turn on captions, add apps to the meeting like Q&amp;A, manage participants, see reactions, access notes etc. turning on recording or transcription must be done when the meeting starts.  </a:t>
            </a:r>
          </a:p>
          <a:p>
            <a:r>
              <a:rPr lang="en-AU" dirty="0"/>
              <a:t>Attendees can join the meeting while the green room is active and they’ll see the waiting screen – they won’t be able to see/hear presenters or turn on their audio/video, but they can access the chat. </a:t>
            </a:r>
          </a:p>
        </p:txBody>
      </p:sp>
      <p:sp>
        <p:nvSpPr>
          <p:cNvPr id="4" name="Slide Number Placeholder 3"/>
          <p:cNvSpPr>
            <a:spLocks noGrp="1"/>
          </p:cNvSpPr>
          <p:nvPr>
            <p:ph type="sldNum" sz="quarter" idx="5"/>
          </p:nvPr>
        </p:nvSpPr>
        <p:spPr/>
        <p:txBody>
          <a:bodyPr/>
          <a:lstStyle/>
          <a:p>
            <a:fld id="{623DA84F-9DDB-4A29-B767-B3DE2EDF32C0}" type="slidenum">
              <a:rPr lang="en-AU" smtClean="0"/>
              <a:t>20</a:t>
            </a:fld>
            <a:endParaRPr lang="en-AU"/>
          </a:p>
        </p:txBody>
      </p:sp>
    </p:spTree>
    <p:extLst>
      <p:ext uri="{BB962C8B-B14F-4D97-AF65-F5344CB8AC3E}">
        <p14:creationId xmlns:p14="http://schemas.microsoft.com/office/powerpoint/2010/main" val="2569884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SMS – requires a US, Canada or UK phone numbers to receive the reminders </a:t>
            </a:r>
          </a:p>
          <a:p>
            <a:r>
              <a:rPr lang="en-AU" dirty="0"/>
              <a:t>Virtual Appointments app – view scheduled and on demand appointments and get access to the pre-appointment chat</a:t>
            </a:r>
          </a:p>
          <a:p>
            <a:r>
              <a:rPr lang="en-AU" dirty="0"/>
              <a:t>No need to download the teams app to join the meeting</a:t>
            </a:r>
          </a:p>
        </p:txBody>
      </p:sp>
      <p:sp>
        <p:nvSpPr>
          <p:cNvPr id="4" name="Slide Number Placeholder 3"/>
          <p:cNvSpPr>
            <a:spLocks noGrp="1"/>
          </p:cNvSpPr>
          <p:nvPr>
            <p:ph type="sldNum" sz="quarter" idx="5"/>
          </p:nvPr>
        </p:nvSpPr>
        <p:spPr/>
        <p:txBody>
          <a:bodyPr/>
          <a:lstStyle/>
          <a:p>
            <a:fld id="{623DA84F-9DDB-4A29-B767-B3DE2EDF32C0}" type="slidenum">
              <a:rPr lang="en-AU" smtClean="0"/>
              <a:t>21</a:t>
            </a:fld>
            <a:endParaRPr lang="en-AU"/>
          </a:p>
        </p:txBody>
      </p:sp>
    </p:spTree>
    <p:extLst>
      <p:ext uri="{BB962C8B-B14F-4D97-AF65-F5344CB8AC3E}">
        <p14:creationId xmlns:p14="http://schemas.microsoft.com/office/powerpoint/2010/main" val="110132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r>
              <a:rPr lang="en-AU" dirty="0"/>
              <a:t>Strategic SKU – qualify for additional rebates with a SPD / legacy competency </a:t>
            </a:r>
          </a:p>
          <a:p>
            <a:r>
              <a:rPr lang="en-AU" dirty="0"/>
              <a:t>Introductory pricing offer</a:t>
            </a:r>
          </a:p>
        </p:txBody>
      </p:sp>
      <p:sp>
        <p:nvSpPr>
          <p:cNvPr id="4" name="Slide Number Placeholder 3"/>
          <p:cNvSpPr>
            <a:spLocks noGrp="1"/>
          </p:cNvSpPr>
          <p:nvPr>
            <p:ph type="sldNum" sz="quarter" idx="5"/>
          </p:nvPr>
        </p:nvSpPr>
        <p:spPr/>
        <p:txBody>
          <a:bodyPr/>
          <a:lstStyle/>
          <a:p>
            <a:fld id="{623DA84F-9DDB-4A29-B767-B3DE2EDF32C0}" type="slidenum">
              <a:rPr lang="en-AU" smtClean="0"/>
              <a:t>22</a:t>
            </a:fld>
            <a:endParaRPr lang="en-AU"/>
          </a:p>
        </p:txBody>
      </p:sp>
    </p:spTree>
    <p:extLst>
      <p:ext uri="{BB962C8B-B14F-4D97-AF65-F5344CB8AC3E}">
        <p14:creationId xmlns:p14="http://schemas.microsoft.com/office/powerpoint/2010/main" val="1624712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Who should be assigned licenses</a:t>
            </a:r>
          </a:p>
          <a:p>
            <a:pPr algn="l"/>
            <a:r>
              <a:rPr lang="en-AU" b="0" i="0" dirty="0">
                <a:solidFill>
                  <a:srgbClr val="161616"/>
                </a:solidFill>
                <a:effectLst/>
                <a:latin typeface="Segoe UI" panose="020B0502040204020203" pitchFamily="34" charset="0"/>
              </a:rPr>
              <a:t>When the organizer of a Teams meeting, webinar, or town hall is licensed for Teams Premium, the </a:t>
            </a:r>
            <a:r>
              <a:rPr lang="en-AU" b="0" i="1" dirty="0">
                <a:solidFill>
                  <a:srgbClr val="161616"/>
                </a:solidFill>
                <a:effectLst/>
                <a:latin typeface="Segoe UI" panose="020B0502040204020203" pitchFamily="34" charset="0"/>
              </a:rPr>
              <a:t>Live translation (for captions)</a:t>
            </a:r>
            <a:r>
              <a:rPr lang="en-AU" b="0" i="0" dirty="0">
                <a:solidFill>
                  <a:srgbClr val="161616"/>
                </a:solidFill>
                <a:effectLst/>
                <a:latin typeface="Segoe UI" panose="020B0502040204020203" pitchFamily="34" charset="0"/>
              </a:rPr>
              <a:t>, </a:t>
            </a:r>
            <a:r>
              <a:rPr lang="en-AU" b="0" i="1" dirty="0">
                <a:solidFill>
                  <a:srgbClr val="161616"/>
                </a:solidFill>
                <a:effectLst/>
                <a:latin typeface="Segoe UI" panose="020B0502040204020203" pitchFamily="34" charset="0"/>
              </a:rPr>
              <a:t>advanced Meetings protection</a:t>
            </a:r>
            <a:r>
              <a:rPr lang="en-AU" b="0" i="0" dirty="0">
                <a:solidFill>
                  <a:srgbClr val="161616"/>
                </a:solidFill>
                <a:effectLst/>
                <a:latin typeface="Segoe UI" panose="020B0502040204020203" pitchFamily="34" charset="0"/>
              </a:rPr>
              <a:t>, and </a:t>
            </a:r>
            <a:r>
              <a:rPr lang="en-AU" b="0" i="1" dirty="0">
                <a:solidFill>
                  <a:srgbClr val="161616"/>
                </a:solidFill>
                <a:effectLst/>
                <a:latin typeface="Segoe UI" panose="020B0502040204020203" pitchFamily="34" charset="0"/>
              </a:rPr>
              <a:t>advanced Webinars</a:t>
            </a:r>
            <a:r>
              <a:rPr lang="en-AU" b="0" i="0" dirty="0">
                <a:solidFill>
                  <a:srgbClr val="161616"/>
                </a:solidFill>
                <a:effectLst/>
                <a:latin typeface="Segoe UI" panose="020B0502040204020203" pitchFamily="34" charset="0"/>
              </a:rPr>
              <a:t> features are extended to all meeting participants, including external and guest users.</a:t>
            </a:r>
          </a:p>
          <a:p>
            <a:pPr algn="l"/>
            <a:r>
              <a:rPr lang="en-AU" b="0" i="0" dirty="0">
                <a:solidFill>
                  <a:srgbClr val="161616"/>
                </a:solidFill>
                <a:effectLst/>
                <a:latin typeface="Segoe UI" panose="020B0502040204020203" pitchFamily="34" charset="0"/>
              </a:rPr>
              <a:t>External participants in Virtual Appointments don't require a Teams Premium license to benefit from Teams Premium advanced Virtual Appointments.</a:t>
            </a:r>
          </a:p>
          <a:p>
            <a:pPr algn="l"/>
            <a:r>
              <a:rPr lang="en-AU" b="0" i="0" dirty="0">
                <a:solidFill>
                  <a:srgbClr val="161616"/>
                </a:solidFill>
                <a:effectLst/>
                <a:latin typeface="Segoe UI" panose="020B0502040204020203" pitchFamily="34" charset="0"/>
              </a:rPr>
              <a:t>All meeting participants must be licensed for Teams Premium to benefit from the </a:t>
            </a:r>
            <a:r>
              <a:rPr lang="en-AU" b="0" i="1" dirty="0">
                <a:solidFill>
                  <a:srgbClr val="161616"/>
                </a:solidFill>
                <a:effectLst/>
                <a:latin typeface="Segoe UI" panose="020B0502040204020203" pitchFamily="34" charset="0"/>
              </a:rPr>
              <a:t>Intelligent recap</a:t>
            </a:r>
            <a:r>
              <a:rPr lang="en-AU" b="0" i="0" dirty="0">
                <a:solidFill>
                  <a:srgbClr val="161616"/>
                </a:solidFill>
                <a:effectLst/>
                <a:latin typeface="Segoe UI" panose="020B0502040204020203" pitchFamily="34" charset="0"/>
              </a:rPr>
              <a:t> feature.</a:t>
            </a:r>
          </a:p>
          <a:p>
            <a:pPr algn="l"/>
            <a:endParaRPr lang="en-AU" b="0" i="0" dirty="0">
              <a:solidFill>
                <a:srgbClr val="161616"/>
              </a:solidFill>
              <a:effectLst/>
              <a:latin typeface="Segoe UI" panose="020B0502040204020203" pitchFamily="34" charset="0"/>
            </a:endParaRPr>
          </a:p>
          <a:p>
            <a:pPr algn="l"/>
            <a:r>
              <a:rPr lang="en-AU" b="0" i="0" dirty="0">
                <a:solidFill>
                  <a:srgbClr val="161616"/>
                </a:solidFill>
                <a:effectLst/>
                <a:latin typeface="Segoe UI" panose="020B0502040204020203" pitchFamily="34" charset="0"/>
              </a:rPr>
              <a:t>Teams Premium is currently on introductory pricing </a:t>
            </a:r>
          </a:p>
          <a:p>
            <a:endParaRPr lang="en-AU" dirty="0"/>
          </a:p>
          <a:p>
            <a:r>
              <a:rPr lang="en-AU" b="1" dirty="0"/>
              <a:t>Setup</a:t>
            </a:r>
          </a:p>
          <a:p>
            <a:pPr algn="l"/>
            <a:r>
              <a:rPr lang="en-AU" b="0" i="0" dirty="0">
                <a:solidFill>
                  <a:srgbClr val="161616"/>
                </a:solidFill>
                <a:effectLst/>
                <a:latin typeface="Segoe UI" panose="020B0502040204020203" pitchFamily="34" charset="0"/>
              </a:rPr>
              <a:t>The following list indicates Teams Premium features that require admin configuration in the </a:t>
            </a:r>
            <a:r>
              <a:rPr lang="en-AU" b="0" i="0" u="none" strike="noStrike" dirty="0">
                <a:solidFill>
                  <a:srgbClr val="161616"/>
                </a:solidFill>
                <a:effectLst/>
                <a:latin typeface="Segoe UI" panose="020B0502040204020203" pitchFamily="34" charset="0"/>
                <a:hlinkClick r:id="rId3"/>
              </a:rPr>
              <a:t>Teams admin center</a:t>
            </a:r>
            <a:r>
              <a:rPr lang="en-AU" b="0" i="0" dirty="0">
                <a:solidFill>
                  <a:srgbClr val="161616"/>
                </a:solidFill>
                <a:effectLst/>
                <a:latin typeface="Segoe UI" panose="020B0502040204020203" pitchFamily="34" charset="0"/>
              </a:rPr>
              <a:t> before users can access the feature:</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end-to-end encryption on meetings up to 50 participants.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Adding watermarks to meetings.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Adding sensitivity labels.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Preventing copy and paste in meeting chats.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organization customized backgrounds.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organization customized Together mode scenes.</a:t>
            </a:r>
          </a:p>
          <a:p>
            <a:pPr marL="628650" lvl="1" indent="-171450" algn="l">
              <a:buFont typeface="Arial" panose="020B0604020202020204" pitchFamily="34" charset="0"/>
              <a:buChar char="•"/>
            </a:pPr>
            <a:r>
              <a:rPr lang="en-AU" b="0" i="0" dirty="0">
                <a:solidFill>
                  <a:srgbClr val="161616"/>
                </a:solidFill>
                <a:effectLst/>
                <a:latin typeface="Segoe UI" panose="020B0502040204020203" pitchFamily="34" charset="0"/>
              </a:rPr>
              <a:t>Admin must create the custom Together mode scene.</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Being assigned a custom policy package.</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organization customized meeting templates.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Seeing organization customized branding.</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a:t>
            </a:r>
            <a:r>
              <a:rPr lang="en-AU" b="0" i="0" dirty="0" err="1">
                <a:solidFill>
                  <a:srgbClr val="161616"/>
                </a:solidFill>
                <a:effectLst/>
                <a:latin typeface="Segoe UI" panose="020B0502040204020203" pitchFamily="34" charset="0"/>
              </a:rPr>
              <a:t>eCDN</a:t>
            </a:r>
            <a:r>
              <a:rPr lang="en-AU" b="0" i="0" dirty="0">
                <a:solidFill>
                  <a:srgbClr val="161616"/>
                </a:solidFill>
                <a:effectLst/>
                <a:latin typeface="Segoe UI" panose="020B0502040204020203" pitchFamily="34" charset="0"/>
              </a:rPr>
              <a:t> for webinars and town halls.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RTMP-In.</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Customizing Virtual Appointment lobby rooms with branding.</a:t>
            </a:r>
          </a:p>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23</a:t>
            </a:fld>
            <a:endParaRPr lang="en-AU"/>
          </a:p>
        </p:txBody>
      </p:sp>
    </p:spTree>
    <p:extLst>
      <p:ext uri="{BB962C8B-B14F-4D97-AF65-F5344CB8AC3E}">
        <p14:creationId xmlns:p14="http://schemas.microsoft.com/office/powerpoint/2010/main" val="3078624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24</a:t>
            </a:fld>
            <a:endParaRPr lang="en-AU"/>
          </a:p>
        </p:txBody>
      </p:sp>
    </p:spTree>
    <p:extLst>
      <p:ext uri="{BB962C8B-B14F-4D97-AF65-F5344CB8AC3E}">
        <p14:creationId xmlns:p14="http://schemas.microsoft.com/office/powerpoint/2010/main" val="2671717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161616"/>
                </a:solidFill>
                <a:effectLst/>
                <a:latin typeface="Segoe UI" panose="020B0502040204020203" pitchFamily="34" charset="0"/>
              </a:rPr>
              <a:t>The following list indicates Teams Premium features that require admin configuration in the </a:t>
            </a:r>
            <a:r>
              <a:rPr lang="en-AU" b="0" i="0" u="none" strike="noStrike" dirty="0">
                <a:solidFill>
                  <a:srgbClr val="161616"/>
                </a:solidFill>
                <a:effectLst/>
                <a:latin typeface="Segoe UI" panose="020B0502040204020203" pitchFamily="34" charset="0"/>
                <a:hlinkClick r:id="rId3"/>
              </a:rPr>
              <a:t>Teams admin center</a:t>
            </a:r>
            <a:r>
              <a:rPr lang="en-AU" b="0" i="0" dirty="0">
                <a:solidFill>
                  <a:srgbClr val="161616"/>
                </a:solidFill>
                <a:effectLst/>
                <a:latin typeface="Segoe UI" panose="020B0502040204020203" pitchFamily="34" charset="0"/>
              </a:rPr>
              <a:t> before users can access the feature:</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end-to-end encryption on meetings up to 50 participants.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Adding watermarks to meetings.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Adding sensitivity labels.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Preventing copy and paste in meeting chats.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organization customized backgrounds.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organization customized Together mode scenes.</a:t>
            </a:r>
          </a:p>
          <a:p>
            <a:pPr marL="628650" lvl="1" indent="-171450" algn="l">
              <a:buFont typeface="Arial" panose="020B0604020202020204" pitchFamily="34" charset="0"/>
              <a:buChar char="•"/>
            </a:pPr>
            <a:r>
              <a:rPr lang="en-AU" b="0" i="0" dirty="0">
                <a:solidFill>
                  <a:srgbClr val="161616"/>
                </a:solidFill>
                <a:effectLst/>
                <a:latin typeface="Segoe UI" panose="020B0502040204020203" pitchFamily="34" charset="0"/>
              </a:rPr>
              <a:t>Admin must create the custom Together mode scene.</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Being assigned a custom policy package.</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organization customized meeting templates.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Seeing organization customized branding.</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a:t>
            </a:r>
            <a:r>
              <a:rPr lang="en-AU" b="0" i="0" dirty="0" err="1">
                <a:solidFill>
                  <a:srgbClr val="161616"/>
                </a:solidFill>
                <a:effectLst/>
                <a:latin typeface="Segoe UI" panose="020B0502040204020203" pitchFamily="34" charset="0"/>
              </a:rPr>
              <a:t>eCDN</a:t>
            </a:r>
            <a:r>
              <a:rPr lang="en-AU" b="0" i="0" dirty="0">
                <a:solidFill>
                  <a:srgbClr val="161616"/>
                </a:solidFill>
                <a:effectLst/>
                <a:latin typeface="Segoe UI" panose="020B0502040204020203" pitchFamily="34" charset="0"/>
              </a:rPr>
              <a:t> for webinars and town halls.</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Using RTMP-In.</a:t>
            </a:r>
          </a:p>
          <a:p>
            <a:pPr marL="171450" indent="-171450" algn="l">
              <a:buFont typeface="Arial" panose="020B0604020202020204" pitchFamily="34" charset="0"/>
              <a:buChar char="•"/>
            </a:pPr>
            <a:r>
              <a:rPr lang="en-AU" b="0" i="0" dirty="0">
                <a:solidFill>
                  <a:srgbClr val="161616"/>
                </a:solidFill>
                <a:effectLst/>
                <a:latin typeface="Segoe UI" panose="020B0502040204020203" pitchFamily="34" charset="0"/>
              </a:rPr>
              <a:t>Customizing Virtual Appointment lobby rooms with branding.</a:t>
            </a:r>
          </a:p>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26</a:t>
            </a:fld>
            <a:endParaRPr lang="en-AU"/>
          </a:p>
        </p:txBody>
      </p:sp>
    </p:spTree>
    <p:extLst>
      <p:ext uri="{BB962C8B-B14F-4D97-AF65-F5344CB8AC3E}">
        <p14:creationId xmlns:p14="http://schemas.microsoft.com/office/powerpoint/2010/main" val="863721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3DA84F-9DDB-4A29-B767-B3DE2EDF32C0}" type="slidenum">
              <a:rPr lang="en-AU" smtClean="0"/>
              <a:t>27</a:t>
            </a:fld>
            <a:endParaRPr lang="en-AU"/>
          </a:p>
        </p:txBody>
      </p:sp>
    </p:spTree>
    <p:extLst>
      <p:ext uri="{BB962C8B-B14F-4D97-AF65-F5344CB8AC3E}">
        <p14:creationId xmlns:p14="http://schemas.microsoft.com/office/powerpoint/2010/main" val="159039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3DA84F-9DDB-4A29-B767-B3DE2EDF32C0}" type="slidenum">
              <a:rPr lang="en-AU" smtClean="0"/>
              <a:t>3</a:t>
            </a:fld>
            <a:endParaRPr lang="en-AU"/>
          </a:p>
        </p:txBody>
      </p:sp>
    </p:spTree>
    <p:extLst>
      <p:ext uri="{BB962C8B-B14F-4D97-AF65-F5344CB8AC3E}">
        <p14:creationId xmlns:p14="http://schemas.microsoft.com/office/powerpoint/2010/main" val="183273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3DA84F-9DDB-4A29-B767-B3DE2EDF32C0}" type="slidenum">
              <a:rPr lang="en-AU" smtClean="0"/>
              <a:t>4</a:t>
            </a:fld>
            <a:endParaRPr lang="en-AU"/>
          </a:p>
        </p:txBody>
      </p:sp>
    </p:spTree>
    <p:extLst>
      <p:ext uri="{BB962C8B-B14F-4D97-AF65-F5344CB8AC3E}">
        <p14:creationId xmlns:p14="http://schemas.microsoft.com/office/powerpoint/2010/main" val="254088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Yours truly will be doing 2x labs on best practise setups for customer and partner tenants using M365 Business prem </a:t>
            </a:r>
          </a:p>
          <a:p>
            <a:r>
              <a:rPr lang="en-AU"/>
              <a:t>Labs will be recorded demos with documentation so you can get some hands-on experience </a:t>
            </a:r>
          </a:p>
        </p:txBody>
      </p:sp>
      <p:sp>
        <p:nvSpPr>
          <p:cNvPr id="4" name="Slide Number Placeholder 3"/>
          <p:cNvSpPr>
            <a:spLocks noGrp="1"/>
          </p:cNvSpPr>
          <p:nvPr>
            <p:ph type="sldNum" sz="quarter" idx="5"/>
          </p:nvPr>
        </p:nvSpPr>
        <p:spPr/>
        <p:txBody>
          <a:bodyPr/>
          <a:lstStyle/>
          <a:p>
            <a:fld id="{623DA84F-9DDB-4A29-B767-B3DE2EDF32C0}" type="slidenum">
              <a:rPr lang="en-AU" smtClean="0"/>
              <a:t>5</a:t>
            </a:fld>
            <a:endParaRPr lang="en-AU"/>
          </a:p>
        </p:txBody>
      </p:sp>
    </p:spTree>
    <p:extLst>
      <p:ext uri="{BB962C8B-B14F-4D97-AF65-F5344CB8AC3E}">
        <p14:creationId xmlns:p14="http://schemas.microsoft.com/office/powerpoint/2010/main" val="960890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Sarah is channelling The Briscoes lady with an up to 50% off Laptop4 and Pro7 Plus models </a:t>
            </a:r>
          </a:p>
        </p:txBody>
      </p:sp>
      <p:sp>
        <p:nvSpPr>
          <p:cNvPr id="4" name="Slide Number Placeholder 3"/>
          <p:cNvSpPr>
            <a:spLocks noGrp="1"/>
          </p:cNvSpPr>
          <p:nvPr>
            <p:ph type="sldNum" sz="quarter" idx="5"/>
          </p:nvPr>
        </p:nvSpPr>
        <p:spPr/>
        <p:txBody>
          <a:bodyPr/>
          <a:lstStyle/>
          <a:p>
            <a:fld id="{623DA84F-9DDB-4A29-B767-B3DE2EDF32C0}" type="slidenum">
              <a:rPr lang="en-AU" smtClean="0"/>
              <a:t>6</a:t>
            </a:fld>
            <a:endParaRPr lang="en-AU"/>
          </a:p>
        </p:txBody>
      </p:sp>
    </p:spTree>
    <p:extLst>
      <p:ext uri="{BB962C8B-B14F-4D97-AF65-F5344CB8AC3E}">
        <p14:creationId xmlns:p14="http://schemas.microsoft.com/office/powerpoint/2010/main" val="541918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800"/>
              <a:t>Workshops  FEB/MARCH 24 taking bookings </a:t>
            </a:r>
          </a:p>
          <a:p>
            <a:pPr marL="171450" indent="-171450">
              <a:buFontTx/>
              <a:buChar char="-"/>
            </a:pPr>
            <a:endParaRPr lang="en-US" sz="800"/>
          </a:p>
          <a:p>
            <a:pPr marL="171450" indent="-171450">
              <a:buFontTx/>
              <a:buChar char="-"/>
            </a:pPr>
            <a:endParaRPr lang="en-US" sz="800"/>
          </a:p>
          <a:p>
            <a:pPr marL="171450" indent="-171450">
              <a:buFontTx/>
              <a:buChar char="-"/>
            </a:pPr>
            <a:endParaRPr lang="en-US" sz="800"/>
          </a:p>
          <a:p>
            <a:pPr marL="171450" indent="-171450">
              <a:buFontTx/>
              <a:buChar char="-"/>
            </a:pPr>
            <a:r>
              <a:rPr lang="en-US" sz="800"/>
              <a:t>Spend 5 minutes to introduce yourself and ask each attendee in the beginning.</a:t>
            </a:r>
          </a:p>
          <a:p>
            <a:pPr marL="171450" indent="-171450">
              <a:buFontTx/>
              <a:buChar char="-"/>
            </a:pPr>
            <a:r>
              <a:rPr lang="en-US" sz="800"/>
              <a:t>Ask questions such as Name, Role, expectations from the workshop, ask if they are interested in Teams or Security or MDM or all of them.</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11/30/2023 12:36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8590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333333"/>
                </a:solidFill>
                <a:effectLst/>
                <a:latin typeface="Segoe UI" panose="020B0502040204020203" pitchFamily="34" charset="0"/>
              </a:rPr>
              <a:t>During this invite-only event, you’ll have the opportunity to:</a:t>
            </a:r>
          </a:p>
          <a:p>
            <a:pPr algn="l">
              <a:buFont typeface="Arial" panose="020B0604020202020204" pitchFamily="34" charset="0"/>
              <a:buChar char="•"/>
            </a:pPr>
            <a:r>
              <a:rPr lang="en-AU" b="0" i="0" dirty="0">
                <a:solidFill>
                  <a:srgbClr val="333333"/>
                </a:solidFill>
                <a:effectLst/>
                <a:latin typeface="Segoe UI" panose="020B0502040204020203" pitchFamily="34" charset="0"/>
              </a:rPr>
              <a:t>Discover how the Microsoft cloud will help you – and your customers - capture the AI opportunity</a:t>
            </a:r>
          </a:p>
          <a:p>
            <a:pPr algn="l">
              <a:buFont typeface="Arial" panose="020B0604020202020204" pitchFamily="34" charset="0"/>
              <a:buChar char="•"/>
            </a:pPr>
            <a:r>
              <a:rPr lang="en-AU" b="0" i="0" dirty="0">
                <a:solidFill>
                  <a:srgbClr val="333333"/>
                </a:solidFill>
                <a:effectLst/>
                <a:latin typeface="Segoe UI" panose="020B0502040204020203" pitchFamily="34" charset="0"/>
              </a:rPr>
              <a:t>Hear from local and global Microsoft experts, as well as from our customers</a:t>
            </a:r>
          </a:p>
          <a:p>
            <a:pPr algn="l">
              <a:buFont typeface="Arial" panose="020B0604020202020204" pitchFamily="34" charset="0"/>
              <a:buChar char="•"/>
            </a:pPr>
            <a:r>
              <a:rPr lang="en-AU" b="0" i="0" dirty="0">
                <a:solidFill>
                  <a:srgbClr val="333333"/>
                </a:solidFill>
                <a:effectLst/>
                <a:latin typeface="Segoe UI" panose="020B0502040204020203" pitchFamily="34" charset="0"/>
              </a:rPr>
              <a:t>Discover learnings from other cloud regions and how partners are driving change</a:t>
            </a:r>
          </a:p>
          <a:p>
            <a:pPr algn="l">
              <a:buFont typeface="Arial" panose="020B0604020202020204" pitchFamily="34" charset="0"/>
              <a:buChar char="•"/>
            </a:pPr>
            <a:r>
              <a:rPr lang="en-AU" b="0" i="0" dirty="0">
                <a:solidFill>
                  <a:srgbClr val="333333"/>
                </a:solidFill>
                <a:effectLst/>
                <a:latin typeface="Segoe UI" panose="020B0502040204020203" pitchFamily="34" charset="0"/>
              </a:rPr>
              <a:t>Attend role-specific breakout sessions to deep-dive on the benefits of partnering with Microsoft, building with Microsoft and architecting for customer success.</a:t>
            </a:r>
          </a:p>
          <a:p>
            <a:pPr algn="l">
              <a:buFont typeface="Arial" panose="020B0604020202020204" pitchFamily="34" charset="0"/>
              <a:buChar char="•"/>
            </a:pPr>
            <a:endParaRPr lang="en-AU" b="0" i="0" dirty="0">
              <a:solidFill>
                <a:srgbClr val="333333"/>
              </a:solidFill>
              <a:effectLst/>
              <a:latin typeface="Segoe UI" panose="020B0502040204020203" pitchFamily="34" charset="0"/>
            </a:endParaRPr>
          </a:p>
          <a:p>
            <a:pPr algn="l">
              <a:buFont typeface="Arial" panose="020B0604020202020204" pitchFamily="34" charset="0"/>
              <a:buChar char="•"/>
            </a:pPr>
            <a:endParaRPr lang="en-AU" b="0" i="0" dirty="0">
              <a:solidFill>
                <a:srgbClr val="333333"/>
              </a:solidFill>
              <a:effectLst/>
              <a:latin typeface="Segoe UI" panose="020B0502040204020203" pitchFamily="34" charset="0"/>
            </a:endParaRPr>
          </a:p>
          <a:p>
            <a:pPr algn="l">
              <a:buFont typeface="Arial" panose="020B0604020202020204" pitchFamily="34" charset="0"/>
              <a:buChar char="•"/>
            </a:pPr>
            <a:r>
              <a:rPr lang="en-AU" b="0" i="0" dirty="0">
                <a:solidFill>
                  <a:srgbClr val="333333"/>
                </a:solidFill>
                <a:effectLst/>
                <a:latin typeface="Segoe UI" panose="020B0502040204020203" pitchFamily="34" charset="0"/>
              </a:rPr>
              <a:t> The </a:t>
            </a:r>
            <a:r>
              <a:rPr lang="en-AU" b="0" i="0" dirty="0" err="1">
                <a:solidFill>
                  <a:srgbClr val="333333"/>
                </a:solidFill>
                <a:effectLst/>
                <a:latin typeface="Segoe UI" panose="020B0502040204020203" pitchFamily="34" charset="0"/>
              </a:rPr>
              <a:t>datacenter</a:t>
            </a:r>
            <a:r>
              <a:rPr lang="en-AU" b="0" i="0" dirty="0">
                <a:solidFill>
                  <a:srgbClr val="333333"/>
                </a:solidFill>
                <a:effectLst/>
                <a:latin typeface="Segoe UI" panose="020B0502040204020203" pitchFamily="34" charset="0"/>
              </a:rPr>
              <a:t> region launch represents a more secure, productive and resilient future for New Zealand, and we look forward to working alongside you to build this future.</a:t>
            </a:r>
            <a:br>
              <a:rPr lang="en-AU" dirty="0"/>
            </a:br>
            <a:r>
              <a:rPr lang="en-AU" b="0" i="0" dirty="0">
                <a:solidFill>
                  <a:srgbClr val="333333"/>
                </a:solidFill>
                <a:effectLst/>
                <a:latin typeface="Segoe UI" panose="020B0502040204020203" pitchFamily="34" charset="0"/>
              </a:rPr>
              <a:t> </a:t>
            </a:r>
            <a:br>
              <a:rPr lang="en-AU" dirty="0"/>
            </a:br>
            <a:r>
              <a:rPr lang="en-AU" b="0" i="0" dirty="0">
                <a:solidFill>
                  <a:srgbClr val="333333"/>
                </a:solidFill>
                <a:effectLst/>
                <a:latin typeface="Segoe UI" panose="020B0502040204020203" pitchFamily="34" charset="0"/>
              </a:rPr>
              <a:t>You will have a choice to attend one of the below three breakout sessions as part of this event.</a:t>
            </a:r>
            <a:br>
              <a:rPr lang="en-AU" dirty="0"/>
            </a:br>
            <a:r>
              <a:rPr lang="en-AU" b="0" i="0" dirty="0">
                <a:solidFill>
                  <a:srgbClr val="333333"/>
                </a:solidFill>
                <a:effectLst/>
                <a:latin typeface="Segoe UI" panose="020B0502040204020203" pitchFamily="34" charset="0"/>
              </a:rPr>
              <a:t> </a:t>
            </a:r>
            <a:br>
              <a:rPr lang="en-AU" dirty="0"/>
            </a:br>
            <a:r>
              <a:rPr lang="en-AU" b="1" i="0" dirty="0">
                <a:solidFill>
                  <a:srgbClr val="333333"/>
                </a:solidFill>
                <a:effectLst/>
                <a:latin typeface="Segoe UI" panose="020B0502040204020203" pitchFamily="34" charset="0"/>
              </a:rPr>
              <a:t>Sales, Marketing and Leadership Breakout - Partnering with Microsoft</a:t>
            </a:r>
            <a:br>
              <a:rPr lang="en-AU" dirty="0"/>
            </a:br>
            <a:r>
              <a:rPr lang="en-AU" b="0" i="0" dirty="0">
                <a:solidFill>
                  <a:srgbClr val="333333"/>
                </a:solidFill>
                <a:effectLst/>
                <a:latin typeface="Segoe UI" panose="020B0502040204020203" pitchFamily="34" charset="0"/>
              </a:rPr>
              <a:t>Learn more about the mission and strategic imperatives, how to accelerate partner growth, the Go-To-Market archetypes, the big partner opportunity and the insights and best practices.</a:t>
            </a:r>
            <a:br>
              <a:rPr lang="en-AU" dirty="0"/>
            </a:br>
            <a:r>
              <a:rPr lang="en-AU" b="0" i="0" dirty="0">
                <a:solidFill>
                  <a:srgbClr val="333333"/>
                </a:solidFill>
                <a:effectLst/>
                <a:latin typeface="Segoe UI" panose="020B0502040204020203" pitchFamily="34" charset="0"/>
              </a:rPr>
              <a:t> </a:t>
            </a:r>
            <a:br>
              <a:rPr lang="en-AU" dirty="0"/>
            </a:br>
            <a:r>
              <a:rPr lang="en-AU" b="1" i="0" dirty="0">
                <a:solidFill>
                  <a:srgbClr val="333333"/>
                </a:solidFill>
                <a:effectLst/>
                <a:latin typeface="Segoe UI" panose="020B0502040204020203" pitchFamily="34" charset="0"/>
              </a:rPr>
              <a:t>Technical Breakout - Architecting for customer success</a:t>
            </a:r>
            <a:br>
              <a:rPr lang="en-AU" dirty="0"/>
            </a:br>
            <a:r>
              <a:rPr lang="en-AU" b="0" i="0" dirty="0">
                <a:solidFill>
                  <a:srgbClr val="333333"/>
                </a:solidFill>
                <a:effectLst/>
                <a:latin typeface="Segoe UI" panose="020B0502040204020203" pitchFamily="34" charset="0"/>
              </a:rPr>
              <a:t>Learn more about the upcoming region launch, how to design for availability zones, connectivity between your on-premises resources, and moving resources between regions.</a:t>
            </a:r>
            <a:br>
              <a:rPr lang="en-AU" dirty="0"/>
            </a:br>
            <a:r>
              <a:rPr lang="en-AU" b="0" i="0" dirty="0">
                <a:solidFill>
                  <a:srgbClr val="333333"/>
                </a:solidFill>
                <a:effectLst/>
                <a:latin typeface="Segoe UI" panose="020B0502040204020203" pitchFamily="34" charset="0"/>
              </a:rPr>
              <a:t> </a:t>
            </a:r>
            <a:br>
              <a:rPr lang="en-AU" dirty="0"/>
            </a:br>
            <a:r>
              <a:rPr lang="en-AU" b="1" i="0" dirty="0">
                <a:solidFill>
                  <a:srgbClr val="333333"/>
                </a:solidFill>
                <a:effectLst/>
                <a:latin typeface="Segoe UI" panose="020B0502040204020203" pitchFamily="34" charset="0"/>
              </a:rPr>
              <a:t>ISV Breakout - Building with Microsoft</a:t>
            </a:r>
            <a:br>
              <a:rPr lang="en-AU" dirty="0"/>
            </a:br>
            <a:r>
              <a:rPr lang="en-AU" b="0" i="0" dirty="0">
                <a:solidFill>
                  <a:srgbClr val="333333"/>
                </a:solidFill>
                <a:effectLst/>
                <a:latin typeface="Segoe UI" panose="020B0502040204020203" pitchFamily="34" charset="0"/>
              </a:rPr>
              <a:t>Learn more about the opportunity to partner with Microsoft, how our partners are accelerating growth and innovation with </a:t>
            </a:r>
            <a:r>
              <a:rPr lang="en-AU" b="0" i="0" dirty="0" err="1">
                <a:solidFill>
                  <a:srgbClr val="333333"/>
                </a:solidFill>
                <a:effectLst/>
                <a:latin typeface="Segoe UI" panose="020B0502040204020203" pitchFamily="34" charset="0"/>
              </a:rPr>
              <a:t>GenAI</a:t>
            </a:r>
            <a:r>
              <a:rPr lang="en-AU" b="0" i="0" dirty="0">
                <a:solidFill>
                  <a:srgbClr val="333333"/>
                </a:solidFill>
                <a:effectLst/>
                <a:latin typeface="Segoe UI" panose="020B0502040204020203" pitchFamily="34" charset="0"/>
              </a:rPr>
              <a:t> and key things for SaaS Partners to consider when deciding to leverage the Microsoft Cloud.</a:t>
            </a:r>
          </a:p>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8</a:t>
            </a:fld>
            <a:endParaRPr lang="en-AU"/>
          </a:p>
        </p:txBody>
      </p:sp>
    </p:spTree>
    <p:extLst>
      <p:ext uri="{BB962C8B-B14F-4D97-AF65-F5344CB8AC3E}">
        <p14:creationId xmlns:p14="http://schemas.microsoft.com/office/powerpoint/2010/main" val="149498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dirty="0"/>
              <a:t>Talk about compliance - </a:t>
            </a:r>
            <a:r>
              <a:rPr lang="en-AU" dirty="0">
                <a:effectLst/>
                <a:latin typeface="-apple-system"/>
              </a:rPr>
              <a:t>MS are tightening up on compliance with Partner Centre so any weird shite happening to give us a call to remediate with them and they shouldn't ignore MS emails.</a:t>
            </a:r>
          </a:p>
          <a:p>
            <a:pPr rtl="0"/>
            <a:r>
              <a:rPr lang="en-AU" dirty="0">
                <a:effectLst/>
                <a:latin typeface="-apple-system"/>
              </a:rPr>
              <a:t>like 1</a:t>
            </a:r>
          </a:p>
          <a:p>
            <a:endParaRPr lang="en-AU" dirty="0"/>
          </a:p>
        </p:txBody>
      </p:sp>
      <p:sp>
        <p:nvSpPr>
          <p:cNvPr id="4" name="Slide Number Placeholder 3"/>
          <p:cNvSpPr>
            <a:spLocks noGrp="1"/>
          </p:cNvSpPr>
          <p:nvPr>
            <p:ph type="sldNum" sz="quarter" idx="5"/>
          </p:nvPr>
        </p:nvSpPr>
        <p:spPr/>
        <p:txBody>
          <a:bodyPr/>
          <a:lstStyle/>
          <a:p>
            <a:fld id="{623DA84F-9DDB-4A29-B767-B3DE2EDF32C0}" type="slidenum">
              <a:rPr lang="en-AU" smtClean="0"/>
              <a:t>9</a:t>
            </a:fld>
            <a:endParaRPr lang="en-AU"/>
          </a:p>
        </p:txBody>
      </p:sp>
    </p:spTree>
    <p:extLst>
      <p:ext uri="{BB962C8B-B14F-4D97-AF65-F5344CB8AC3E}">
        <p14:creationId xmlns:p14="http://schemas.microsoft.com/office/powerpoint/2010/main" val="78351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sitting in chairs having a discussion&#10;&#10;Description automatically generated with medium confidence">
            <a:extLst>
              <a:ext uri="{FF2B5EF4-FFF2-40B4-BE49-F238E27FC236}">
                <a16:creationId xmlns:a16="http://schemas.microsoft.com/office/drawing/2014/main" id="{1D0E3168-80E9-8492-139A-1C2EFBBD354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Logo&#10;&#10;Description automatically generated">
            <a:extLst>
              <a:ext uri="{FF2B5EF4-FFF2-40B4-BE49-F238E27FC236}">
                <a16:creationId xmlns:a16="http://schemas.microsoft.com/office/drawing/2014/main" id="{69C6E6A8-9811-4024-7617-C5422BDF80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42909" y="317569"/>
            <a:ext cx="2409259" cy="422112"/>
          </a:xfrm>
          <a:prstGeom prst="rect">
            <a:avLst/>
          </a:prstGeom>
        </p:spPr>
      </p:pic>
      <p:pic>
        <p:nvPicPr>
          <p:cNvPr id="14" name="Picture 13">
            <a:extLst>
              <a:ext uri="{FF2B5EF4-FFF2-40B4-BE49-F238E27FC236}">
                <a16:creationId xmlns:a16="http://schemas.microsoft.com/office/drawing/2014/main" id="{F3D3C037-4402-2388-7EB5-24F5854C3E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1857" y="6263994"/>
            <a:ext cx="2756911" cy="321109"/>
          </a:xfrm>
          <a:prstGeom prst="rect">
            <a:avLst/>
          </a:prstGeom>
        </p:spPr>
      </p:pic>
    </p:spTree>
    <p:extLst>
      <p:ext uri="{BB962C8B-B14F-4D97-AF65-F5344CB8AC3E}">
        <p14:creationId xmlns:p14="http://schemas.microsoft.com/office/powerpoint/2010/main" val="1488447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90EE7D0-E641-47AC-8DF3-3AA7EA9AC1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30853" y="0"/>
            <a:ext cx="4741558" cy="6858000"/>
          </a:xfrm>
          <a:prstGeom prst="rect">
            <a:avLst/>
          </a:prstGeom>
        </p:spPr>
      </p:pic>
      <p:pic>
        <p:nvPicPr>
          <p:cNvPr id="2" name="Picture 1" descr="Logo&#10;&#10;Description automatically generated">
            <a:extLst>
              <a:ext uri="{FF2B5EF4-FFF2-40B4-BE49-F238E27FC236}">
                <a16:creationId xmlns:a16="http://schemas.microsoft.com/office/drawing/2014/main" id="{CCC1DE8B-6AD2-84D4-50CD-556FAD204F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238" y="168029"/>
            <a:ext cx="2701065" cy="473238"/>
          </a:xfrm>
          <a:prstGeom prst="rect">
            <a:avLst/>
          </a:prstGeom>
        </p:spPr>
      </p:pic>
      <p:pic>
        <p:nvPicPr>
          <p:cNvPr id="3" name="Picture 2">
            <a:extLst>
              <a:ext uri="{FF2B5EF4-FFF2-40B4-BE49-F238E27FC236}">
                <a16:creationId xmlns:a16="http://schemas.microsoft.com/office/drawing/2014/main" id="{53191502-4361-089D-BAB0-9D01A2C835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281579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B7D5DD-444F-40BA-BD09-DB8E1BA18945}"/>
              </a:ext>
            </a:extLst>
          </p:cNvPr>
          <p:cNvSpPr/>
          <p:nvPr userDrawn="1"/>
        </p:nvSpPr>
        <p:spPr>
          <a:xfrm>
            <a:off x="0" y="4696388"/>
            <a:ext cx="12192000" cy="218049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phic 4">
            <a:extLst>
              <a:ext uri="{FF2B5EF4-FFF2-40B4-BE49-F238E27FC236}">
                <a16:creationId xmlns:a16="http://schemas.microsoft.com/office/drawing/2014/main" id="{D9C6CE3B-0AE6-4EE6-AE20-AEF354C35D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72685" y="0"/>
            <a:ext cx="4768453" cy="6858000"/>
          </a:xfrm>
          <a:prstGeom prst="rect">
            <a:avLst/>
          </a:prstGeom>
        </p:spPr>
      </p:pic>
      <p:pic>
        <p:nvPicPr>
          <p:cNvPr id="2" name="Picture 1" descr="Logo&#10;&#10;Description automatically generated">
            <a:extLst>
              <a:ext uri="{FF2B5EF4-FFF2-40B4-BE49-F238E27FC236}">
                <a16:creationId xmlns:a16="http://schemas.microsoft.com/office/drawing/2014/main" id="{8E523DB7-AA77-8CDA-0EAD-46AA046529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238" y="168029"/>
            <a:ext cx="2701065" cy="473238"/>
          </a:xfrm>
          <a:prstGeom prst="rect">
            <a:avLst/>
          </a:prstGeom>
        </p:spPr>
      </p:pic>
      <p:pic>
        <p:nvPicPr>
          <p:cNvPr id="6" name="Picture 5">
            <a:extLst>
              <a:ext uri="{FF2B5EF4-FFF2-40B4-BE49-F238E27FC236}">
                <a16:creationId xmlns:a16="http://schemas.microsoft.com/office/drawing/2014/main" id="{9B977EBD-7D28-E4E6-7B95-5FCD4EFB4B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351" y="6489180"/>
            <a:ext cx="1765465" cy="205631"/>
          </a:xfrm>
          <a:prstGeom prst="rect">
            <a:avLst/>
          </a:prstGeom>
        </p:spPr>
      </p:pic>
    </p:spTree>
    <p:extLst>
      <p:ext uri="{BB962C8B-B14F-4D97-AF65-F5344CB8AC3E}">
        <p14:creationId xmlns:p14="http://schemas.microsoft.com/office/powerpoint/2010/main" val="358636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23C3082-15F6-4636-87C9-DC17F2FBF3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0433557" cy="6858000"/>
          </a:xfrm>
          <a:prstGeom prst="rect">
            <a:avLst/>
          </a:prstGeom>
        </p:spPr>
      </p:pic>
      <p:pic>
        <p:nvPicPr>
          <p:cNvPr id="3" name="Picture 2" descr="Logo&#10;&#10;Description automatically generated">
            <a:extLst>
              <a:ext uri="{FF2B5EF4-FFF2-40B4-BE49-F238E27FC236}">
                <a16:creationId xmlns:a16="http://schemas.microsoft.com/office/drawing/2014/main" id="{4A565DA0-DDA4-7EFD-D209-4B3CFB43EC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351" y="163189"/>
            <a:ext cx="2423682" cy="424639"/>
          </a:xfrm>
          <a:prstGeom prst="rect">
            <a:avLst/>
          </a:prstGeom>
        </p:spPr>
      </p:pic>
      <p:pic>
        <p:nvPicPr>
          <p:cNvPr id="4" name="Picture 3">
            <a:extLst>
              <a:ext uri="{FF2B5EF4-FFF2-40B4-BE49-F238E27FC236}">
                <a16:creationId xmlns:a16="http://schemas.microsoft.com/office/drawing/2014/main" id="{3A0C0CBE-EBD9-DD0A-1E9C-71E54AB2EE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351" y="6489180"/>
            <a:ext cx="1765465" cy="205631"/>
          </a:xfrm>
          <a:prstGeom prst="rect">
            <a:avLst/>
          </a:prstGeom>
        </p:spPr>
      </p:pic>
    </p:spTree>
    <p:extLst>
      <p:ext uri="{BB962C8B-B14F-4D97-AF65-F5344CB8AC3E}">
        <p14:creationId xmlns:p14="http://schemas.microsoft.com/office/powerpoint/2010/main" val="32007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4A05479-8448-4EA0-BC49-44FB0F5537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0454432" cy="6858000"/>
          </a:xfrm>
          <a:prstGeom prst="rect">
            <a:avLst/>
          </a:prstGeom>
        </p:spPr>
      </p:pic>
      <p:pic>
        <p:nvPicPr>
          <p:cNvPr id="3" name="Picture 2" descr="Logo&#10;&#10;Description automatically generated">
            <a:extLst>
              <a:ext uri="{FF2B5EF4-FFF2-40B4-BE49-F238E27FC236}">
                <a16:creationId xmlns:a16="http://schemas.microsoft.com/office/drawing/2014/main" id="{59C48957-B6CF-EDF1-7839-BC12189F25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351" y="163189"/>
            <a:ext cx="2423682" cy="424639"/>
          </a:xfrm>
          <a:prstGeom prst="rect">
            <a:avLst/>
          </a:prstGeom>
        </p:spPr>
      </p:pic>
      <p:pic>
        <p:nvPicPr>
          <p:cNvPr id="4" name="Picture 3">
            <a:extLst>
              <a:ext uri="{FF2B5EF4-FFF2-40B4-BE49-F238E27FC236}">
                <a16:creationId xmlns:a16="http://schemas.microsoft.com/office/drawing/2014/main" id="{7E1A349B-A5B3-F946-3A47-9931C9C80D9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351" y="6489180"/>
            <a:ext cx="1765465" cy="205631"/>
          </a:xfrm>
          <a:prstGeom prst="rect">
            <a:avLst/>
          </a:prstGeom>
        </p:spPr>
      </p:pic>
    </p:spTree>
    <p:extLst>
      <p:ext uri="{BB962C8B-B14F-4D97-AF65-F5344CB8AC3E}">
        <p14:creationId xmlns:p14="http://schemas.microsoft.com/office/powerpoint/2010/main" val="91932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D11E14-93B9-4DFD-842E-86762404E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97580" y="0"/>
            <a:ext cx="3871020" cy="6858000"/>
          </a:xfrm>
          <a:prstGeom prst="rect">
            <a:avLst/>
          </a:prstGeom>
        </p:spPr>
      </p:pic>
      <p:pic>
        <p:nvPicPr>
          <p:cNvPr id="3" name="Picture 2" descr="Logo&#10;&#10;Description automatically generated">
            <a:extLst>
              <a:ext uri="{FF2B5EF4-FFF2-40B4-BE49-F238E27FC236}">
                <a16:creationId xmlns:a16="http://schemas.microsoft.com/office/drawing/2014/main" id="{454A7B6E-19CE-BC2C-24E6-0D6D6A1DE6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4" name="Picture 3">
            <a:extLst>
              <a:ext uri="{FF2B5EF4-FFF2-40B4-BE49-F238E27FC236}">
                <a16:creationId xmlns:a16="http://schemas.microsoft.com/office/drawing/2014/main" id="{4DE17379-478F-0594-12B3-BF920095E2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spTree>
    <p:extLst>
      <p:ext uri="{BB962C8B-B14F-4D97-AF65-F5344CB8AC3E}">
        <p14:creationId xmlns:p14="http://schemas.microsoft.com/office/powerpoint/2010/main" val="11036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76301EE-FC24-4BB6-81C0-015EE2871A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700" y="-473428"/>
            <a:ext cx="10134600" cy="2257425"/>
          </a:xfrm>
          <a:prstGeom prst="rect">
            <a:avLst/>
          </a:prstGeom>
        </p:spPr>
      </p:pic>
      <p:pic>
        <p:nvPicPr>
          <p:cNvPr id="2" name="Picture 1" descr="Logo&#10;&#10;Description automatically generated">
            <a:extLst>
              <a:ext uri="{FF2B5EF4-FFF2-40B4-BE49-F238E27FC236}">
                <a16:creationId xmlns:a16="http://schemas.microsoft.com/office/drawing/2014/main" id="{ED756637-22D5-4F18-C58F-73FF4991A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0362" y="6289760"/>
            <a:ext cx="2701065" cy="473238"/>
          </a:xfrm>
          <a:prstGeom prst="rect">
            <a:avLst/>
          </a:prstGeom>
        </p:spPr>
      </p:pic>
      <p:pic>
        <p:nvPicPr>
          <p:cNvPr id="4" name="Picture 3">
            <a:extLst>
              <a:ext uri="{FF2B5EF4-FFF2-40B4-BE49-F238E27FC236}">
                <a16:creationId xmlns:a16="http://schemas.microsoft.com/office/drawing/2014/main" id="{207B895C-BA57-CC0D-1BE5-AD39611E4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2980307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6607E7F-9B95-96D7-6D2F-4D23B5BD8F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7" name="Picture 6">
            <a:extLst>
              <a:ext uri="{FF2B5EF4-FFF2-40B4-BE49-F238E27FC236}">
                <a16:creationId xmlns:a16="http://schemas.microsoft.com/office/drawing/2014/main" id="{223B4381-9883-AA7A-2E95-C0D1F5860C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pic>
        <p:nvPicPr>
          <p:cNvPr id="2" name="DDNZ-103-Slide-3">
            <a:hlinkClick r:id="" action="ppaction://media"/>
            <a:extLst>
              <a:ext uri="{FF2B5EF4-FFF2-40B4-BE49-F238E27FC236}">
                <a16:creationId xmlns:a16="http://schemas.microsoft.com/office/drawing/2014/main" id="{77174B36-0CD6-0613-EDED-C3E2CEDC874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35478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E4E29D5-1E01-44AE-925D-DDF0ABC11D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744" y="0"/>
            <a:ext cx="6476256" cy="6858000"/>
          </a:xfrm>
          <a:prstGeom prst="rect">
            <a:avLst/>
          </a:prstGeom>
        </p:spPr>
      </p:pic>
      <p:pic>
        <p:nvPicPr>
          <p:cNvPr id="3" name="Picture 2" descr="Logo&#10;&#10;Description automatically generated">
            <a:extLst>
              <a:ext uri="{FF2B5EF4-FFF2-40B4-BE49-F238E27FC236}">
                <a16:creationId xmlns:a16="http://schemas.microsoft.com/office/drawing/2014/main" id="{8EE6FC85-D523-0E1D-59D6-F4C257830B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736" y="179905"/>
            <a:ext cx="2701065" cy="473238"/>
          </a:xfrm>
          <a:prstGeom prst="rect">
            <a:avLst/>
          </a:prstGeom>
        </p:spPr>
      </p:pic>
      <p:pic>
        <p:nvPicPr>
          <p:cNvPr id="5" name="Picture 4">
            <a:extLst>
              <a:ext uri="{FF2B5EF4-FFF2-40B4-BE49-F238E27FC236}">
                <a16:creationId xmlns:a16="http://schemas.microsoft.com/office/drawing/2014/main" id="{8CD18D19-B024-FD91-C30B-618E9EB360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29205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E54E025-87A3-4370-938B-6848AA7201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03382" y="0"/>
            <a:ext cx="5712768" cy="6416025"/>
          </a:xfrm>
          <a:prstGeom prst="rect">
            <a:avLst/>
          </a:prstGeom>
        </p:spPr>
      </p:pic>
      <p:pic>
        <p:nvPicPr>
          <p:cNvPr id="2" name="Picture 1" descr="Logo&#10;&#10;Description automatically generated">
            <a:extLst>
              <a:ext uri="{FF2B5EF4-FFF2-40B4-BE49-F238E27FC236}">
                <a16:creationId xmlns:a16="http://schemas.microsoft.com/office/drawing/2014/main" id="{809E04E7-A2F2-8204-30C1-1B88C3DD5E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238" y="168029"/>
            <a:ext cx="2701065" cy="473238"/>
          </a:xfrm>
          <a:prstGeom prst="rect">
            <a:avLst/>
          </a:prstGeom>
        </p:spPr>
      </p:pic>
      <p:pic>
        <p:nvPicPr>
          <p:cNvPr id="3" name="Picture 2">
            <a:extLst>
              <a:ext uri="{FF2B5EF4-FFF2-40B4-BE49-F238E27FC236}">
                <a16:creationId xmlns:a16="http://schemas.microsoft.com/office/drawing/2014/main" id="{30C2B7CC-15D3-691B-B2E3-91CA925B7D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10560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90EE7D0-E641-47AC-8DF3-3AA7EA9AC1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30853" y="0"/>
            <a:ext cx="4741558" cy="6858000"/>
          </a:xfrm>
          <a:prstGeom prst="rect">
            <a:avLst/>
          </a:prstGeom>
        </p:spPr>
      </p:pic>
      <p:pic>
        <p:nvPicPr>
          <p:cNvPr id="2" name="Picture 1" descr="Logo&#10;&#10;Description automatically generated">
            <a:extLst>
              <a:ext uri="{FF2B5EF4-FFF2-40B4-BE49-F238E27FC236}">
                <a16:creationId xmlns:a16="http://schemas.microsoft.com/office/drawing/2014/main" id="{CCC1DE8B-6AD2-84D4-50CD-556FAD204F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238" y="168029"/>
            <a:ext cx="2701065" cy="473238"/>
          </a:xfrm>
          <a:prstGeom prst="rect">
            <a:avLst/>
          </a:prstGeom>
        </p:spPr>
      </p:pic>
      <p:pic>
        <p:nvPicPr>
          <p:cNvPr id="3" name="Picture 2">
            <a:extLst>
              <a:ext uri="{FF2B5EF4-FFF2-40B4-BE49-F238E27FC236}">
                <a16:creationId xmlns:a16="http://schemas.microsoft.com/office/drawing/2014/main" id="{53191502-4361-089D-BAB0-9D01A2C835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3349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27C8073-F846-4F62-9098-6F3E9DB02C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813602" cy="6858000"/>
          </a:xfrm>
          <a:prstGeom prst="rect">
            <a:avLst/>
          </a:prstGeom>
        </p:spPr>
      </p:pic>
      <p:pic>
        <p:nvPicPr>
          <p:cNvPr id="3" name="Picture 2" descr="Logo&#10;&#10;Description automatically generated">
            <a:extLst>
              <a:ext uri="{FF2B5EF4-FFF2-40B4-BE49-F238E27FC236}">
                <a16:creationId xmlns:a16="http://schemas.microsoft.com/office/drawing/2014/main" id="{0755E415-1CB5-3425-F068-829738DB05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351" y="163189"/>
            <a:ext cx="2423682" cy="424639"/>
          </a:xfrm>
          <a:prstGeom prst="rect">
            <a:avLst/>
          </a:prstGeom>
        </p:spPr>
      </p:pic>
      <p:pic>
        <p:nvPicPr>
          <p:cNvPr id="4" name="Picture 3">
            <a:extLst>
              <a:ext uri="{FF2B5EF4-FFF2-40B4-BE49-F238E27FC236}">
                <a16:creationId xmlns:a16="http://schemas.microsoft.com/office/drawing/2014/main" id="{F0D789E9-BEF1-7198-9AFA-59DF2F4D09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1857" y="6263994"/>
            <a:ext cx="2756911" cy="321109"/>
          </a:xfrm>
          <a:prstGeom prst="rect">
            <a:avLst/>
          </a:prstGeom>
        </p:spPr>
      </p:pic>
    </p:spTree>
    <p:extLst>
      <p:ext uri="{BB962C8B-B14F-4D97-AF65-F5344CB8AC3E}">
        <p14:creationId xmlns:p14="http://schemas.microsoft.com/office/powerpoint/2010/main" val="120262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B7D5DD-444F-40BA-BD09-DB8E1BA18945}"/>
              </a:ext>
            </a:extLst>
          </p:cNvPr>
          <p:cNvSpPr/>
          <p:nvPr userDrawn="1"/>
        </p:nvSpPr>
        <p:spPr>
          <a:xfrm>
            <a:off x="0" y="4696388"/>
            <a:ext cx="12192000" cy="218049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phic 4">
            <a:extLst>
              <a:ext uri="{FF2B5EF4-FFF2-40B4-BE49-F238E27FC236}">
                <a16:creationId xmlns:a16="http://schemas.microsoft.com/office/drawing/2014/main" id="{D9C6CE3B-0AE6-4EE6-AE20-AEF354C35D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72685" y="0"/>
            <a:ext cx="4768453" cy="6858000"/>
          </a:xfrm>
          <a:prstGeom prst="rect">
            <a:avLst/>
          </a:prstGeom>
        </p:spPr>
      </p:pic>
      <p:pic>
        <p:nvPicPr>
          <p:cNvPr id="2" name="Picture 1" descr="Logo&#10;&#10;Description automatically generated">
            <a:extLst>
              <a:ext uri="{FF2B5EF4-FFF2-40B4-BE49-F238E27FC236}">
                <a16:creationId xmlns:a16="http://schemas.microsoft.com/office/drawing/2014/main" id="{8E523DB7-AA77-8CDA-0EAD-46AA046529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238" y="168029"/>
            <a:ext cx="2701065" cy="473238"/>
          </a:xfrm>
          <a:prstGeom prst="rect">
            <a:avLst/>
          </a:prstGeom>
        </p:spPr>
      </p:pic>
      <p:pic>
        <p:nvPicPr>
          <p:cNvPr id="6" name="Picture 5">
            <a:extLst>
              <a:ext uri="{FF2B5EF4-FFF2-40B4-BE49-F238E27FC236}">
                <a16:creationId xmlns:a16="http://schemas.microsoft.com/office/drawing/2014/main" id="{9B977EBD-7D28-E4E6-7B95-5FCD4EFB4B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351" y="6489180"/>
            <a:ext cx="1765465" cy="205631"/>
          </a:xfrm>
          <a:prstGeom prst="rect">
            <a:avLst/>
          </a:prstGeom>
        </p:spPr>
      </p:pic>
    </p:spTree>
    <p:extLst>
      <p:ext uri="{BB962C8B-B14F-4D97-AF65-F5344CB8AC3E}">
        <p14:creationId xmlns:p14="http://schemas.microsoft.com/office/powerpoint/2010/main" val="119968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23C3082-15F6-4636-87C9-DC17F2FBF3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0433557" cy="6858000"/>
          </a:xfrm>
          <a:prstGeom prst="rect">
            <a:avLst/>
          </a:prstGeom>
        </p:spPr>
      </p:pic>
      <p:pic>
        <p:nvPicPr>
          <p:cNvPr id="3" name="Picture 2" descr="Logo&#10;&#10;Description automatically generated">
            <a:extLst>
              <a:ext uri="{FF2B5EF4-FFF2-40B4-BE49-F238E27FC236}">
                <a16:creationId xmlns:a16="http://schemas.microsoft.com/office/drawing/2014/main" id="{4A565DA0-DDA4-7EFD-D209-4B3CFB43EC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351" y="163189"/>
            <a:ext cx="2423682" cy="424639"/>
          </a:xfrm>
          <a:prstGeom prst="rect">
            <a:avLst/>
          </a:prstGeom>
        </p:spPr>
      </p:pic>
      <p:pic>
        <p:nvPicPr>
          <p:cNvPr id="4" name="Picture 3">
            <a:extLst>
              <a:ext uri="{FF2B5EF4-FFF2-40B4-BE49-F238E27FC236}">
                <a16:creationId xmlns:a16="http://schemas.microsoft.com/office/drawing/2014/main" id="{3A0C0CBE-EBD9-DD0A-1E9C-71E54AB2EE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351" y="6489180"/>
            <a:ext cx="1765465" cy="205631"/>
          </a:xfrm>
          <a:prstGeom prst="rect">
            <a:avLst/>
          </a:prstGeom>
        </p:spPr>
      </p:pic>
    </p:spTree>
    <p:extLst>
      <p:ext uri="{BB962C8B-B14F-4D97-AF65-F5344CB8AC3E}">
        <p14:creationId xmlns:p14="http://schemas.microsoft.com/office/powerpoint/2010/main" val="29737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4A05479-8448-4EA0-BC49-44FB0F5537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0454432" cy="6858000"/>
          </a:xfrm>
          <a:prstGeom prst="rect">
            <a:avLst/>
          </a:prstGeom>
        </p:spPr>
      </p:pic>
      <p:pic>
        <p:nvPicPr>
          <p:cNvPr id="3" name="Picture 2" descr="Logo&#10;&#10;Description automatically generated">
            <a:extLst>
              <a:ext uri="{FF2B5EF4-FFF2-40B4-BE49-F238E27FC236}">
                <a16:creationId xmlns:a16="http://schemas.microsoft.com/office/drawing/2014/main" id="{59C48957-B6CF-EDF1-7839-BC12189F25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351" y="163189"/>
            <a:ext cx="2423682" cy="424639"/>
          </a:xfrm>
          <a:prstGeom prst="rect">
            <a:avLst/>
          </a:prstGeom>
        </p:spPr>
      </p:pic>
      <p:pic>
        <p:nvPicPr>
          <p:cNvPr id="4" name="Picture 3">
            <a:extLst>
              <a:ext uri="{FF2B5EF4-FFF2-40B4-BE49-F238E27FC236}">
                <a16:creationId xmlns:a16="http://schemas.microsoft.com/office/drawing/2014/main" id="{7E1A349B-A5B3-F946-3A47-9931C9C80D9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351" y="6489180"/>
            <a:ext cx="1765465" cy="205631"/>
          </a:xfrm>
          <a:prstGeom prst="rect">
            <a:avLst/>
          </a:prstGeom>
        </p:spPr>
      </p:pic>
    </p:spTree>
    <p:extLst>
      <p:ext uri="{BB962C8B-B14F-4D97-AF65-F5344CB8AC3E}">
        <p14:creationId xmlns:p14="http://schemas.microsoft.com/office/powerpoint/2010/main" val="6517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D11E14-93B9-4DFD-842E-86762404E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97580" y="0"/>
            <a:ext cx="3871020" cy="6858000"/>
          </a:xfrm>
          <a:prstGeom prst="rect">
            <a:avLst/>
          </a:prstGeom>
        </p:spPr>
      </p:pic>
      <p:pic>
        <p:nvPicPr>
          <p:cNvPr id="3" name="Picture 2" descr="Logo&#10;&#10;Description automatically generated">
            <a:extLst>
              <a:ext uri="{FF2B5EF4-FFF2-40B4-BE49-F238E27FC236}">
                <a16:creationId xmlns:a16="http://schemas.microsoft.com/office/drawing/2014/main" id="{454A7B6E-19CE-BC2C-24E6-0D6D6A1DE6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4" name="Picture 3">
            <a:extLst>
              <a:ext uri="{FF2B5EF4-FFF2-40B4-BE49-F238E27FC236}">
                <a16:creationId xmlns:a16="http://schemas.microsoft.com/office/drawing/2014/main" id="{4DE17379-478F-0594-12B3-BF920095E2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spTree>
    <p:extLst>
      <p:ext uri="{BB962C8B-B14F-4D97-AF65-F5344CB8AC3E}">
        <p14:creationId xmlns:p14="http://schemas.microsoft.com/office/powerpoint/2010/main" val="215540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76301EE-FC24-4BB6-81C0-015EE2871A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700" y="-473428"/>
            <a:ext cx="10134600" cy="2257425"/>
          </a:xfrm>
          <a:prstGeom prst="rect">
            <a:avLst/>
          </a:prstGeom>
        </p:spPr>
      </p:pic>
      <p:pic>
        <p:nvPicPr>
          <p:cNvPr id="2" name="Picture 1" descr="Logo&#10;&#10;Description automatically generated">
            <a:extLst>
              <a:ext uri="{FF2B5EF4-FFF2-40B4-BE49-F238E27FC236}">
                <a16:creationId xmlns:a16="http://schemas.microsoft.com/office/drawing/2014/main" id="{ED756637-22D5-4F18-C58F-73FF4991A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0362" y="6289760"/>
            <a:ext cx="2701065" cy="473238"/>
          </a:xfrm>
          <a:prstGeom prst="rect">
            <a:avLst/>
          </a:prstGeom>
        </p:spPr>
      </p:pic>
      <p:pic>
        <p:nvPicPr>
          <p:cNvPr id="4" name="Picture 3">
            <a:extLst>
              <a:ext uri="{FF2B5EF4-FFF2-40B4-BE49-F238E27FC236}">
                <a16:creationId xmlns:a16="http://schemas.microsoft.com/office/drawing/2014/main" id="{207B895C-BA57-CC0D-1BE5-AD39611E4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3881626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6607E7F-9B95-96D7-6D2F-4D23B5BD8F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7" name="Picture 6">
            <a:extLst>
              <a:ext uri="{FF2B5EF4-FFF2-40B4-BE49-F238E27FC236}">
                <a16:creationId xmlns:a16="http://schemas.microsoft.com/office/drawing/2014/main" id="{223B4381-9883-AA7A-2E95-C0D1F5860C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pic>
        <p:nvPicPr>
          <p:cNvPr id="2" name="DDNZ-103-Slide-3">
            <a:hlinkClick r:id="" action="ppaction://media"/>
            <a:extLst>
              <a:ext uri="{FF2B5EF4-FFF2-40B4-BE49-F238E27FC236}">
                <a16:creationId xmlns:a16="http://schemas.microsoft.com/office/drawing/2014/main" id="{77174B36-0CD6-0613-EDED-C3E2CEDC8745}"/>
              </a:ext>
            </a:extLst>
          </p:cNvPr>
          <p:cNvPicPr>
            <a:picLocks noChangeAspect="1"/>
          </p:cNvPicPr>
          <p:nvPr userDrawn="1">
            <a:videoFile r:link="rId2"/>
            <p:extLst>
              <p:ext uri="{DAA4B4D4-6D71-4841-9C94-3DE7FCFB9230}">
                <p14:media xmlns:p14="http://schemas.microsoft.com/office/powerpoint/2010/main" r:embed="rId1">
                  <p14:fade in="250" out="250"/>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44704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E4E29D5-1E01-44AE-925D-DDF0ABC11D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744" y="0"/>
            <a:ext cx="6476256" cy="6858000"/>
          </a:xfrm>
          <a:prstGeom prst="rect">
            <a:avLst/>
          </a:prstGeom>
        </p:spPr>
      </p:pic>
      <p:pic>
        <p:nvPicPr>
          <p:cNvPr id="3" name="Picture 2" descr="Logo&#10;&#10;Description automatically generated">
            <a:extLst>
              <a:ext uri="{FF2B5EF4-FFF2-40B4-BE49-F238E27FC236}">
                <a16:creationId xmlns:a16="http://schemas.microsoft.com/office/drawing/2014/main" id="{8EE6FC85-D523-0E1D-59D6-F4C257830B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736" y="179905"/>
            <a:ext cx="2701065" cy="473238"/>
          </a:xfrm>
          <a:prstGeom prst="rect">
            <a:avLst/>
          </a:prstGeom>
        </p:spPr>
      </p:pic>
      <p:pic>
        <p:nvPicPr>
          <p:cNvPr id="5" name="Picture 4">
            <a:extLst>
              <a:ext uri="{FF2B5EF4-FFF2-40B4-BE49-F238E27FC236}">
                <a16:creationId xmlns:a16="http://schemas.microsoft.com/office/drawing/2014/main" id="{8CD18D19-B024-FD91-C30B-618E9EB360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27988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tx1"/>
        </a:solidFill>
        <a:effectLst/>
      </p:bgPr>
    </p:bg>
    <p:spTree>
      <p:nvGrpSpPr>
        <p:cNvPr id="1" name=""/>
        <p:cNvGrpSpPr/>
        <p:nvPr/>
      </p:nvGrpSpPr>
      <p:grpSpPr>
        <a:xfrm>
          <a:off x="0" y="0"/>
          <a:ext cx="0" cy="0"/>
          <a:chOff x="0" y="0"/>
          <a:chExt cx="0" cy="0"/>
        </a:xfrm>
      </p:grpSpPr>
      <p:sp>
        <p:nvSpPr>
          <p:cNvPr id="22" name="Main Image">
            <a:extLst>
              <a:ext uri="{FF2B5EF4-FFF2-40B4-BE49-F238E27FC236}">
                <a16:creationId xmlns:a16="http://schemas.microsoft.com/office/drawing/2014/main" id="{395957CF-F13C-1313-A14A-AD447FB94395}"/>
              </a:ext>
            </a:extLst>
          </p:cNvPr>
          <p:cNvSpPr>
            <a:spLocks noGrp="1"/>
          </p:cNvSpPr>
          <p:nvPr>
            <p:ph type="pic" sz="quarter" idx="14" hasCustomPrompt="1"/>
          </p:nvPr>
        </p:nvSpPr>
        <p:spPr>
          <a:xfrm>
            <a:off x="-2055459" y="414000"/>
            <a:ext cx="7909200" cy="7910283"/>
          </a:xfrm>
          <a:custGeom>
            <a:avLst/>
            <a:gdLst>
              <a:gd name="connsiteX0" fmla="*/ 0 w 1584325"/>
              <a:gd name="connsiteY0" fmla="*/ 792163 h 1584325"/>
              <a:gd name="connsiteX1" fmla="*/ 792163 w 1584325"/>
              <a:gd name="connsiteY1" fmla="*/ 0 h 1584325"/>
              <a:gd name="connsiteX2" fmla="*/ 1584326 w 1584325"/>
              <a:gd name="connsiteY2" fmla="*/ 792163 h 1584325"/>
              <a:gd name="connsiteX3" fmla="*/ 792163 w 1584325"/>
              <a:gd name="connsiteY3" fmla="*/ 1584326 h 1584325"/>
              <a:gd name="connsiteX4" fmla="*/ 0 w 1584325"/>
              <a:gd name="connsiteY4" fmla="*/ 792163 h 1584325"/>
              <a:gd name="connsiteX0" fmla="*/ 0 w 1584326"/>
              <a:gd name="connsiteY0" fmla="*/ 792163 h 1584326"/>
              <a:gd name="connsiteX1" fmla="*/ 792163 w 1584326"/>
              <a:gd name="connsiteY1" fmla="*/ 0 h 1584326"/>
              <a:gd name="connsiteX2" fmla="*/ 1584326 w 1584326"/>
              <a:gd name="connsiteY2" fmla="*/ 792163 h 1584326"/>
              <a:gd name="connsiteX3" fmla="*/ 792163 w 1584326"/>
              <a:gd name="connsiteY3" fmla="*/ 1584326 h 1584326"/>
              <a:gd name="connsiteX4" fmla="*/ 0 w 1584326"/>
              <a:gd name="connsiteY4" fmla="*/ 792163 h 1584326"/>
              <a:gd name="connsiteX0" fmla="*/ 0 w 1584326"/>
              <a:gd name="connsiteY0" fmla="*/ 792163 h 1584326"/>
              <a:gd name="connsiteX1" fmla="*/ 792163 w 1584326"/>
              <a:gd name="connsiteY1" fmla="*/ 0 h 1584326"/>
              <a:gd name="connsiteX2" fmla="*/ 1584326 w 1584326"/>
              <a:gd name="connsiteY2" fmla="*/ 792163 h 1584326"/>
              <a:gd name="connsiteX3" fmla="*/ 792163 w 1584326"/>
              <a:gd name="connsiteY3" fmla="*/ 1584326 h 1584326"/>
              <a:gd name="connsiteX4" fmla="*/ 0 w 1584326"/>
              <a:gd name="connsiteY4" fmla="*/ 792163 h 1584326"/>
              <a:gd name="connsiteX0" fmla="*/ 0 w 1584326"/>
              <a:gd name="connsiteY0" fmla="*/ 813767 h 1605930"/>
              <a:gd name="connsiteX1" fmla="*/ 792163 w 1584326"/>
              <a:gd name="connsiteY1" fmla="*/ 21604 h 1605930"/>
              <a:gd name="connsiteX2" fmla="*/ 1584326 w 1584326"/>
              <a:gd name="connsiteY2" fmla="*/ 813767 h 1605930"/>
              <a:gd name="connsiteX3" fmla="*/ 792163 w 1584326"/>
              <a:gd name="connsiteY3" fmla="*/ 1605930 h 1605930"/>
              <a:gd name="connsiteX4" fmla="*/ 0 w 1584326"/>
              <a:gd name="connsiteY4" fmla="*/ 813767 h 1605930"/>
              <a:gd name="connsiteX0" fmla="*/ 38297 w 1622623"/>
              <a:gd name="connsiteY0" fmla="*/ 799983 h 1592146"/>
              <a:gd name="connsiteX1" fmla="*/ 830460 w 1622623"/>
              <a:gd name="connsiteY1" fmla="*/ 7820 h 1592146"/>
              <a:gd name="connsiteX2" fmla="*/ 1622623 w 1622623"/>
              <a:gd name="connsiteY2" fmla="*/ 799983 h 1592146"/>
              <a:gd name="connsiteX3" fmla="*/ 830460 w 1622623"/>
              <a:gd name="connsiteY3" fmla="*/ 1592146 h 1592146"/>
              <a:gd name="connsiteX4" fmla="*/ 38297 w 1622623"/>
              <a:gd name="connsiteY4" fmla="*/ 799983 h 1592146"/>
              <a:gd name="connsiteX0" fmla="*/ 100572 w 1684898"/>
              <a:gd name="connsiteY0" fmla="*/ 891427 h 1683590"/>
              <a:gd name="connsiteX1" fmla="*/ 97829 w 1684898"/>
              <a:gd name="connsiteY1" fmla="*/ 98830 h 1683590"/>
              <a:gd name="connsiteX2" fmla="*/ 892735 w 1684898"/>
              <a:gd name="connsiteY2" fmla="*/ 99264 h 1683590"/>
              <a:gd name="connsiteX3" fmla="*/ 1684898 w 1684898"/>
              <a:gd name="connsiteY3" fmla="*/ 891427 h 1683590"/>
              <a:gd name="connsiteX4" fmla="*/ 892735 w 1684898"/>
              <a:gd name="connsiteY4" fmla="*/ 1683590 h 1683590"/>
              <a:gd name="connsiteX5" fmla="*/ 100572 w 1684898"/>
              <a:gd name="connsiteY5" fmla="*/ 891427 h 1683590"/>
              <a:gd name="connsiteX0" fmla="*/ 100572 w 1684898"/>
              <a:gd name="connsiteY0" fmla="*/ 891427 h 1683590"/>
              <a:gd name="connsiteX1" fmla="*/ 97829 w 1684898"/>
              <a:gd name="connsiteY1" fmla="*/ 98830 h 1683590"/>
              <a:gd name="connsiteX2" fmla="*/ 892735 w 1684898"/>
              <a:gd name="connsiteY2" fmla="*/ 99264 h 1683590"/>
              <a:gd name="connsiteX3" fmla="*/ 1684898 w 1684898"/>
              <a:gd name="connsiteY3" fmla="*/ 891427 h 1683590"/>
              <a:gd name="connsiteX4" fmla="*/ 892735 w 1684898"/>
              <a:gd name="connsiteY4" fmla="*/ 1683590 h 1683590"/>
              <a:gd name="connsiteX5" fmla="*/ 100572 w 1684898"/>
              <a:gd name="connsiteY5" fmla="*/ 891427 h 1683590"/>
              <a:gd name="connsiteX0" fmla="*/ 58915 w 1643241"/>
              <a:gd name="connsiteY0" fmla="*/ 850312 h 1642475"/>
              <a:gd name="connsiteX1" fmla="*/ 56172 w 1643241"/>
              <a:gd name="connsiteY1" fmla="*/ 57715 h 1642475"/>
              <a:gd name="connsiteX2" fmla="*/ 851078 w 1643241"/>
              <a:gd name="connsiteY2" fmla="*/ 58149 h 1642475"/>
              <a:gd name="connsiteX3" fmla="*/ 1643241 w 1643241"/>
              <a:gd name="connsiteY3" fmla="*/ 850312 h 1642475"/>
              <a:gd name="connsiteX4" fmla="*/ 851078 w 1643241"/>
              <a:gd name="connsiteY4" fmla="*/ 1642475 h 1642475"/>
              <a:gd name="connsiteX5" fmla="*/ 58915 w 1643241"/>
              <a:gd name="connsiteY5" fmla="*/ 850312 h 1642475"/>
              <a:gd name="connsiteX0" fmla="*/ 58915 w 1643241"/>
              <a:gd name="connsiteY0" fmla="*/ 850312 h 1642475"/>
              <a:gd name="connsiteX1" fmla="*/ 56172 w 1643241"/>
              <a:gd name="connsiteY1" fmla="*/ 57715 h 1642475"/>
              <a:gd name="connsiteX2" fmla="*/ 851078 w 1643241"/>
              <a:gd name="connsiteY2" fmla="*/ 58149 h 1642475"/>
              <a:gd name="connsiteX3" fmla="*/ 1643241 w 1643241"/>
              <a:gd name="connsiteY3" fmla="*/ 850312 h 1642475"/>
              <a:gd name="connsiteX4" fmla="*/ 851078 w 1643241"/>
              <a:gd name="connsiteY4" fmla="*/ 1642475 h 1642475"/>
              <a:gd name="connsiteX5" fmla="*/ 58915 w 1643241"/>
              <a:gd name="connsiteY5" fmla="*/ 850312 h 1642475"/>
              <a:gd name="connsiteX0" fmla="*/ 58915 w 1643241"/>
              <a:gd name="connsiteY0" fmla="*/ 850312 h 1642475"/>
              <a:gd name="connsiteX1" fmla="*/ 56172 w 1643241"/>
              <a:gd name="connsiteY1" fmla="*/ 57715 h 1642475"/>
              <a:gd name="connsiteX2" fmla="*/ 851078 w 1643241"/>
              <a:gd name="connsiteY2" fmla="*/ 58149 h 1642475"/>
              <a:gd name="connsiteX3" fmla="*/ 1643241 w 1643241"/>
              <a:gd name="connsiteY3" fmla="*/ 850312 h 1642475"/>
              <a:gd name="connsiteX4" fmla="*/ 851078 w 1643241"/>
              <a:gd name="connsiteY4" fmla="*/ 1642475 h 1642475"/>
              <a:gd name="connsiteX5" fmla="*/ 58915 w 1643241"/>
              <a:gd name="connsiteY5" fmla="*/ 850312 h 1642475"/>
              <a:gd name="connsiteX0" fmla="*/ 58915 w 1643241"/>
              <a:gd name="connsiteY0" fmla="*/ 792611 h 1584774"/>
              <a:gd name="connsiteX1" fmla="*/ 56172 w 1643241"/>
              <a:gd name="connsiteY1" fmla="*/ 14 h 1584774"/>
              <a:gd name="connsiteX2" fmla="*/ 851078 w 1643241"/>
              <a:gd name="connsiteY2" fmla="*/ 448 h 1584774"/>
              <a:gd name="connsiteX3" fmla="*/ 1643241 w 1643241"/>
              <a:gd name="connsiteY3" fmla="*/ 792611 h 1584774"/>
              <a:gd name="connsiteX4" fmla="*/ 851078 w 1643241"/>
              <a:gd name="connsiteY4" fmla="*/ 1584774 h 1584774"/>
              <a:gd name="connsiteX5" fmla="*/ 58915 w 1643241"/>
              <a:gd name="connsiteY5" fmla="*/ 792611 h 1584774"/>
              <a:gd name="connsiteX0" fmla="*/ 58915 w 1643241"/>
              <a:gd name="connsiteY0" fmla="*/ 792611 h 1584774"/>
              <a:gd name="connsiteX1" fmla="*/ 56172 w 1643241"/>
              <a:gd name="connsiteY1" fmla="*/ 14 h 1584774"/>
              <a:gd name="connsiteX2" fmla="*/ 851078 w 1643241"/>
              <a:gd name="connsiteY2" fmla="*/ 448 h 1584774"/>
              <a:gd name="connsiteX3" fmla="*/ 1643241 w 1643241"/>
              <a:gd name="connsiteY3" fmla="*/ 792611 h 1584774"/>
              <a:gd name="connsiteX4" fmla="*/ 851078 w 1643241"/>
              <a:gd name="connsiteY4" fmla="*/ 1584774 h 1584774"/>
              <a:gd name="connsiteX5" fmla="*/ 58915 w 1643241"/>
              <a:gd name="connsiteY5" fmla="*/ 792611 h 1584774"/>
              <a:gd name="connsiteX0" fmla="*/ 2763 w 1587089"/>
              <a:gd name="connsiteY0" fmla="*/ 792606 h 1584769"/>
              <a:gd name="connsiteX1" fmla="*/ 20 w 1587089"/>
              <a:gd name="connsiteY1" fmla="*/ 9 h 1584769"/>
              <a:gd name="connsiteX2" fmla="*/ 794926 w 1587089"/>
              <a:gd name="connsiteY2" fmla="*/ 443 h 1584769"/>
              <a:gd name="connsiteX3" fmla="*/ 1587089 w 1587089"/>
              <a:gd name="connsiteY3" fmla="*/ 792606 h 1584769"/>
              <a:gd name="connsiteX4" fmla="*/ 794926 w 1587089"/>
              <a:gd name="connsiteY4" fmla="*/ 1584769 h 1584769"/>
              <a:gd name="connsiteX5" fmla="*/ 2763 w 1587089"/>
              <a:gd name="connsiteY5" fmla="*/ 792606 h 15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089" h="1584769">
                <a:moveTo>
                  <a:pt x="2763" y="792606"/>
                </a:moveTo>
                <a:cubicBezTo>
                  <a:pt x="5361" y="819424"/>
                  <a:pt x="3075" y="-3046"/>
                  <a:pt x="20" y="9"/>
                </a:cubicBezTo>
                <a:cubicBezTo>
                  <a:pt x="-3035" y="3064"/>
                  <a:pt x="357426" y="443"/>
                  <a:pt x="794926" y="443"/>
                </a:cubicBezTo>
                <a:cubicBezTo>
                  <a:pt x="1232426" y="443"/>
                  <a:pt x="1587089" y="355106"/>
                  <a:pt x="1587089" y="792606"/>
                </a:cubicBezTo>
                <a:cubicBezTo>
                  <a:pt x="1587089" y="1230106"/>
                  <a:pt x="1232426" y="1584769"/>
                  <a:pt x="794926" y="1584769"/>
                </a:cubicBezTo>
                <a:cubicBezTo>
                  <a:pt x="357426" y="1584769"/>
                  <a:pt x="2763" y="1230106"/>
                  <a:pt x="2763" y="792606"/>
                </a:cubicBezTo>
                <a:close/>
              </a:path>
            </a:pathLst>
          </a:custGeom>
          <a:solidFill>
            <a:schemeClr val="bg1">
              <a:lumMod val="85000"/>
            </a:schemeClr>
          </a:solidFill>
        </p:spPr>
        <p:txBody>
          <a:bodyPr anchor="ctr">
            <a:normAutofit/>
          </a:bodyPr>
          <a:lstStyle>
            <a:lvl1pPr marL="0" indent="0" algn="ctr">
              <a:buNone/>
              <a:defRPr sz="4000">
                <a:latin typeface="+mj-lt"/>
              </a:defRPr>
            </a:lvl1pPr>
          </a:lstStyle>
          <a:p>
            <a:r>
              <a:rPr lang="en-AU"/>
              <a:t>Click to </a:t>
            </a:r>
            <a:br>
              <a:rPr lang="en-AU"/>
            </a:br>
            <a:r>
              <a:rPr lang="en-AU"/>
              <a:t>Add Image</a:t>
            </a:r>
            <a:br>
              <a:rPr lang="en-AU"/>
            </a:br>
            <a:r>
              <a:rPr lang="en-AU"/>
              <a:t>Here</a:t>
            </a:r>
          </a:p>
        </p:txBody>
      </p:sp>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6282000" y="2586401"/>
            <a:ext cx="5019151" cy="1415805"/>
          </a:xfrm>
          <a:effectLst/>
        </p:spPr>
        <p:txBody>
          <a:bodyPr lIns="0" tIns="0" rIns="0" bIns="0" anchor="b">
            <a:noAutofit/>
          </a:bodyPr>
          <a:lstStyle>
            <a:lvl1pPr marL="0" indent="0">
              <a:lnSpc>
                <a:spcPts val="5000"/>
              </a:lnSpc>
              <a:spcBef>
                <a:spcPts val="0"/>
              </a:spcBef>
              <a:buFontTx/>
              <a:buNone/>
              <a:defRPr sz="6000">
                <a:solidFill>
                  <a:schemeClr val="bg1"/>
                </a:solidFill>
                <a:effectLst>
                  <a:glow rad="228600">
                    <a:schemeClr val="tx1">
                      <a:alpha val="40000"/>
                    </a:schemeClr>
                  </a:glow>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HEADER IN ALL CAPS</a:t>
            </a:r>
            <a:endParaRPr lang="en-AU"/>
          </a:p>
        </p:txBody>
      </p:sp>
      <p:cxnSp>
        <p:nvCxnSpPr>
          <p:cNvPr id="3" name="Underline">
            <a:extLst>
              <a:ext uri="{FF2B5EF4-FFF2-40B4-BE49-F238E27FC236}">
                <a16:creationId xmlns:a16="http://schemas.microsoft.com/office/drawing/2014/main" id="{245D29F5-D529-8D13-7735-9F1CCF4B841E}"/>
              </a:ext>
            </a:extLst>
          </p:cNvPr>
          <p:cNvCxnSpPr>
            <a:cxnSpLocks/>
          </p:cNvCxnSpPr>
          <p:nvPr userDrawn="1"/>
        </p:nvCxnSpPr>
        <p:spPr>
          <a:xfrm>
            <a:off x="6282000" y="4344701"/>
            <a:ext cx="7546109" cy="0"/>
          </a:xfrm>
          <a:prstGeom prst="line">
            <a:avLst/>
          </a:prstGeom>
          <a:ln w="50800">
            <a:gradFill flip="none" rotWithShape="1">
              <a:gsLst>
                <a:gs pos="0">
                  <a:schemeClr val="accent3"/>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90906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ext 1 column-V2">
    <p:bg>
      <p:bgPr>
        <a:solidFill>
          <a:schemeClr val="bg1"/>
        </a:solidFill>
        <a:effectLst/>
      </p:bgPr>
    </p:bg>
    <p:spTree>
      <p:nvGrpSpPr>
        <p:cNvPr id="1" name=""/>
        <p:cNvGrpSpPr/>
        <p:nvPr/>
      </p:nvGrpSpPr>
      <p:grpSpPr>
        <a:xfrm>
          <a:off x="0" y="0"/>
          <a:ext cx="0" cy="0"/>
          <a:chOff x="0" y="0"/>
          <a:chExt cx="0" cy="0"/>
        </a:xfrm>
      </p:grpSpPr>
      <p:pic>
        <p:nvPicPr>
          <p:cNvPr id="2" name="BlackCircleSide">
            <a:extLst>
              <a:ext uri="{FF2B5EF4-FFF2-40B4-BE49-F238E27FC236}">
                <a16:creationId xmlns:a16="http://schemas.microsoft.com/office/drawing/2014/main" id="{C9DA5795-181B-A3EA-F7A8-6FF4D456DD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497873" cy="6858000"/>
          </a:xfrm>
          <a:prstGeom prst="rect">
            <a:avLst/>
          </a:prstGeom>
        </p:spPr>
      </p:pic>
      <p:pic>
        <p:nvPicPr>
          <p:cNvPr id="21" name="Graphic">
            <a:extLst>
              <a:ext uri="{FF2B5EF4-FFF2-40B4-BE49-F238E27FC236}">
                <a16:creationId xmlns:a16="http://schemas.microsoft.com/office/drawing/2014/main" id="{1297C69D-F315-7164-1A6D-FEA314AAE6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8557906">
            <a:off x="10000309" y="3009531"/>
            <a:ext cx="7266492" cy="6287318"/>
          </a:xfrm>
          <a:prstGeom prst="rect">
            <a:avLst/>
          </a:prstGeom>
        </p:spPr>
      </p:pic>
      <p:sp>
        <p:nvSpPr>
          <p:cNvPr id="3" name="Title Shape">
            <a:extLst>
              <a:ext uri="{FF2B5EF4-FFF2-40B4-BE49-F238E27FC236}">
                <a16:creationId xmlns:a16="http://schemas.microsoft.com/office/drawing/2014/main" id="{62AE3AA0-6623-5835-D0DD-6F36E728E541}"/>
              </a:ext>
            </a:extLst>
          </p:cNvPr>
          <p:cNvSpPr/>
          <p:nvPr/>
        </p:nvSpPr>
        <p:spPr>
          <a:xfrm>
            <a:off x="-343908" y="512557"/>
            <a:ext cx="1925352" cy="1252866"/>
          </a:xfrm>
          <a:custGeom>
            <a:avLst/>
            <a:gdLst>
              <a:gd name="connsiteX0" fmla="*/ 0 w 2875634"/>
              <a:gd name="connsiteY0" fmla="*/ 621242 h 1242483"/>
              <a:gd name="connsiteX1" fmla="*/ 621242 w 2875634"/>
              <a:gd name="connsiteY1" fmla="*/ 0 h 1242483"/>
              <a:gd name="connsiteX2" fmla="*/ 2254393 w 2875634"/>
              <a:gd name="connsiteY2" fmla="*/ 0 h 1242483"/>
              <a:gd name="connsiteX3" fmla="*/ 2875635 w 2875634"/>
              <a:gd name="connsiteY3" fmla="*/ 621242 h 1242483"/>
              <a:gd name="connsiteX4" fmla="*/ 2875634 w 2875634"/>
              <a:gd name="connsiteY4" fmla="*/ 621242 h 1242483"/>
              <a:gd name="connsiteX5" fmla="*/ 2254392 w 2875634"/>
              <a:gd name="connsiteY5" fmla="*/ 1242484 h 1242483"/>
              <a:gd name="connsiteX6" fmla="*/ 621242 w 2875634"/>
              <a:gd name="connsiteY6" fmla="*/ 1242483 h 1242483"/>
              <a:gd name="connsiteX7" fmla="*/ 0 w 2875634"/>
              <a:gd name="connsiteY7" fmla="*/ 621241 h 1242483"/>
              <a:gd name="connsiteX8" fmla="*/ 0 w 2875634"/>
              <a:gd name="connsiteY8" fmla="*/ 621242 h 1242483"/>
              <a:gd name="connsiteX0" fmla="*/ 0 w 2875635"/>
              <a:gd name="connsiteY0" fmla="*/ 621241 h 1242484"/>
              <a:gd name="connsiteX1" fmla="*/ 621242 w 2875635"/>
              <a:gd name="connsiteY1" fmla="*/ 0 h 1242484"/>
              <a:gd name="connsiteX2" fmla="*/ 2254393 w 2875635"/>
              <a:gd name="connsiteY2" fmla="*/ 0 h 1242484"/>
              <a:gd name="connsiteX3" fmla="*/ 2875635 w 2875635"/>
              <a:gd name="connsiteY3" fmla="*/ 621242 h 1242484"/>
              <a:gd name="connsiteX4" fmla="*/ 2875634 w 2875635"/>
              <a:gd name="connsiteY4" fmla="*/ 621242 h 1242484"/>
              <a:gd name="connsiteX5" fmla="*/ 2254392 w 2875635"/>
              <a:gd name="connsiteY5" fmla="*/ 1242484 h 1242484"/>
              <a:gd name="connsiteX6" fmla="*/ 621242 w 2875635"/>
              <a:gd name="connsiteY6" fmla="*/ 1242483 h 1242484"/>
              <a:gd name="connsiteX7" fmla="*/ 0 w 2875635"/>
              <a:gd name="connsiteY7" fmla="*/ 621241 h 1242484"/>
              <a:gd name="connsiteX0" fmla="*/ 204144 w 2458537"/>
              <a:gd name="connsiteY0" fmla="*/ 1242483 h 1242484"/>
              <a:gd name="connsiteX1" fmla="*/ 204144 w 2458537"/>
              <a:gd name="connsiteY1" fmla="*/ 0 h 1242484"/>
              <a:gd name="connsiteX2" fmla="*/ 1837295 w 2458537"/>
              <a:gd name="connsiteY2" fmla="*/ 0 h 1242484"/>
              <a:gd name="connsiteX3" fmla="*/ 2458537 w 2458537"/>
              <a:gd name="connsiteY3" fmla="*/ 621242 h 1242484"/>
              <a:gd name="connsiteX4" fmla="*/ 2458536 w 2458537"/>
              <a:gd name="connsiteY4" fmla="*/ 621242 h 1242484"/>
              <a:gd name="connsiteX5" fmla="*/ 1837294 w 2458537"/>
              <a:gd name="connsiteY5" fmla="*/ 1242484 h 1242484"/>
              <a:gd name="connsiteX6" fmla="*/ 204144 w 2458537"/>
              <a:gd name="connsiteY6" fmla="*/ 1242483 h 1242484"/>
              <a:gd name="connsiteX0" fmla="*/ 0 w 2254393"/>
              <a:gd name="connsiteY0" fmla="*/ 1242483 h 1242484"/>
              <a:gd name="connsiteX1" fmla="*/ 0 w 2254393"/>
              <a:gd name="connsiteY1" fmla="*/ 0 h 1242484"/>
              <a:gd name="connsiteX2" fmla="*/ 1633151 w 2254393"/>
              <a:gd name="connsiteY2" fmla="*/ 0 h 1242484"/>
              <a:gd name="connsiteX3" fmla="*/ 2254393 w 2254393"/>
              <a:gd name="connsiteY3" fmla="*/ 621242 h 1242484"/>
              <a:gd name="connsiteX4" fmla="*/ 2254392 w 2254393"/>
              <a:gd name="connsiteY4" fmla="*/ 621242 h 1242484"/>
              <a:gd name="connsiteX5" fmla="*/ 1633150 w 2254393"/>
              <a:gd name="connsiteY5" fmla="*/ 1242484 h 1242484"/>
              <a:gd name="connsiteX6" fmla="*/ 0 w 2254393"/>
              <a:gd name="connsiteY6" fmla="*/ 1242483 h 1242484"/>
              <a:gd name="connsiteX0" fmla="*/ 609600 w 2254393"/>
              <a:gd name="connsiteY0" fmla="*/ 1252008 h 1252008"/>
              <a:gd name="connsiteX1" fmla="*/ 0 w 2254393"/>
              <a:gd name="connsiteY1" fmla="*/ 0 h 1252008"/>
              <a:gd name="connsiteX2" fmla="*/ 1633151 w 2254393"/>
              <a:gd name="connsiteY2" fmla="*/ 0 h 1252008"/>
              <a:gd name="connsiteX3" fmla="*/ 2254393 w 2254393"/>
              <a:gd name="connsiteY3" fmla="*/ 621242 h 1252008"/>
              <a:gd name="connsiteX4" fmla="*/ 2254392 w 2254393"/>
              <a:gd name="connsiteY4" fmla="*/ 621242 h 1252008"/>
              <a:gd name="connsiteX5" fmla="*/ 1633150 w 2254393"/>
              <a:gd name="connsiteY5" fmla="*/ 1242484 h 1252008"/>
              <a:gd name="connsiteX6" fmla="*/ 609600 w 2254393"/>
              <a:gd name="connsiteY6" fmla="*/ 1252008 h 1252008"/>
              <a:gd name="connsiteX0" fmla="*/ 0 w 1644793"/>
              <a:gd name="connsiteY0" fmla="*/ 1261533 h 1261533"/>
              <a:gd name="connsiteX1" fmla="*/ 0 w 1644793"/>
              <a:gd name="connsiteY1" fmla="*/ 0 h 1261533"/>
              <a:gd name="connsiteX2" fmla="*/ 1023551 w 1644793"/>
              <a:gd name="connsiteY2" fmla="*/ 9525 h 1261533"/>
              <a:gd name="connsiteX3" fmla="*/ 1644793 w 1644793"/>
              <a:gd name="connsiteY3" fmla="*/ 630767 h 1261533"/>
              <a:gd name="connsiteX4" fmla="*/ 1644792 w 1644793"/>
              <a:gd name="connsiteY4" fmla="*/ 630767 h 1261533"/>
              <a:gd name="connsiteX5" fmla="*/ 1023550 w 1644793"/>
              <a:gd name="connsiteY5" fmla="*/ 1252009 h 1261533"/>
              <a:gd name="connsiteX6" fmla="*/ 0 w 1644793"/>
              <a:gd name="connsiteY6" fmla="*/ 1261533 h 1261533"/>
              <a:gd name="connsiteX0" fmla="*/ 295275 w 1940068"/>
              <a:gd name="connsiteY0" fmla="*/ 1252008 h 1252008"/>
              <a:gd name="connsiteX1" fmla="*/ 0 w 1940068"/>
              <a:gd name="connsiteY1" fmla="*/ 0 h 1252008"/>
              <a:gd name="connsiteX2" fmla="*/ 1318826 w 1940068"/>
              <a:gd name="connsiteY2" fmla="*/ 0 h 1252008"/>
              <a:gd name="connsiteX3" fmla="*/ 1940068 w 1940068"/>
              <a:gd name="connsiteY3" fmla="*/ 621242 h 1252008"/>
              <a:gd name="connsiteX4" fmla="*/ 1940067 w 1940068"/>
              <a:gd name="connsiteY4" fmla="*/ 621242 h 1252008"/>
              <a:gd name="connsiteX5" fmla="*/ 1318825 w 1940068"/>
              <a:gd name="connsiteY5" fmla="*/ 1242484 h 1252008"/>
              <a:gd name="connsiteX6" fmla="*/ 295275 w 1940068"/>
              <a:gd name="connsiteY6" fmla="*/ 1252008 h 1252008"/>
              <a:gd name="connsiteX0" fmla="*/ 19050 w 1940068"/>
              <a:gd name="connsiteY0" fmla="*/ 1261533 h 1261533"/>
              <a:gd name="connsiteX1" fmla="*/ 0 w 1940068"/>
              <a:gd name="connsiteY1" fmla="*/ 0 h 1261533"/>
              <a:gd name="connsiteX2" fmla="*/ 1318826 w 1940068"/>
              <a:gd name="connsiteY2" fmla="*/ 0 h 1261533"/>
              <a:gd name="connsiteX3" fmla="*/ 1940068 w 1940068"/>
              <a:gd name="connsiteY3" fmla="*/ 621242 h 1261533"/>
              <a:gd name="connsiteX4" fmla="*/ 1940067 w 1940068"/>
              <a:gd name="connsiteY4" fmla="*/ 621242 h 1261533"/>
              <a:gd name="connsiteX5" fmla="*/ 1318825 w 1940068"/>
              <a:gd name="connsiteY5" fmla="*/ 1242484 h 1261533"/>
              <a:gd name="connsiteX6" fmla="*/ 19050 w 1940068"/>
              <a:gd name="connsiteY6" fmla="*/ 1261533 h 1261533"/>
              <a:gd name="connsiteX0" fmla="*/ 0 w 1921018"/>
              <a:gd name="connsiteY0" fmla="*/ 1265867 h 1265867"/>
              <a:gd name="connsiteX1" fmla="*/ 2619 w 1921018"/>
              <a:gd name="connsiteY1" fmla="*/ 0 h 1265867"/>
              <a:gd name="connsiteX2" fmla="*/ 1299776 w 1921018"/>
              <a:gd name="connsiteY2" fmla="*/ 4334 h 1265867"/>
              <a:gd name="connsiteX3" fmla="*/ 1921018 w 1921018"/>
              <a:gd name="connsiteY3" fmla="*/ 625576 h 1265867"/>
              <a:gd name="connsiteX4" fmla="*/ 1921017 w 1921018"/>
              <a:gd name="connsiteY4" fmla="*/ 625576 h 1265867"/>
              <a:gd name="connsiteX5" fmla="*/ 1299775 w 1921018"/>
              <a:gd name="connsiteY5" fmla="*/ 1246818 h 1265867"/>
              <a:gd name="connsiteX6" fmla="*/ 0 w 1921018"/>
              <a:gd name="connsiteY6" fmla="*/ 1265867 h 1265867"/>
              <a:gd name="connsiteX0" fmla="*/ 0 w 1925352"/>
              <a:gd name="connsiteY0" fmla="*/ 1252866 h 1252866"/>
              <a:gd name="connsiteX1" fmla="*/ 6953 w 1925352"/>
              <a:gd name="connsiteY1" fmla="*/ 0 h 1252866"/>
              <a:gd name="connsiteX2" fmla="*/ 1304110 w 1925352"/>
              <a:gd name="connsiteY2" fmla="*/ 4334 h 1252866"/>
              <a:gd name="connsiteX3" fmla="*/ 1925352 w 1925352"/>
              <a:gd name="connsiteY3" fmla="*/ 625576 h 1252866"/>
              <a:gd name="connsiteX4" fmla="*/ 1925351 w 1925352"/>
              <a:gd name="connsiteY4" fmla="*/ 625576 h 1252866"/>
              <a:gd name="connsiteX5" fmla="*/ 1304109 w 1925352"/>
              <a:gd name="connsiteY5" fmla="*/ 1246818 h 1252866"/>
              <a:gd name="connsiteX6" fmla="*/ 0 w 1925352"/>
              <a:gd name="connsiteY6" fmla="*/ 1252866 h 125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5352" h="1252866">
                <a:moveTo>
                  <a:pt x="0" y="1252866"/>
                </a:moveTo>
                <a:cubicBezTo>
                  <a:pt x="2318" y="835244"/>
                  <a:pt x="4635" y="417622"/>
                  <a:pt x="6953" y="0"/>
                </a:cubicBezTo>
                <a:lnTo>
                  <a:pt x="1304110" y="4334"/>
                </a:lnTo>
                <a:cubicBezTo>
                  <a:pt x="1647212" y="4334"/>
                  <a:pt x="1925352" y="282474"/>
                  <a:pt x="1925352" y="625576"/>
                </a:cubicBezTo>
                <a:lnTo>
                  <a:pt x="1925351" y="625576"/>
                </a:lnTo>
                <a:cubicBezTo>
                  <a:pt x="1925351" y="968678"/>
                  <a:pt x="1647211" y="1246818"/>
                  <a:pt x="1304109" y="1246818"/>
                </a:cubicBezTo>
                <a:lnTo>
                  <a:pt x="0" y="1252866"/>
                </a:lnTo>
                <a:close/>
              </a:path>
            </a:pathLst>
          </a:custGeom>
          <a:solidFill>
            <a:schemeClr val="bg1"/>
          </a:solidFill>
          <a:ln w="38100">
            <a:no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Roboto Light" panose="02000000000000000000" pitchFamily="2" charset="0"/>
            </a:endParaRPr>
          </a:p>
        </p:txBody>
      </p:sp>
      <p:cxnSp>
        <p:nvCxnSpPr>
          <p:cNvPr id="5" name="Title Line">
            <a:extLst>
              <a:ext uri="{FF2B5EF4-FFF2-40B4-BE49-F238E27FC236}">
                <a16:creationId xmlns:a16="http://schemas.microsoft.com/office/drawing/2014/main" id="{9AF46811-E393-64FF-89A9-4BF45DB869A1}"/>
              </a:ext>
            </a:extLst>
          </p:cNvPr>
          <p:cNvCxnSpPr>
            <a:cxnSpLocks/>
          </p:cNvCxnSpPr>
          <p:nvPr/>
        </p:nvCxnSpPr>
        <p:spPr>
          <a:xfrm>
            <a:off x="-343908" y="1607520"/>
            <a:ext cx="8861098"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sp>
        <p:nvSpPr>
          <p:cNvPr id="7" name="Title">
            <a:extLst>
              <a:ext uri="{FF2B5EF4-FFF2-40B4-BE49-F238E27FC236}">
                <a16:creationId xmlns:a16="http://schemas.microsoft.com/office/drawing/2014/main" id="{8CC9E86D-E788-F6E9-EEF5-7902687926A9}"/>
              </a:ext>
            </a:extLst>
          </p:cNvPr>
          <p:cNvSpPr>
            <a:spLocks noGrp="1"/>
          </p:cNvSpPr>
          <p:nvPr>
            <p:ph type="title" hasCustomPrompt="1"/>
          </p:nvPr>
        </p:nvSpPr>
        <p:spPr>
          <a:xfrm>
            <a:off x="1767646" y="507367"/>
            <a:ext cx="990841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78FD9153-D659-3DC9-0272-5B14CA62D6A9}"/>
              </a:ext>
            </a:extLst>
          </p:cNvPr>
          <p:cNvSpPr>
            <a:spLocks noGrp="1"/>
          </p:cNvSpPr>
          <p:nvPr>
            <p:ph type="body" sz="quarter" idx="18" hasCustomPrompt="1"/>
          </p:nvPr>
        </p:nvSpPr>
        <p:spPr>
          <a:xfrm>
            <a:off x="1767645" y="2204403"/>
            <a:ext cx="9908418" cy="41408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318715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SP Masters Program title blu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3704934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27BFD78-3007-47C2-9D19-798B7DEA1A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79870" y="-41565"/>
            <a:ext cx="7788178" cy="6953003"/>
          </a:xfrm>
          <a:prstGeom prst="rect">
            <a:avLst/>
          </a:prstGeom>
        </p:spPr>
      </p:pic>
      <p:pic>
        <p:nvPicPr>
          <p:cNvPr id="3" name="Picture 2" descr="Logo&#10;&#10;Description automatically generated">
            <a:extLst>
              <a:ext uri="{FF2B5EF4-FFF2-40B4-BE49-F238E27FC236}">
                <a16:creationId xmlns:a16="http://schemas.microsoft.com/office/drawing/2014/main" id="{98354306-37C7-472E-328E-5B842AFB25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5" name="Picture 4">
            <a:extLst>
              <a:ext uri="{FF2B5EF4-FFF2-40B4-BE49-F238E27FC236}">
                <a16:creationId xmlns:a16="http://schemas.microsoft.com/office/drawing/2014/main" id="{BC087C7E-FEF1-25A1-13EE-1CBF72E3BC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spTree>
    <p:extLst>
      <p:ext uri="{BB962C8B-B14F-4D97-AF65-F5344CB8AC3E}">
        <p14:creationId xmlns:p14="http://schemas.microsoft.com/office/powerpoint/2010/main" val="129325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ED770EF-0E6C-4658-A5D0-6919D4437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0988" y="0"/>
            <a:ext cx="5118847" cy="6907337"/>
          </a:xfrm>
          <a:prstGeom prst="rect">
            <a:avLst/>
          </a:prstGeom>
        </p:spPr>
      </p:pic>
      <p:pic>
        <p:nvPicPr>
          <p:cNvPr id="2" name="Picture 1" descr="Logo&#10;&#10;Description automatically generated">
            <a:extLst>
              <a:ext uri="{FF2B5EF4-FFF2-40B4-BE49-F238E27FC236}">
                <a16:creationId xmlns:a16="http://schemas.microsoft.com/office/drawing/2014/main" id="{28F7DBF3-83D5-A0F2-889F-B187F50063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3" name="Picture 2">
            <a:extLst>
              <a:ext uri="{FF2B5EF4-FFF2-40B4-BE49-F238E27FC236}">
                <a16:creationId xmlns:a16="http://schemas.microsoft.com/office/drawing/2014/main" id="{9CC32FA6-0A59-5AA3-21E5-2359B87A63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spTree>
    <p:extLst>
      <p:ext uri="{BB962C8B-B14F-4D97-AF65-F5344CB8AC3E}">
        <p14:creationId xmlns:p14="http://schemas.microsoft.com/office/powerpoint/2010/main" val="340557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27C8073-F846-4F62-9098-6F3E9DB02C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813602" cy="6858000"/>
          </a:xfrm>
          <a:prstGeom prst="rect">
            <a:avLst/>
          </a:prstGeom>
        </p:spPr>
      </p:pic>
      <p:pic>
        <p:nvPicPr>
          <p:cNvPr id="3" name="Picture 2" descr="Logo&#10;&#10;Description automatically generated">
            <a:extLst>
              <a:ext uri="{FF2B5EF4-FFF2-40B4-BE49-F238E27FC236}">
                <a16:creationId xmlns:a16="http://schemas.microsoft.com/office/drawing/2014/main" id="{0755E415-1CB5-3425-F068-829738DB05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351" y="163189"/>
            <a:ext cx="2423682" cy="424639"/>
          </a:xfrm>
          <a:prstGeom prst="rect">
            <a:avLst/>
          </a:prstGeom>
        </p:spPr>
      </p:pic>
      <p:pic>
        <p:nvPicPr>
          <p:cNvPr id="4" name="Picture 3">
            <a:extLst>
              <a:ext uri="{FF2B5EF4-FFF2-40B4-BE49-F238E27FC236}">
                <a16:creationId xmlns:a16="http://schemas.microsoft.com/office/drawing/2014/main" id="{F0D789E9-BEF1-7198-9AFA-59DF2F4D09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1857" y="6263994"/>
            <a:ext cx="2756911" cy="321109"/>
          </a:xfrm>
          <a:prstGeom prst="rect">
            <a:avLst/>
          </a:prstGeom>
        </p:spPr>
      </p:pic>
    </p:spTree>
    <p:extLst>
      <p:ext uri="{BB962C8B-B14F-4D97-AF65-F5344CB8AC3E}">
        <p14:creationId xmlns:p14="http://schemas.microsoft.com/office/powerpoint/2010/main" val="30419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27BFD78-3007-47C2-9D19-798B7DEA1A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79870" y="-41565"/>
            <a:ext cx="7788178" cy="6953003"/>
          </a:xfrm>
          <a:prstGeom prst="rect">
            <a:avLst/>
          </a:prstGeom>
        </p:spPr>
      </p:pic>
      <p:pic>
        <p:nvPicPr>
          <p:cNvPr id="3" name="Picture 2" descr="Logo&#10;&#10;Description automatically generated">
            <a:extLst>
              <a:ext uri="{FF2B5EF4-FFF2-40B4-BE49-F238E27FC236}">
                <a16:creationId xmlns:a16="http://schemas.microsoft.com/office/drawing/2014/main" id="{98354306-37C7-472E-328E-5B842AFB25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5" name="Picture 4">
            <a:extLst>
              <a:ext uri="{FF2B5EF4-FFF2-40B4-BE49-F238E27FC236}">
                <a16:creationId xmlns:a16="http://schemas.microsoft.com/office/drawing/2014/main" id="{BC087C7E-FEF1-25A1-13EE-1CBF72E3BC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spTree>
    <p:extLst>
      <p:ext uri="{BB962C8B-B14F-4D97-AF65-F5344CB8AC3E}">
        <p14:creationId xmlns:p14="http://schemas.microsoft.com/office/powerpoint/2010/main" val="416214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ED770EF-0E6C-4658-A5D0-6919D4437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0988" y="0"/>
            <a:ext cx="5118847" cy="6907337"/>
          </a:xfrm>
          <a:prstGeom prst="rect">
            <a:avLst/>
          </a:prstGeom>
        </p:spPr>
      </p:pic>
      <p:pic>
        <p:nvPicPr>
          <p:cNvPr id="2" name="Picture 1" descr="Logo&#10;&#10;Description automatically generated">
            <a:extLst>
              <a:ext uri="{FF2B5EF4-FFF2-40B4-BE49-F238E27FC236}">
                <a16:creationId xmlns:a16="http://schemas.microsoft.com/office/drawing/2014/main" id="{28F7DBF3-83D5-A0F2-889F-B187F50063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3" name="Picture 2">
            <a:extLst>
              <a:ext uri="{FF2B5EF4-FFF2-40B4-BE49-F238E27FC236}">
                <a16:creationId xmlns:a16="http://schemas.microsoft.com/office/drawing/2014/main" id="{9CC32FA6-0A59-5AA3-21E5-2359B87A63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spTree>
    <p:extLst>
      <p:ext uri="{BB962C8B-B14F-4D97-AF65-F5344CB8AC3E}">
        <p14:creationId xmlns:p14="http://schemas.microsoft.com/office/powerpoint/2010/main" val="3883039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6607E7F-9B95-96D7-6D2F-4D23B5BD8F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8482" y="233344"/>
            <a:ext cx="2701065" cy="473238"/>
          </a:xfrm>
          <a:prstGeom prst="rect">
            <a:avLst/>
          </a:prstGeom>
        </p:spPr>
      </p:pic>
      <p:pic>
        <p:nvPicPr>
          <p:cNvPr id="7" name="Picture 6">
            <a:extLst>
              <a:ext uri="{FF2B5EF4-FFF2-40B4-BE49-F238E27FC236}">
                <a16:creationId xmlns:a16="http://schemas.microsoft.com/office/drawing/2014/main" id="{223B4381-9883-AA7A-2E95-C0D1F5860C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0902" y="6463526"/>
            <a:ext cx="1765465" cy="205910"/>
          </a:xfrm>
          <a:prstGeom prst="rect">
            <a:avLst/>
          </a:prstGeom>
        </p:spPr>
      </p:pic>
    </p:spTree>
    <p:extLst>
      <p:ext uri="{BB962C8B-B14F-4D97-AF65-F5344CB8AC3E}">
        <p14:creationId xmlns:p14="http://schemas.microsoft.com/office/powerpoint/2010/main" val="100813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E54E025-87A3-4370-938B-6848AA7201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03382" y="0"/>
            <a:ext cx="5712768" cy="6416025"/>
          </a:xfrm>
          <a:prstGeom prst="rect">
            <a:avLst/>
          </a:prstGeom>
        </p:spPr>
      </p:pic>
      <p:pic>
        <p:nvPicPr>
          <p:cNvPr id="2" name="Picture 1" descr="Logo&#10;&#10;Description automatically generated">
            <a:extLst>
              <a:ext uri="{FF2B5EF4-FFF2-40B4-BE49-F238E27FC236}">
                <a16:creationId xmlns:a16="http://schemas.microsoft.com/office/drawing/2014/main" id="{809E04E7-A2F2-8204-30C1-1B88C3DD5E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238" y="168029"/>
            <a:ext cx="2701065" cy="473238"/>
          </a:xfrm>
          <a:prstGeom prst="rect">
            <a:avLst/>
          </a:prstGeom>
        </p:spPr>
      </p:pic>
      <p:pic>
        <p:nvPicPr>
          <p:cNvPr id="3" name="Picture 2">
            <a:extLst>
              <a:ext uri="{FF2B5EF4-FFF2-40B4-BE49-F238E27FC236}">
                <a16:creationId xmlns:a16="http://schemas.microsoft.com/office/drawing/2014/main" id="{30C2B7CC-15D3-691B-B2E3-91CA925B7D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38" y="6416025"/>
            <a:ext cx="1765465" cy="205910"/>
          </a:xfrm>
          <a:prstGeom prst="rect">
            <a:avLst/>
          </a:prstGeom>
        </p:spPr>
      </p:pic>
    </p:spTree>
    <p:extLst>
      <p:ext uri="{BB962C8B-B14F-4D97-AF65-F5344CB8AC3E}">
        <p14:creationId xmlns:p14="http://schemas.microsoft.com/office/powerpoint/2010/main" val="131202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9684"/>
      </p:ext>
    </p:extLst>
  </p:cSld>
  <p:clrMap bg1="lt1" tx1="dk1" bg2="lt2" tx2="dk2" accent1="accent1" accent2="accent2" accent3="accent3" accent4="accent4" accent5="accent5" accent6="accent6" hlink="hlink" folHlink="folHlink"/>
  <p:sldLayoutIdLst>
    <p:sldLayoutId id="2147483727" r:id="rId1"/>
    <p:sldLayoutId id="2147483662" r:id="rId2"/>
    <p:sldLayoutId id="2147483663" r:id="rId3"/>
    <p:sldLayoutId id="2147483664" r:id="rId4"/>
    <p:sldLayoutId id="2147483709" r:id="rId5"/>
    <p:sldLayoutId id="2147483726" r:id="rId6"/>
    <p:sldLayoutId id="2147483721" r:id="rId7"/>
    <p:sldLayoutId id="2147483728"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710" r:id="rId18"/>
    <p:sldLayoutId id="2147483722" r:id="rId19"/>
    <p:sldLayoutId id="2147483725" r:id="rId20"/>
    <p:sldLayoutId id="2147483712" r:id="rId21"/>
    <p:sldLayoutId id="2147483713" r:id="rId22"/>
    <p:sldLayoutId id="2147483714" r:id="rId23"/>
    <p:sldLayoutId id="2147483723" r:id="rId24"/>
    <p:sldLayoutId id="2147483729" r:id="rId25"/>
    <p:sldLayoutId id="2147483719" r:id="rId26"/>
    <p:sldLayoutId id="2147483730" r:id="rId27"/>
    <p:sldLayoutId id="2147483731" r:id="rId28"/>
    <p:sldLayoutId id="2147483732"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47" userDrawn="1">
          <p15:clr>
            <a:srgbClr val="F26B43"/>
          </p15:clr>
        </p15:guide>
        <p15:guide id="4" orient="horz" pos="346" userDrawn="1">
          <p15:clr>
            <a:srgbClr val="F26B43"/>
          </p15:clr>
        </p15:guide>
        <p15:guide id="5" orient="horz" pos="3974" userDrawn="1">
          <p15:clr>
            <a:srgbClr val="F26B43"/>
          </p15:clr>
        </p15:guide>
        <p15:guide id="6" pos="73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2.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58.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learn.microsoft.com/en-us/microsoftteams/teams-add-on-licensing/licensing-enhance-teams" TargetMode="Externa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hyperlink" Target="https://techcommunity.microsoft.com/t5/microsoft-teams-blog/what-s-new-in-microsoft-teams-microsoft-ignite-2023/ba-p/3976670" TargetMode="External"/><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42.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dickerdata.co.nz/security-la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hyperlink" Target="https://msevents.microsoft.com/event?id=417400600"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hyperlink" Target="https://outlook.office365.com/owa/calendar/PaulCaldwellBookings@dickerdata.onmicrosoft.com/bookings/s/VLuEAZKnzUSDEMKURaS2oA2"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forms.office.com/r/cikUTWbqM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41B13F-076B-52AA-4E06-6F5A15FC2C1E}"/>
              </a:ext>
            </a:extLst>
          </p:cNvPr>
          <p:cNvPicPr>
            <a:picLocks noChangeAspect="1"/>
          </p:cNvPicPr>
          <p:nvPr/>
        </p:nvPicPr>
        <p:blipFill rotWithShape="1">
          <a:blip r:embed="rId3"/>
          <a:srcRect b="14759"/>
          <a:stretch/>
        </p:blipFill>
        <p:spPr>
          <a:xfrm>
            <a:off x="-1" y="0"/>
            <a:ext cx="8036561" cy="6858000"/>
          </a:xfrm>
          <a:prstGeom prst="rect">
            <a:avLst/>
          </a:prstGeom>
        </p:spPr>
      </p:pic>
      <p:pic>
        <p:nvPicPr>
          <p:cNvPr id="2" name="Picture 1">
            <a:extLst>
              <a:ext uri="{FF2B5EF4-FFF2-40B4-BE49-F238E27FC236}">
                <a16:creationId xmlns:a16="http://schemas.microsoft.com/office/drawing/2014/main" id="{0C297BA2-F13A-785B-9ABA-7A42DBEDDB24}"/>
              </a:ext>
            </a:extLst>
          </p:cNvPr>
          <p:cNvPicPr>
            <a:picLocks noChangeAspect="1"/>
          </p:cNvPicPr>
          <p:nvPr/>
        </p:nvPicPr>
        <p:blipFill>
          <a:blip r:embed="rId4"/>
          <a:stretch>
            <a:fillRect/>
          </a:stretch>
        </p:blipFill>
        <p:spPr>
          <a:xfrm rot="5400000">
            <a:off x="8029572" y="2695572"/>
            <a:ext cx="6054441" cy="2270415"/>
          </a:xfrm>
          <a:prstGeom prst="rect">
            <a:avLst/>
          </a:prstGeom>
        </p:spPr>
      </p:pic>
      <p:pic>
        <p:nvPicPr>
          <p:cNvPr id="3" name="Picture 2">
            <a:extLst>
              <a:ext uri="{FF2B5EF4-FFF2-40B4-BE49-F238E27FC236}">
                <a16:creationId xmlns:a16="http://schemas.microsoft.com/office/drawing/2014/main" id="{F91A2344-A505-039B-0A15-3FC9C030D0D8}"/>
              </a:ext>
            </a:extLst>
          </p:cNvPr>
          <p:cNvPicPr>
            <a:picLocks noChangeAspect="1"/>
          </p:cNvPicPr>
          <p:nvPr/>
        </p:nvPicPr>
        <p:blipFill rotWithShape="1">
          <a:blip r:embed="rId5"/>
          <a:srcRect t="66378"/>
          <a:stretch/>
        </p:blipFill>
        <p:spPr>
          <a:xfrm>
            <a:off x="6730920" y="5672948"/>
            <a:ext cx="3190665" cy="1185052"/>
          </a:xfrm>
          <a:prstGeom prst="rect">
            <a:avLst/>
          </a:prstGeom>
        </p:spPr>
      </p:pic>
    </p:spTree>
    <p:extLst>
      <p:ext uri="{BB962C8B-B14F-4D97-AF65-F5344CB8AC3E}">
        <p14:creationId xmlns:p14="http://schemas.microsoft.com/office/powerpoint/2010/main" val="1982853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BAE7A-D015-F2AB-0C8C-E295396DC48D}"/>
              </a:ext>
            </a:extLst>
          </p:cNvPr>
          <p:cNvSpPr>
            <a:spLocks noGrp="1"/>
          </p:cNvSpPr>
          <p:nvPr>
            <p:ph type="title" idx="4294967295"/>
          </p:nvPr>
        </p:nvSpPr>
        <p:spPr>
          <a:xfrm>
            <a:off x="0" y="725283"/>
            <a:ext cx="3974592" cy="591453"/>
          </a:xfrm>
          <a:prstGeom prst="rect">
            <a:avLst/>
          </a:prstGeom>
        </p:spPr>
        <p:txBody>
          <a:bodyPr/>
          <a:lstStyle/>
          <a:p>
            <a:r>
              <a:rPr lang="en-AU" sz="3000"/>
              <a:t>Today's Presenter</a:t>
            </a:r>
          </a:p>
        </p:txBody>
      </p:sp>
      <p:sp>
        <p:nvSpPr>
          <p:cNvPr id="8" name="Text Placeholder 12">
            <a:extLst>
              <a:ext uri="{FF2B5EF4-FFF2-40B4-BE49-F238E27FC236}">
                <a16:creationId xmlns:a16="http://schemas.microsoft.com/office/drawing/2014/main" id="{E6B1D731-427E-09AF-3FE9-2628A2FD8D87}"/>
              </a:ext>
            </a:extLst>
          </p:cNvPr>
          <p:cNvSpPr txBox="1">
            <a:spLocks/>
          </p:cNvSpPr>
          <p:nvPr/>
        </p:nvSpPr>
        <p:spPr>
          <a:xfrm>
            <a:off x="3974592" y="4764013"/>
            <a:ext cx="3534350" cy="5286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solidFill>
                  <a:schemeClr val="bg1"/>
                </a:solidFill>
              </a:rPr>
              <a:t>LAUREN NOBBS</a:t>
            </a:r>
          </a:p>
          <a:p>
            <a:pPr marL="0" indent="0">
              <a:buNone/>
            </a:pPr>
            <a:r>
              <a:rPr lang="en-AU" sz="1600">
                <a:solidFill>
                  <a:schemeClr val="bg1"/>
                </a:solidFill>
                <a:latin typeface="Montserrat" panose="00000500000000000000" pitchFamily="2" charset="0"/>
              </a:rPr>
              <a:t>Modern Workplace BDM</a:t>
            </a:r>
          </a:p>
        </p:txBody>
      </p:sp>
      <p:pic>
        <p:nvPicPr>
          <p:cNvPr id="11" name="Picture 10">
            <a:extLst>
              <a:ext uri="{FF2B5EF4-FFF2-40B4-BE49-F238E27FC236}">
                <a16:creationId xmlns:a16="http://schemas.microsoft.com/office/drawing/2014/main" id="{686AF22C-AAAA-A43D-BE95-3EF0939641B2}"/>
              </a:ext>
            </a:extLst>
          </p:cNvPr>
          <p:cNvPicPr>
            <a:picLocks noChangeAspect="1"/>
          </p:cNvPicPr>
          <p:nvPr/>
        </p:nvPicPr>
        <p:blipFill>
          <a:blip r:embed="rId3"/>
          <a:stretch>
            <a:fillRect/>
          </a:stretch>
        </p:blipFill>
        <p:spPr>
          <a:xfrm>
            <a:off x="3974592" y="2005457"/>
            <a:ext cx="2588036" cy="2591146"/>
          </a:xfrm>
          <a:prstGeom prst="rect">
            <a:avLst/>
          </a:prstGeom>
        </p:spPr>
      </p:pic>
    </p:spTree>
    <p:extLst>
      <p:ext uri="{BB962C8B-B14F-4D97-AF65-F5344CB8AC3E}">
        <p14:creationId xmlns:p14="http://schemas.microsoft.com/office/powerpoint/2010/main" val="4261927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472845B-52A2-2C53-D39B-2D20EF607D6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491" b="2491"/>
          <a:stretch/>
        </p:blipFill>
        <p:spPr>
          <a:xfrm>
            <a:off x="-2055459" y="414000"/>
            <a:ext cx="7909200" cy="7910283"/>
          </a:xfrm>
          <a:solidFill>
            <a:srgbClr val="524CC1"/>
          </a:solidFill>
        </p:spPr>
      </p:pic>
      <p:sp>
        <p:nvSpPr>
          <p:cNvPr id="3" name="Text Placeholder 2">
            <a:extLst>
              <a:ext uri="{FF2B5EF4-FFF2-40B4-BE49-F238E27FC236}">
                <a16:creationId xmlns:a16="http://schemas.microsoft.com/office/drawing/2014/main" id="{E2CAC8EF-9EFC-D995-E4F8-87A8896B6F68}"/>
              </a:ext>
            </a:extLst>
          </p:cNvPr>
          <p:cNvSpPr>
            <a:spLocks noGrp="1"/>
          </p:cNvSpPr>
          <p:nvPr>
            <p:ph type="body" sz="quarter" idx="15"/>
          </p:nvPr>
        </p:nvSpPr>
        <p:spPr>
          <a:xfrm>
            <a:off x="6282000" y="2586401"/>
            <a:ext cx="5910000" cy="1415805"/>
          </a:xfrm>
        </p:spPr>
        <p:txBody>
          <a:bodyPr/>
          <a:lstStyle/>
          <a:p>
            <a:r>
              <a:rPr lang="en-AU" sz="5400" dirty="0"/>
              <a:t>Microsoft Teams Premium</a:t>
            </a:r>
          </a:p>
        </p:txBody>
      </p:sp>
      <p:sp>
        <p:nvSpPr>
          <p:cNvPr id="7" name="D Shape stroke">
            <a:extLst>
              <a:ext uri="{FF2B5EF4-FFF2-40B4-BE49-F238E27FC236}">
                <a16:creationId xmlns:a16="http://schemas.microsoft.com/office/drawing/2014/main" id="{05224DF3-183C-D6A2-BFA7-BB519B32CD7B}"/>
              </a:ext>
            </a:extLst>
          </p:cNvPr>
          <p:cNvSpPr/>
          <p:nvPr/>
        </p:nvSpPr>
        <p:spPr>
          <a:xfrm flipH="1">
            <a:off x="-2313571" y="654050"/>
            <a:ext cx="8201025" cy="8201025"/>
          </a:xfrm>
          <a:prstGeom prst="teardrop">
            <a:avLst/>
          </a:prstGeom>
          <a:noFill/>
          <a:ln w="19050">
            <a:gradFill>
              <a:gsLst>
                <a:gs pos="6700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c">
            <a:extLst>
              <a:ext uri="{FF2B5EF4-FFF2-40B4-BE49-F238E27FC236}">
                <a16:creationId xmlns:a16="http://schemas.microsoft.com/office/drawing/2014/main" id="{440296F9-3830-D286-E3D1-CB9BA430A056}"/>
              </a:ext>
            </a:extLst>
          </p:cNvPr>
          <p:cNvSpPr/>
          <p:nvPr/>
        </p:nvSpPr>
        <p:spPr>
          <a:xfrm rot="2374573">
            <a:off x="-3290400" y="4856400"/>
            <a:ext cx="5224567" cy="5224567"/>
          </a:xfrm>
          <a:prstGeom prst="blockArc">
            <a:avLst/>
          </a:prstGeom>
          <a:gradFill>
            <a:gsLst>
              <a:gs pos="44000">
                <a:schemeClr val="accent1">
                  <a:alpha val="20000"/>
                </a:schemeClr>
              </a:gs>
              <a:gs pos="100000">
                <a:schemeClr val="accent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9" name="Lined Circle">
            <a:extLst>
              <a:ext uri="{FF2B5EF4-FFF2-40B4-BE49-F238E27FC236}">
                <a16:creationId xmlns:a16="http://schemas.microsoft.com/office/drawing/2014/main" id="{A2B1FDE0-2D20-F71F-C26A-340B6E2D730B}"/>
              </a:ext>
            </a:extLst>
          </p:cNvPr>
          <p:cNvPicPr/>
          <p:nvPr/>
        </p:nvPicPr>
        <p:blipFill>
          <a:blip r:embed="rId4">
            <a:extLst>
              <a:ext uri="{96DAC541-7B7A-43D3-8B79-37D633B846F1}">
                <asvg:svgBlip xmlns:asvg="http://schemas.microsoft.com/office/drawing/2016/SVG/main" r:embed="rId5"/>
              </a:ext>
            </a:extLst>
          </a:blip>
          <a:stretch>
            <a:fillRect/>
          </a:stretch>
        </p:blipFill>
        <p:spPr>
          <a:xfrm>
            <a:off x="1155600" y="5011200"/>
            <a:ext cx="4262400" cy="4262400"/>
          </a:xfrm>
          <a:prstGeom prst="rect">
            <a:avLst/>
          </a:prstGeom>
        </p:spPr>
      </p:pic>
    </p:spTree>
    <p:extLst>
      <p:ext uri="{BB962C8B-B14F-4D97-AF65-F5344CB8AC3E}">
        <p14:creationId xmlns:p14="http://schemas.microsoft.com/office/powerpoint/2010/main" val="3790358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36C8B99B-DB57-5C89-08AD-73BB6CD8058A}"/>
              </a:ext>
              <a:ext uri="{C183D7F6-B498-43B3-948B-1728B52AA6E4}">
                <adec:decorative xmlns:adec="http://schemas.microsoft.com/office/drawing/2017/decorative" val="1"/>
              </a:ext>
            </a:extLst>
          </p:cNvPr>
          <p:cNvPicPr>
            <a:picLocks noChangeAspect="1"/>
          </p:cNvPicPr>
          <p:nvPr/>
        </p:nvPicPr>
        <p:blipFill rotWithShape="1">
          <a:blip r:embed="rId3">
            <a:alphaModFix amt="5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023" t="24917" r="17048" b="5239"/>
          <a:stretch/>
        </p:blipFill>
        <p:spPr>
          <a:xfrm rot="10800000">
            <a:off x="-1" y="7275"/>
            <a:ext cx="12192001" cy="2903769"/>
          </a:xfrm>
          <a:prstGeom prst="rect">
            <a:avLst/>
          </a:prstGeom>
        </p:spPr>
      </p:pic>
      <p:sp>
        <p:nvSpPr>
          <p:cNvPr id="7" name="TextBox 6">
            <a:extLst>
              <a:ext uri="{FF2B5EF4-FFF2-40B4-BE49-F238E27FC236}">
                <a16:creationId xmlns:a16="http://schemas.microsoft.com/office/drawing/2014/main" id="{94CD8A85-E735-1D6A-D026-35535D93DE98}"/>
              </a:ext>
            </a:extLst>
          </p:cNvPr>
          <p:cNvSpPr txBox="1"/>
          <p:nvPr/>
        </p:nvSpPr>
        <p:spPr>
          <a:xfrm>
            <a:off x="6622400" y="2576198"/>
            <a:ext cx="4558438" cy="1938992"/>
          </a:xfrm>
          <a:prstGeom prst="rect">
            <a:avLst/>
          </a:prstGeom>
          <a:noFill/>
        </p:spPr>
        <p:txBody>
          <a:bodyPr wrap="square" rtlCol="0">
            <a:spAutoFit/>
          </a:bodyPr>
          <a:lstStyle/>
          <a:p>
            <a:pPr marL="457200" indent="-457200">
              <a:buFont typeface="Arial" panose="020B0604020202020204" pitchFamily="34" charset="0"/>
              <a:buChar char="•"/>
            </a:pPr>
            <a:r>
              <a:rPr lang="en-AU" sz="2400" dirty="0"/>
              <a:t>What is Teams Premium</a:t>
            </a:r>
          </a:p>
          <a:p>
            <a:pPr marL="457200" indent="-457200">
              <a:buFont typeface="Arial" panose="020B0604020202020204" pitchFamily="34" charset="0"/>
              <a:buChar char="•"/>
            </a:pPr>
            <a:r>
              <a:rPr lang="en-AU" sz="2400" dirty="0"/>
              <a:t>Teams Premium Features</a:t>
            </a:r>
          </a:p>
          <a:p>
            <a:pPr marL="457200" indent="-457200">
              <a:buFont typeface="Arial" panose="020B0604020202020204" pitchFamily="34" charset="0"/>
              <a:buChar char="•"/>
            </a:pPr>
            <a:r>
              <a:rPr lang="en-AU" sz="2400" dirty="0"/>
              <a:t>Identifying Customers</a:t>
            </a:r>
          </a:p>
          <a:p>
            <a:pPr marL="457200" indent="-457200">
              <a:buFont typeface="Arial" panose="020B0604020202020204" pitchFamily="34" charset="0"/>
              <a:buChar char="•"/>
            </a:pPr>
            <a:r>
              <a:rPr lang="en-AU" sz="2400" dirty="0"/>
              <a:t>Licensing</a:t>
            </a:r>
          </a:p>
          <a:p>
            <a:pPr marL="457200" indent="-457200">
              <a:buFont typeface="Arial" panose="020B0604020202020204" pitchFamily="34" charset="0"/>
              <a:buChar char="•"/>
            </a:pPr>
            <a:r>
              <a:rPr lang="en-AU" sz="2400" dirty="0"/>
              <a:t>New Features</a:t>
            </a:r>
          </a:p>
        </p:txBody>
      </p:sp>
      <p:pic>
        <p:nvPicPr>
          <p:cNvPr id="11" name="Graphic 10">
            <a:extLst>
              <a:ext uri="{FF2B5EF4-FFF2-40B4-BE49-F238E27FC236}">
                <a16:creationId xmlns:a16="http://schemas.microsoft.com/office/drawing/2014/main" id="{66C30F26-7409-8439-CF28-A39B0D728CA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6704" b="14639"/>
          <a:stretch/>
        </p:blipFill>
        <p:spPr>
          <a:xfrm>
            <a:off x="5067300" y="2533380"/>
            <a:ext cx="7106114" cy="4336112"/>
          </a:xfrm>
          <a:prstGeom prst="rect">
            <a:avLst/>
          </a:prstGeom>
        </p:spPr>
      </p:pic>
      <p:pic>
        <p:nvPicPr>
          <p:cNvPr id="19" name="Picture 18">
            <a:extLst>
              <a:ext uri="{FF2B5EF4-FFF2-40B4-BE49-F238E27FC236}">
                <a16:creationId xmlns:a16="http://schemas.microsoft.com/office/drawing/2014/main" id="{F3915C0A-823B-BCE0-181D-153F2209C1E2}"/>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388"/>
          <a:stretch/>
        </p:blipFill>
        <p:spPr>
          <a:xfrm flipH="1">
            <a:off x="0" y="-7275"/>
            <a:ext cx="6519735" cy="6865275"/>
          </a:xfrm>
          <a:prstGeom prst="rect">
            <a:avLst/>
          </a:prstGeom>
        </p:spPr>
      </p:pic>
      <p:sp>
        <p:nvSpPr>
          <p:cNvPr id="21" name="TextBox 20">
            <a:extLst>
              <a:ext uri="{FF2B5EF4-FFF2-40B4-BE49-F238E27FC236}">
                <a16:creationId xmlns:a16="http://schemas.microsoft.com/office/drawing/2014/main" id="{61C990DD-47CA-1671-CD09-4794E4BE86F2}"/>
              </a:ext>
            </a:extLst>
          </p:cNvPr>
          <p:cNvSpPr txBox="1"/>
          <p:nvPr/>
        </p:nvSpPr>
        <p:spPr>
          <a:xfrm>
            <a:off x="6622400" y="1804085"/>
            <a:ext cx="2409014" cy="707886"/>
          </a:xfrm>
          <a:prstGeom prst="rect">
            <a:avLst/>
          </a:prstGeom>
          <a:noFill/>
        </p:spPr>
        <p:txBody>
          <a:bodyPr wrap="square" rtlCol="0">
            <a:spAutoFit/>
          </a:bodyPr>
          <a:lstStyle/>
          <a:p>
            <a:r>
              <a:rPr lang="en-AU" sz="4000" dirty="0">
                <a:latin typeface="+mj-lt"/>
              </a:rPr>
              <a:t>Agenda</a:t>
            </a:r>
          </a:p>
        </p:txBody>
      </p:sp>
    </p:spTree>
    <p:extLst>
      <p:ext uri="{BB962C8B-B14F-4D97-AF65-F5344CB8AC3E}">
        <p14:creationId xmlns:p14="http://schemas.microsoft.com/office/powerpoint/2010/main" val="124940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EE11B3-7E57-A843-DCAF-12F988F0B7A4}"/>
              </a:ext>
              <a:ext uri="{C183D7F6-B498-43B3-948B-1728B52AA6E4}">
                <adec:decorative xmlns:adec="http://schemas.microsoft.com/office/drawing/2017/decorative" val="1"/>
              </a:ext>
            </a:extLst>
          </p:cNvPr>
          <p:cNvSpPr/>
          <p:nvPr/>
        </p:nvSpPr>
        <p:spPr bwMode="auto">
          <a:xfrm flipH="1">
            <a:off x="0" y="0"/>
            <a:ext cx="12192000" cy="6858000"/>
          </a:xfrm>
          <a:prstGeom prst="rect">
            <a:avLst/>
          </a:prstGeom>
          <a:gradFill>
            <a:gsLst>
              <a:gs pos="3670">
                <a:srgbClr val="9EA1FC">
                  <a:alpha val="0"/>
                </a:srgbClr>
              </a:gs>
              <a:gs pos="100000">
                <a:srgbClr val="9EA1FC">
                  <a:alpha val="83000"/>
                </a:srgbClr>
              </a:gs>
            </a:gsLst>
            <a:lin ang="3000000" scaled="0"/>
          </a:gradFill>
          <a:ln w="2652" cap="flat">
            <a:noFill/>
            <a:prstDash val="solid"/>
            <a:miter/>
          </a:ln>
          <a:effectLst>
            <a:outerShdw blurRad="101600" dist="38100" dir="16200000" rotWithShape="0">
              <a:prstClr val="black">
                <a:alpha val="2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EA1FC"/>
              </a:solidFill>
              <a:effectLst/>
              <a:uLnTx/>
              <a:uFillTx/>
              <a:latin typeface="Segoe UI"/>
            </a:endParaRPr>
          </a:p>
        </p:txBody>
      </p:sp>
      <p:sp>
        <p:nvSpPr>
          <p:cNvPr id="2" name="TextBox 1">
            <a:extLst>
              <a:ext uri="{FF2B5EF4-FFF2-40B4-BE49-F238E27FC236}">
                <a16:creationId xmlns:a16="http://schemas.microsoft.com/office/drawing/2014/main" id="{619FBE94-B0B6-A5CB-A7E4-01BABC33D540}"/>
              </a:ext>
            </a:extLst>
          </p:cNvPr>
          <p:cNvSpPr txBox="1"/>
          <p:nvPr/>
        </p:nvSpPr>
        <p:spPr>
          <a:xfrm>
            <a:off x="473886" y="413815"/>
            <a:ext cx="6600014" cy="1323439"/>
          </a:xfrm>
          <a:prstGeom prst="rect">
            <a:avLst/>
          </a:prstGeom>
          <a:noFill/>
        </p:spPr>
        <p:txBody>
          <a:bodyPr wrap="square" rtlCol="0">
            <a:spAutoFit/>
          </a:bodyPr>
          <a:lstStyle/>
          <a:p>
            <a:r>
              <a:rPr lang="en-AU" sz="4000">
                <a:latin typeface="+mj-lt"/>
              </a:rPr>
              <a:t>The way we’re meeting isn’t sustainable</a:t>
            </a:r>
            <a:endParaRPr lang="en-AU" sz="4000" dirty="0">
              <a:latin typeface="+mj-lt"/>
            </a:endParaRPr>
          </a:p>
        </p:txBody>
      </p:sp>
      <p:pic>
        <p:nvPicPr>
          <p:cNvPr id="5" name="Picture 4">
            <a:extLst>
              <a:ext uri="{FF2B5EF4-FFF2-40B4-BE49-F238E27FC236}">
                <a16:creationId xmlns:a16="http://schemas.microsoft.com/office/drawing/2014/main" id="{23734479-9C72-0589-1472-25CFCD576B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1643" t="-891"/>
          <a:stretch/>
        </p:blipFill>
        <p:spPr>
          <a:xfrm flipH="1">
            <a:off x="-1" y="3564697"/>
            <a:ext cx="3080813" cy="3293303"/>
          </a:xfrm>
          <a:prstGeom prst="rect">
            <a:avLst/>
          </a:prstGeom>
        </p:spPr>
      </p:pic>
      <p:sp>
        <p:nvSpPr>
          <p:cNvPr id="3" name="Rounded Rectangle 12">
            <a:extLst>
              <a:ext uri="{FF2B5EF4-FFF2-40B4-BE49-F238E27FC236}">
                <a16:creationId xmlns:a16="http://schemas.microsoft.com/office/drawing/2014/main" id="{499646B9-EABE-99E6-DF0A-CC9BA3BC4CC0}"/>
              </a:ext>
              <a:ext uri="{C183D7F6-B498-43B3-948B-1728B52AA6E4}">
                <adec:decorative xmlns:adec="http://schemas.microsoft.com/office/drawing/2017/decorative" val="1"/>
              </a:ext>
            </a:extLst>
          </p:cNvPr>
          <p:cNvSpPr/>
          <p:nvPr/>
        </p:nvSpPr>
        <p:spPr bwMode="auto">
          <a:xfrm>
            <a:off x="254081" y="2105149"/>
            <a:ext cx="2848205" cy="3532422"/>
          </a:xfrm>
          <a:prstGeom prst="roundRect">
            <a:avLst>
              <a:gd name="adj" fmla="val 4782"/>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ounded Rectangle 12">
            <a:extLst>
              <a:ext uri="{FF2B5EF4-FFF2-40B4-BE49-F238E27FC236}">
                <a16:creationId xmlns:a16="http://schemas.microsoft.com/office/drawing/2014/main" id="{5DE9732B-9842-FFEC-5631-C7942F34BB77}"/>
              </a:ext>
              <a:ext uri="{C183D7F6-B498-43B3-948B-1728B52AA6E4}">
                <adec:decorative xmlns:adec="http://schemas.microsoft.com/office/drawing/2017/decorative" val="1"/>
              </a:ext>
            </a:extLst>
          </p:cNvPr>
          <p:cNvSpPr/>
          <p:nvPr/>
        </p:nvSpPr>
        <p:spPr bwMode="auto">
          <a:xfrm>
            <a:off x="3247795" y="2105149"/>
            <a:ext cx="2848205" cy="3532422"/>
          </a:xfrm>
          <a:prstGeom prst="roundRect">
            <a:avLst>
              <a:gd name="adj" fmla="val 4782"/>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ounded Rectangle 12">
            <a:extLst>
              <a:ext uri="{FF2B5EF4-FFF2-40B4-BE49-F238E27FC236}">
                <a16:creationId xmlns:a16="http://schemas.microsoft.com/office/drawing/2014/main" id="{BE92BE12-18FA-4B70-5041-088E7CEA5135}"/>
              </a:ext>
              <a:ext uri="{C183D7F6-B498-43B3-948B-1728B52AA6E4}">
                <adec:decorative xmlns:adec="http://schemas.microsoft.com/office/drawing/2017/decorative" val="1"/>
              </a:ext>
            </a:extLst>
          </p:cNvPr>
          <p:cNvSpPr/>
          <p:nvPr/>
        </p:nvSpPr>
        <p:spPr bwMode="auto">
          <a:xfrm>
            <a:off x="6241509" y="2105149"/>
            <a:ext cx="2848205" cy="3532422"/>
          </a:xfrm>
          <a:prstGeom prst="roundRect">
            <a:avLst>
              <a:gd name="adj" fmla="val 4782"/>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ounded Rectangle 12">
            <a:extLst>
              <a:ext uri="{FF2B5EF4-FFF2-40B4-BE49-F238E27FC236}">
                <a16:creationId xmlns:a16="http://schemas.microsoft.com/office/drawing/2014/main" id="{A38A271F-2062-A18A-FF4F-BCA67128B8C8}"/>
              </a:ext>
              <a:ext uri="{C183D7F6-B498-43B3-948B-1728B52AA6E4}">
                <adec:decorative xmlns:adec="http://schemas.microsoft.com/office/drawing/2017/decorative" val="1"/>
              </a:ext>
            </a:extLst>
          </p:cNvPr>
          <p:cNvSpPr/>
          <p:nvPr/>
        </p:nvSpPr>
        <p:spPr bwMode="auto">
          <a:xfrm>
            <a:off x="9235224" y="2105149"/>
            <a:ext cx="2848205" cy="3532422"/>
          </a:xfrm>
          <a:prstGeom prst="roundRect">
            <a:avLst>
              <a:gd name="adj" fmla="val 4782"/>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TextBox 31">
            <a:extLst>
              <a:ext uri="{FF2B5EF4-FFF2-40B4-BE49-F238E27FC236}">
                <a16:creationId xmlns:a16="http://schemas.microsoft.com/office/drawing/2014/main" id="{8168B4F4-8FE9-0FA9-7AB7-4B4939B6C833}"/>
              </a:ext>
              <a:ext uri="{C183D7F6-B498-43B3-948B-1728B52AA6E4}">
                <adec:decorative xmlns:adec="http://schemas.microsoft.com/office/drawing/2017/decorative" val="1"/>
              </a:ext>
            </a:extLst>
          </p:cNvPr>
          <p:cNvSpPr txBox="1"/>
          <p:nvPr/>
        </p:nvSpPr>
        <p:spPr>
          <a:xfrm>
            <a:off x="3173446" y="3613034"/>
            <a:ext cx="2848206" cy="155940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j-lt"/>
                <a:cs typeface="Segoe UI" pitchFamily="34" charset="0"/>
              </a:rPr>
              <a:t>3X</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More Teams meetings</a:t>
            </a:r>
            <a:b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b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&amp; calls a week </a:t>
            </a:r>
          </a:p>
          <a:p>
            <a:pPr marL="0" marR="0" lvl="0" indent="0" algn="ctr" defTabSz="914367"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since Feb 2020</a:t>
            </a:r>
            <a:endParaRPr kumimoji="0" lang="en-US" sz="2000" b="0" i="0" u="none" strike="noStrike" kern="1200" cap="none" spc="0" normalizeH="0" baseline="0" noProof="0">
              <a:ln>
                <a:noFill/>
              </a:ln>
              <a:solidFill>
                <a:srgbClr val="FFFFFF">
                  <a:lumMod val="50000"/>
                </a:srgbClr>
              </a:solidFill>
              <a:effectLst/>
              <a:uLnTx/>
              <a:uFillTx/>
              <a:latin typeface="Segoe UI Semibold"/>
              <a:ea typeface="+mn-ea"/>
              <a:cs typeface="+mn-cs"/>
            </a:endParaRPr>
          </a:p>
        </p:txBody>
      </p:sp>
      <p:sp>
        <p:nvSpPr>
          <p:cNvPr id="33" name="Graphic 8">
            <a:extLst>
              <a:ext uri="{FF2B5EF4-FFF2-40B4-BE49-F238E27FC236}">
                <a16:creationId xmlns:a16="http://schemas.microsoft.com/office/drawing/2014/main" id="{5FBF9DC8-585D-C52C-FC65-27A6A2C5BDE8}"/>
              </a:ext>
              <a:ext uri="{C183D7F6-B498-43B3-948B-1728B52AA6E4}">
                <adec:decorative xmlns:adec="http://schemas.microsoft.com/office/drawing/2017/decorative" val="1"/>
              </a:ext>
            </a:extLst>
          </p:cNvPr>
          <p:cNvSpPr/>
          <p:nvPr/>
        </p:nvSpPr>
        <p:spPr>
          <a:xfrm>
            <a:off x="4116388" y="2426361"/>
            <a:ext cx="962321" cy="824890"/>
          </a:xfrm>
          <a:custGeom>
            <a:avLst/>
            <a:gdLst>
              <a:gd name="connsiteX0" fmla="*/ 707917 w 743476"/>
              <a:gd name="connsiteY0" fmla="*/ 79659 h 637298"/>
              <a:gd name="connsiteX1" fmla="*/ 628258 w 743476"/>
              <a:gd name="connsiteY1" fmla="*/ 0 h 637298"/>
              <a:gd name="connsiteX2" fmla="*/ 79659 w 743476"/>
              <a:gd name="connsiteY2" fmla="*/ 0 h 637298"/>
              <a:gd name="connsiteX3" fmla="*/ 0 w 743476"/>
              <a:gd name="connsiteY3" fmla="*/ 79659 h 637298"/>
              <a:gd name="connsiteX4" fmla="*/ 0 w 743476"/>
              <a:gd name="connsiteY4" fmla="*/ 486968 h 637298"/>
              <a:gd name="connsiteX5" fmla="*/ 79659 w 743476"/>
              <a:gd name="connsiteY5" fmla="*/ 566627 h 637298"/>
              <a:gd name="connsiteX6" fmla="*/ 425135 w 743476"/>
              <a:gd name="connsiteY6" fmla="*/ 566627 h 637298"/>
              <a:gd name="connsiteX7" fmla="*/ 442065 w 743476"/>
              <a:gd name="connsiteY7" fmla="*/ 523940 h 637298"/>
              <a:gd name="connsiteX8" fmla="*/ 450335 w 743476"/>
              <a:gd name="connsiteY8" fmla="*/ 513500 h 637298"/>
              <a:gd name="connsiteX9" fmla="*/ 230091 w 743476"/>
              <a:gd name="connsiteY9" fmla="*/ 513500 h 637298"/>
              <a:gd name="connsiteX10" fmla="*/ 230126 w 743476"/>
              <a:gd name="connsiteY10" fmla="*/ 415997 h 637298"/>
              <a:gd name="connsiteX11" fmla="*/ 230360 w 743476"/>
              <a:gd name="connsiteY11" fmla="*/ 413968 h 637298"/>
              <a:gd name="connsiteX12" fmla="*/ 238977 w 743476"/>
              <a:gd name="connsiteY12" fmla="*/ 407146 h 637298"/>
              <a:gd name="connsiteX13" fmla="*/ 468915 w 743476"/>
              <a:gd name="connsiteY13" fmla="*/ 407146 h 637298"/>
              <a:gd name="connsiteX14" fmla="*/ 470944 w 743476"/>
              <a:gd name="connsiteY14" fmla="*/ 407380 h 637298"/>
              <a:gd name="connsiteX15" fmla="*/ 477766 w 743476"/>
              <a:gd name="connsiteY15" fmla="*/ 415997 h 637298"/>
              <a:gd name="connsiteX16" fmla="*/ 477749 w 743476"/>
              <a:gd name="connsiteY16" fmla="*/ 480124 h 637298"/>
              <a:gd name="connsiteX17" fmla="*/ 530862 w 743476"/>
              <a:gd name="connsiteY17" fmla="*/ 458726 h 637298"/>
              <a:gd name="connsiteX18" fmla="*/ 530872 w 743476"/>
              <a:gd name="connsiteY18" fmla="*/ 415997 h 637298"/>
              <a:gd name="connsiteX19" fmla="*/ 530667 w 743476"/>
              <a:gd name="connsiteY19" fmla="*/ 410917 h 637298"/>
              <a:gd name="connsiteX20" fmla="*/ 468915 w 743476"/>
              <a:gd name="connsiteY20" fmla="*/ 354040 h 637298"/>
              <a:gd name="connsiteX21" fmla="*/ 238977 w 743476"/>
              <a:gd name="connsiteY21" fmla="*/ 354040 h 637298"/>
              <a:gd name="connsiteX22" fmla="*/ 233895 w 743476"/>
              <a:gd name="connsiteY22" fmla="*/ 354245 h 637298"/>
              <a:gd name="connsiteX23" fmla="*/ 177020 w 743476"/>
              <a:gd name="connsiteY23" fmla="*/ 415997 h 637298"/>
              <a:gd name="connsiteX24" fmla="*/ 176985 w 743476"/>
              <a:gd name="connsiteY24" fmla="*/ 513500 h 637298"/>
              <a:gd name="connsiteX25" fmla="*/ 79659 w 743476"/>
              <a:gd name="connsiteY25" fmla="*/ 513521 h 637298"/>
              <a:gd name="connsiteX26" fmla="*/ 53106 w 743476"/>
              <a:gd name="connsiteY26" fmla="*/ 486968 h 637298"/>
              <a:gd name="connsiteX27" fmla="*/ 53106 w 743476"/>
              <a:gd name="connsiteY27" fmla="*/ 79659 h 637298"/>
              <a:gd name="connsiteX28" fmla="*/ 79659 w 743476"/>
              <a:gd name="connsiteY28" fmla="*/ 53106 h 637298"/>
              <a:gd name="connsiteX29" fmla="*/ 628258 w 743476"/>
              <a:gd name="connsiteY29" fmla="*/ 53106 h 637298"/>
              <a:gd name="connsiteX30" fmla="*/ 654811 w 743476"/>
              <a:gd name="connsiteY30" fmla="*/ 79659 h 637298"/>
              <a:gd name="connsiteX31" fmla="*/ 654811 w 743476"/>
              <a:gd name="connsiteY31" fmla="*/ 213252 h 637298"/>
              <a:gd name="connsiteX32" fmla="*/ 691249 w 743476"/>
              <a:gd name="connsiteY32" fmla="*/ 216340 h 637298"/>
              <a:gd name="connsiteX33" fmla="*/ 706512 w 743476"/>
              <a:gd name="connsiteY33" fmla="*/ 221332 h 637298"/>
              <a:gd name="connsiteX34" fmla="*/ 707917 w 743476"/>
              <a:gd name="connsiteY34" fmla="*/ 221803 h 637298"/>
              <a:gd name="connsiteX35" fmla="*/ 707917 w 743476"/>
              <a:gd name="connsiteY35" fmla="*/ 79659 h 637298"/>
              <a:gd name="connsiteX36" fmla="*/ 460252 w 743476"/>
              <a:gd name="connsiteY36" fmla="*/ 212442 h 637298"/>
              <a:gd name="connsiteX37" fmla="*/ 354040 w 743476"/>
              <a:gd name="connsiteY37" fmla="*/ 106228 h 637298"/>
              <a:gd name="connsiteX38" fmla="*/ 247828 w 743476"/>
              <a:gd name="connsiteY38" fmla="*/ 212442 h 637298"/>
              <a:gd name="connsiteX39" fmla="*/ 354040 w 743476"/>
              <a:gd name="connsiteY39" fmla="*/ 318654 h 637298"/>
              <a:gd name="connsiteX40" fmla="*/ 460252 w 743476"/>
              <a:gd name="connsiteY40" fmla="*/ 212442 h 637298"/>
              <a:gd name="connsiteX41" fmla="*/ 300934 w 743476"/>
              <a:gd name="connsiteY41" fmla="*/ 212442 h 637298"/>
              <a:gd name="connsiteX42" fmla="*/ 354040 w 743476"/>
              <a:gd name="connsiteY42" fmla="*/ 159334 h 637298"/>
              <a:gd name="connsiteX43" fmla="*/ 407146 w 743476"/>
              <a:gd name="connsiteY43" fmla="*/ 212442 h 637298"/>
              <a:gd name="connsiteX44" fmla="*/ 354040 w 743476"/>
              <a:gd name="connsiteY44" fmla="*/ 265548 h 637298"/>
              <a:gd name="connsiteX45" fmla="*/ 300934 w 743476"/>
              <a:gd name="connsiteY45" fmla="*/ 212442 h 637298"/>
              <a:gd name="connsiteX46" fmla="*/ 608680 w 743476"/>
              <a:gd name="connsiteY46" fmla="*/ 318455 h 637298"/>
              <a:gd name="connsiteX47" fmla="*/ 625514 w 743476"/>
              <a:gd name="connsiteY47" fmla="*/ 275808 h 637298"/>
              <a:gd name="connsiteX48" fmla="*/ 680327 w 743476"/>
              <a:gd name="connsiteY48" fmla="*/ 250030 h 637298"/>
              <a:gd name="connsiteX49" fmla="*/ 695589 w 743476"/>
              <a:gd name="connsiteY49" fmla="*/ 255022 h 637298"/>
              <a:gd name="connsiteX50" fmla="*/ 743378 w 743476"/>
              <a:gd name="connsiteY50" fmla="*/ 310560 h 637298"/>
              <a:gd name="connsiteX51" fmla="*/ 558820 w 743476"/>
              <a:gd name="connsiteY51" fmla="*/ 631147 h 637298"/>
              <a:gd name="connsiteX52" fmla="*/ 486752 w 743476"/>
              <a:gd name="connsiteY52" fmla="*/ 617297 h 637298"/>
              <a:gd name="connsiteX53" fmla="*/ 474831 w 743476"/>
              <a:gd name="connsiteY53" fmla="*/ 606499 h 637298"/>
              <a:gd name="connsiteX54" fmla="*/ 469818 w 743476"/>
              <a:gd name="connsiteY54" fmla="*/ 546110 h 637298"/>
              <a:gd name="connsiteX55" fmla="*/ 498138 w 743476"/>
              <a:gd name="connsiteY55" fmla="*/ 510345 h 637298"/>
              <a:gd name="connsiteX56" fmla="*/ 541359 w 743476"/>
              <a:gd name="connsiteY56" fmla="*/ 495465 h 637298"/>
              <a:gd name="connsiteX57" fmla="*/ 587076 w 743476"/>
              <a:gd name="connsiteY57" fmla="*/ 506560 h 637298"/>
              <a:gd name="connsiteX58" fmla="*/ 649865 w 743476"/>
              <a:gd name="connsiteY58" fmla="*/ 397559 h 637298"/>
              <a:gd name="connsiteX59" fmla="*/ 617428 w 743476"/>
              <a:gd name="connsiteY59" fmla="*/ 363429 h 637298"/>
              <a:gd name="connsiteX60" fmla="*/ 608680 w 743476"/>
              <a:gd name="connsiteY60" fmla="*/ 318455 h 63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43476" h="637298">
                <a:moveTo>
                  <a:pt x="707917" y="79659"/>
                </a:moveTo>
                <a:cubicBezTo>
                  <a:pt x="707917" y="35665"/>
                  <a:pt x="672251" y="0"/>
                  <a:pt x="628258" y="0"/>
                </a:cubicBezTo>
                <a:lnTo>
                  <a:pt x="79659" y="0"/>
                </a:lnTo>
                <a:cubicBezTo>
                  <a:pt x="35665" y="0"/>
                  <a:pt x="0" y="35665"/>
                  <a:pt x="0" y="79659"/>
                </a:cubicBezTo>
                <a:lnTo>
                  <a:pt x="0" y="486968"/>
                </a:lnTo>
                <a:cubicBezTo>
                  <a:pt x="0" y="530961"/>
                  <a:pt x="35665" y="566627"/>
                  <a:pt x="79659" y="566627"/>
                </a:cubicBezTo>
                <a:lnTo>
                  <a:pt x="425135" y="566627"/>
                </a:lnTo>
                <a:cubicBezTo>
                  <a:pt x="426416" y="551520"/>
                  <a:pt x="432007" y="536640"/>
                  <a:pt x="442065" y="523940"/>
                </a:cubicBezTo>
                <a:lnTo>
                  <a:pt x="450335" y="513500"/>
                </a:lnTo>
                <a:lnTo>
                  <a:pt x="230091" y="513500"/>
                </a:lnTo>
                <a:lnTo>
                  <a:pt x="230126" y="415997"/>
                </a:lnTo>
                <a:lnTo>
                  <a:pt x="230360" y="413968"/>
                </a:lnTo>
                <a:cubicBezTo>
                  <a:pt x="231277" y="410056"/>
                  <a:pt x="234787" y="407146"/>
                  <a:pt x="238977" y="407146"/>
                </a:cubicBezTo>
                <a:lnTo>
                  <a:pt x="468915" y="407146"/>
                </a:lnTo>
                <a:lnTo>
                  <a:pt x="470944" y="407380"/>
                </a:lnTo>
                <a:cubicBezTo>
                  <a:pt x="474856" y="408297"/>
                  <a:pt x="477766" y="411809"/>
                  <a:pt x="477766" y="415997"/>
                </a:cubicBezTo>
                <a:lnTo>
                  <a:pt x="477749" y="480124"/>
                </a:lnTo>
                <a:cubicBezTo>
                  <a:pt x="492144" y="466430"/>
                  <a:pt x="511188" y="458836"/>
                  <a:pt x="530862" y="458726"/>
                </a:cubicBezTo>
                <a:lnTo>
                  <a:pt x="530872" y="415997"/>
                </a:lnTo>
                <a:lnTo>
                  <a:pt x="530667" y="410917"/>
                </a:lnTo>
                <a:cubicBezTo>
                  <a:pt x="528083" y="379074"/>
                  <a:pt x="501423" y="354040"/>
                  <a:pt x="468915" y="354040"/>
                </a:cubicBezTo>
                <a:lnTo>
                  <a:pt x="238977" y="354040"/>
                </a:lnTo>
                <a:lnTo>
                  <a:pt x="233895" y="354245"/>
                </a:lnTo>
                <a:cubicBezTo>
                  <a:pt x="202055" y="356830"/>
                  <a:pt x="177020" y="383489"/>
                  <a:pt x="177020" y="415997"/>
                </a:cubicBezTo>
                <a:lnTo>
                  <a:pt x="176985" y="513500"/>
                </a:lnTo>
                <a:lnTo>
                  <a:pt x="79659" y="513521"/>
                </a:lnTo>
                <a:cubicBezTo>
                  <a:pt x="64994" y="513521"/>
                  <a:pt x="53106" y="501632"/>
                  <a:pt x="53106" y="486968"/>
                </a:cubicBezTo>
                <a:lnTo>
                  <a:pt x="53106" y="79659"/>
                </a:lnTo>
                <a:cubicBezTo>
                  <a:pt x="53106" y="64994"/>
                  <a:pt x="64994" y="53106"/>
                  <a:pt x="79659" y="53106"/>
                </a:cubicBezTo>
                <a:lnTo>
                  <a:pt x="628258" y="53106"/>
                </a:lnTo>
                <a:cubicBezTo>
                  <a:pt x="642922" y="53106"/>
                  <a:pt x="654811" y="64994"/>
                  <a:pt x="654811" y="79659"/>
                </a:cubicBezTo>
                <a:lnTo>
                  <a:pt x="654811" y="213252"/>
                </a:lnTo>
                <a:cubicBezTo>
                  <a:pt x="666675" y="211476"/>
                  <a:pt x="679113" y="212369"/>
                  <a:pt x="691249" y="216340"/>
                </a:cubicBezTo>
                <a:lnTo>
                  <a:pt x="706512" y="221332"/>
                </a:lnTo>
                <a:lnTo>
                  <a:pt x="707917" y="221803"/>
                </a:lnTo>
                <a:lnTo>
                  <a:pt x="707917" y="79659"/>
                </a:lnTo>
                <a:close/>
                <a:moveTo>
                  <a:pt x="460252" y="212442"/>
                </a:moveTo>
                <a:cubicBezTo>
                  <a:pt x="460252" y="153781"/>
                  <a:pt x="412701" y="106228"/>
                  <a:pt x="354040" y="106228"/>
                </a:cubicBezTo>
                <a:cubicBezTo>
                  <a:pt x="295379" y="106228"/>
                  <a:pt x="247828" y="153781"/>
                  <a:pt x="247828" y="212442"/>
                </a:cubicBezTo>
                <a:cubicBezTo>
                  <a:pt x="247828" y="271099"/>
                  <a:pt x="295379" y="318654"/>
                  <a:pt x="354040" y="318654"/>
                </a:cubicBezTo>
                <a:cubicBezTo>
                  <a:pt x="412701" y="318654"/>
                  <a:pt x="460252" y="271099"/>
                  <a:pt x="460252" y="212442"/>
                </a:cubicBezTo>
                <a:close/>
                <a:moveTo>
                  <a:pt x="300934" y="212442"/>
                </a:moveTo>
                <a:cubicBezTo>
                  <a:pt x="300934" y="183111"/>
                  <a:pt x="324711" y="159334"/>
                  <a:pt x="354040" y="159334"/>
                </a:cubicBezTo>
                <a:cubicBezTo>
                  <a:pt x="383369" y="159334"/>
                  <a:pt x="407146" y="183111"/>
                  <a:pt x="407146" y="212442"/>
                </a:cubicBezTo>
                <a:cubicBezTo>
                  <a:pt x="407146" y="241770"/>
                  <a:pt x="383369" y="265548"/>
                  <a:pt x="354040" y="265548"/>
                </a:cubicBezTo>
                <a:cubicBezTo>
                  <a:pt x="324711" y="265548"/>
                  <a:pt x="300934" y="241770"/>
                  <a:pt x="300934" y="212442"/>
                </a:cubicBezTo>
                <a:close/>
                <a:moveTo>
                  <a:pt x="608680" y="318455"/>
                </a:moveTo>
                <a:lnTo>
                  <a:pt x="625514" y="275808"/>
                </a:lnTo>
                <a:cubicBezTo>
                  <a:pt x="634100" y="254052"/>
                  <a:pt x="658111" y="242758"/>
                  <a:pt x="680327" y="250030"/>
                </a:cubicBezTo>
                <a:lnTo>
                  <a:pt x="695589" y="255022"/>
                </a:lnTo>
                <a:cubicBezTo>
                  <a:pt x="721229" y="263413"/>
                  <a:pt x="742514" y="283561"/>
                  <a:pt x="743378" y="310560"/>
                </a:cubicBezTo>
                <a:cubicBezTo>
                  <a:pt x="746890" y="420702"/>
                  <a:pt x="655735" y="579015"/>
                  <a:pt x="558820" y="631147"/>
                </a:cubicBezTo>
                <a:cubicBezTo>
                  <a:pt x="534986" y="643970"/>
                  <a:pt x="506837" y="635488"/>
                  <a:pt x="486752" y="617297"/>
                </a:cubicBezTo>
                <a:lnTo>
                  <a:pt x="474831" y="606499"/>
                </a:lnTo>
                <a:cubicBezTo>
                  <a:pt x="457529" y="590826"/>
                  <a:pt x="455334" y="564400"/>
                  <a:pt x="469818" y="546110"/>
                </a:cubicBezTo>
                <a:lnTo>
                  <a:pt x="498138" y="510345"/>
                </a:lnTo>
                <a:cubicBezTo>
                  <a:pt x="508412" y="497370"/>
                  <a:pt x="525282" y="491563"/>
                  <a:pt x="541359" y="495465"/>
                </a:cubicBezTo>
                <a:lnTo>
                  <a:pt x="587076" y="506560"/>
                </a:lnTo>
                <a:cubicBezTo>
                  <a:pt x="626130" y="480715"/>
                  <a:pt x="647061" y="444380"/>
                  <a:pt x="649865" y="397559"/>
                </a:cubicBezTo>
                <a:lnTo>
                  <a:pt x="617428" y="363429"/>
                </a:lnTo>
                <a:cubicBezTo>
                  <a:pt x="606010" y="351420"/>
                  <a:pt x="602597" y="333863"/>
                  <a:pt x="608680" y="318455"/>
                </a:cubicBezTo>
                <a:close/>
              </a:path>
            </a:pathLst>
          </a:custGeom>
          <a:gradFill>
            <a:gsLst>
              <a:gs pos="0">
                <a:schemeClr val="accent1"/>
              </a:gs>
              <a:gs pos="100000">
                <a:srgbClr val="8661C5"/>
              </a:gs>
            </a:gsLst>
            <a:lin ang="2700000" scaled="0"/>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22CCF747-3FFC-A461-384C-B82C2325DA31}"/>
              </a:ext>
              <a:ext uri="{C183D7F6-B498-43B3-948B-1728B52AA6E4}">
                <adec:decorative xmlns:adec="http://schemas.microsoft.com/office/drawing/2017/decorative" val="1"/>
              </a:ext>
            </a:extLst>
          </p:cNvPr>
          <p:cNvSpPr txBox="1"/>
          <p:nvPr/>
        </p:nvSpPr>
        <p:spPr>
          <a:xfrm>
            <a:off x="9332884" y="3613034"/>
            <a:ext cx="2533002" cy="129266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j-lt"/>
                <a:cs typeface="Segoe UI" pitchFamily="34" charset="0"/>
              </a:rPr>
              <a:t>62%</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Spend too much time </a:t>
            </a:r>
            <a:b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b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searching for info</a:t>
            </a:r>
          </a:p>
        </p:txBody>
      </p:sp>
      <p:sp>
        <p:nvSpPr>
          <p:cNvPr id="35" name="Graphic 56">
            <a:extLst>
              <a:ext uri="{FF2B5EF4-FFF2-40B4-BE49-F238E27FC236}">
                <a16:creationId xmlns:a16="http://schemas.microsoft.com/office/drawing/2014/main" id="{7A80A8BE-9CBC-529D-2D27-81EF8B639042}"/>
              </a:ext>
              <a:ext uri="{C183D7F6-B498-43B3-948B-1728B52AA6E4}">
                <adec:decorative xmlns:adec="http://schemas.microsoft.com/office/drawing/2017/decorative" val="1"/>
              </a:ext>
            </a:extLst>
          </p:cNvPr>
          <p:cNvSpPr/>
          <p:nvPr/>
        </p:nvSpPr>
        <p:spPr>
          <a:xfrm>
            <a:off x="10196077" y="2435498"/>
            <a:ext cx="806616" cy="806616"/>
          </a:xfrm>
          <a:custGeom>
            <a:avLst/>
            <a:gdLst>
              <a:gd name="connsiteX0" fmla="*/ 270964 w 672736"/>
              <a:gd name="connsiteY0" fmla="*/ 233589 h 672736"/>
              <a:gd name="connsiteX1" fmla="*/ 298994 w 672736"/>
              <a:gd name="connsiteY1" fmla="*/ 261620 h 672736"/>
              <a:gd name="connsiteX2" fmla="*/ 298994 w 672736"/>
              <a:gd name="connsiteY2" fmla="*/ 392430 h 672736"/>
              <a:gd name="connsiteX3" fmla="*/ 270964 w 672736"/>
              <a:gd name="connsiteY3" fmla="*/ 420461 h 672736"/>
              <a:gd name="connsiteX4" fmla="*/ 242933 w 672736"/>
              <a:gd name="connsiteY4" fmla="*/ 392430 h 672736"/>
              <a:gd name="connsiteX5" fmla="*/ 242933 w 672736"/>
              <a:gd name="connsiteY5" fmla="*/ 261620 h 672736"/>
              <a:gd name="connsiteX6" fmla="*/ 270964 w 672736"/>
              <a:gd name="connsiteY6" fmla="*/ 233589 h 672736"/>
              <a:gd name="connsiteX7" fmla="*/ 270964 w 672736"/>
              <a:gd name="connsiteY7" fmla="*/ 196215 h 672736"/>
              <a:gd name="connsiteX8" fmla="*/ 308338 w 672736"/>
              <a:gd name="connsiteY8" fmla="*/ 158841 h 672736"/>
              <a:gd name="connsiteX9" fmla="*/ 270964 w 672736"/>
              <a:gd name="connsiteY9" fmla="*/ 121466 h 672736"/>
              <a:gd name="connsiteX10" fmla="*/ 233589 w 672736"/>
              <a:gd name="connsiteY10" fmla="*/ 158841 h 672736"/>
              <a:gd name="connsiteX11" fmla="*/ 270964 w 672736"/>
              <a:gd name="connsiteY11" fmla="*/ 196215 h 672736"/>
              <a:gd name="connsiteX12" fmla="*/ 270964 w 672736"/>
              <a:gd name="connsiteY12" fmla="*/ 0 h 672736"/>
              <a:gd name="connsiteX13" fmla="*/ 541927 w 672736"/>
              <a:gd name="connsiteY13" fmla="*/ 270964 h 672736"/>
              <a:gd name="connsiteX14" fmla="*/ 481362 w 672736"/>
              <a:gd name="connsiteY14" fmla="*/ 441719 h 672736"/>
              <a:gd name="connsiteX15" fmla="*/ 664526 w 672736"/>
              <a:gd name="connsiteY15" fmla="*/ 624887 h 672736"/>
              <a:gd name="connsiteX16" fmla="*/ 664526 w 672736"/>
              <a:gd name="connsiteY16" fmla="*/ 664526 h 672736"/>
              <a:gd name="connsiteX17" fmla="*/ 628030 w 672736"/>
              <a:gd name="connsiteY17" fmla="*/ 667240 h 672736"/>
              <a:gd name="connsiteX18" fmla="*/ 624887 w 672736"/>
              <a:gd name="connsiteY18" fmla="*/ 664526 h 672736"/>
              <a:gd name="connsiteX19" fmla="*/ 441719 w 672736"/>
              <a:gd name="connsiteY19" fmla="*/ 481362 h 672736"/>
              <a:gd name="connsiteX20" fmla="*/ 270964 w 672736"/>
              <a:gd name="connsiteY20" fmla="*/ 541927 h 672736"/>
              <a:gd name="connsiteX21" fmla="*/ 0 w 672736"/>
              <a:gd name="connsiteY21" fmla="*/ 270964 h 672736"/>
              <a:gd name="connsiteX22" fmla="*/ 270964 w 672736"/>
              <a:gd name="connsiteY22" fmla="*/ 0 h 672736"/>
              <a:gd name="connsiteX23" fmla="*/ 270964 w 672736"/>
              <a:gd name="connsiteY23" fmla="*/ 56061 h 672736"/>
              <a:gd name="connsiteX24" fmla="*/ 56061 w 672736"/>
              <a:gd name="connsiteY24" fmla="*/ 270964 h 672736"/>
              <a:gd name="connsiteX25" fmla="*/ 270964 w 672736"/>
              <a:gd name="connsiteY25" fmla="*/ 485866 h 672736"/>
              <a:gd name="connsiteX26" fmla="*/ 485866 w 672736"/>
              <a:gd name="connsiteY26" fmla="*/ 270964 h 672736"/>
              <a:gd name="connsiteX27" fmla="*/ 270964 w 672736"/>
              <a:gd name="connsiteY27" fmla="*/ 56061 h 6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2736" h="672736">
                <a:moveTo>
                  <a:pt x="270964" y="233589"/>
                </a:moveTo>
                <a:cubicBezTo>
                  <a:pt x="286444" y="233589"/>
                  <a:pt x="298994" y="246139"/>
                  <a:pt x="298994" y="261620"/>
                </a:cubicBezTo>
                <a:lnTo>
                  <a:pt x="298994" y="392430"/>
                </a:lnTo>
                <a:cubicBezTo>
                  <a:pt x="298994" y="407911"/>
                  <a:pt x="286444" y="420461"/>
                  <a:pt x="270964" y="420461"/>
                </a:cubicBezTo>
                <a:cubicBezTo>
                  <a:pt x="255483" y="420461"/>
                  <a:pt x="242933" y="407911"/>
                  <a:pt x="242933" y="392430"/>
                </a:cubicBezTo>
                <a:lnTo>
                  <a:pt x="242933" y="261620"/>
                </a:lnTo>
                <a:cubicBezTo>
                  <a:pt x="242933" y="246139"/>
                  <a:pt x="255483" y="233589"/>
                  <a:pt x="270964" y="233589"/>
                </a:cubicBezTo>
                <a:close/>
                <a:moveTo>
                  <a:pt x="270964" y="196215"/>
                </a:moveTo>
                <a:cubicBezTo>
                  <a:pt x="291605" y="196215"/>
                  <a:pt x="308338" y="179482"/>
                  <a:pt x="308338" y="158841"/>
                </a:cubicBezTo>
                <a:cubicBezTo>
                  <a:pt x="308338" y="138200"/>
                  <a:pt x="291605" y="121466"/>
                  <a:pt x="270964" y="121466"/>
                </a:cubicBezTo>
                <a:cubicBezTo>
                  <a:pt x="250323" y="121466"/>
                  <a:pt x="233589" y="138200"/>
                  <a:pt x="233589" y="158841"/>
                </a:cubicBezTo>
                <a:cubicBezTo>
                  <a:pt x="233589" y="179482"/>
                  <a:pt x="250323" y="196215"/>
                  <a:pt x="270964" y="196215"/>
                </a:cubicBezTo>
                <a:close/>
                <a:moveTo>
                  <a:pt x="270964" y="0"/>
                </a:moveTo>
                <a:cubicBezTo>
                  <a:pt x="420614" y="0"/>
                  <a:pt x="541927" y="121315"/>
                  <a:pt x="541927" y="270964"/>
                </a:cubicBezTo>
                <a:cubicBezTo>
                  <a:pt x="541927" y="335692"/>
                  <a:pt x="519230" y="395117"/>
                  <a:pt x="481362" y="441719"/>
                </a:cubicBezTo>
                <a:lnTo>
                  <a:pt x="664526" y="624887"/>
                </a:lnTo>
                <a:cubicBezTo>
                  <a:pt x="675473" y="635834"/>
                  <a:pt x="675473" y="653579"/>
                  <a:pt x="664526" y="664526"/>
                </a:cubicBezTo>
                <a:cubicBezTo>
                  <a:pt x="654577" y="674479"/>
                  <a:pt x="639003" y="675383"/>
                  <a:pt x="628030" y="667240"/>
                </a:cubicBezTo>
                <a:lnTo>
                  <a:pt x="624887" y="664526"/>
                </a:lnTo>
                <a:lnTo>
                  <a:pt x="441719" y="481362"/>
                </a:lnTo>
                <a:cubicBezTo>
                  <a:pt x="395117" y="519230"/>
                  <a:pt x="335692" y="541927"/>
                  <a:pt x="270964" y="541927"/>
                </a:cubicBezTo>
                <a:cubicBezTo>
                  <a:pt x="121315" y="541927"/>
                  <a:pt x="0" y="420614"/>
                  <a:pt x="0" y="270964"/>
                </a:cubicBezTo>
                <a:cubicBezTo>
                  <a:pt x="0" y="121315"/>
                  <a:pt x="121315" y="0"/>
                  <a:pt x="270964" y="0"/>
                </a:cubicBezTo>
                <a:close/>
                <a:moveTo>
                  <a:pt x="270964" y="56061"/>
                </a:moveTo>
                <a:cubicBezTo>
                  <a:pt x="152276" y="56061"/>
                  <a:pt x="56061" y="152276"/>
                  <a:pt x="56061" y="270964"/>
                </a:cubicBezTo>
                <a:cubicBezTo>
                  <a:pt x="56061" y="389649"/>
                  <a:pt x="152276" y="485866"/>
                  <a:pt x="270964" y="485866"/>
                </a:cubicBezTo>
                <a:cubicBezTo>
                  <a:pt x="389649" y="485866"/>
                  <a:pt x="485866" y="389649"/>
                  <a:pt x="485866" y="270964"/>
                </a:cubicBezTo>
                <a:cubicBezTo>
                  <a:pt x="485866" y="152276"/>
                  <a:pt x="389649" y="56061"/>
                  <a:pt x="270964" y="56061"/>
                </a:cubicBezTo>
                <a:close/>
              </a:path>
            </a:pathLst>
          </a:custGeom>
          <a:gradFill>
            <a:gsLst>
              <a:gs pos="0">
                <a:schemeClr val="accent1"/>
              </a:gs>
              <a:gs pos="100000">
                <a:srgbClr val="8661C5"/>
              </a:gs>
            </a:gsLst>
            <a:lin ang="2700000" scaled="0"/>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E06F3F5C-C873-68DA-6BFB-AD10C4A84781}"/>
              </a:ext>
              <a:ext uri="{C183D7F6-B498-43B3-948B-1728B52AA6E4}">
                <adec:decorative xmlns:adec="http://schemas.microsoft.com/office/drawing/2017/decorative" val="1"/>
              </a:ext>
            </a:extLst>
          </p:cNvPr>
          <p:cNvSpPr txBox="1"/>
          <p:nvPr/>
        </p:nvSpPr>
        <p:spPr>
          <a:xfrm>
            <a:off x="279603" y="3613034"/>
            <a:ext cx="2681702" cy="160043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j-lt"/>
                <a:cs typeface="Segoe UI" pitchFamily="34" charset="0"/>
              </a:rPr>
              <a:t>#1</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Disruptor of productivity is inefficient meetings</a:t>
            </a:r>
          </a:p>
        </p:txBody>
      </p:sp>
      <p:sp>
        <p:nvSpPr>
          <p:cNvPr id="37" name="Graphic 15">
            <a:extLst>
              <a:ext uri="{FF2B5EF4-FFF2-40B4-BE49-F238E27FC236}">
                <a16:creationId xmlns:a16="http://schemas.microsoft.com/office/drawing/2014/main" id="{735B4A69-EADF-0C5C-E508-92CA8D0E7DAA}"/>
              </a:ext>
              <a:ext uri="{C183D7F6-B498-43B3-948B-1728B52AA6E4}">
                <adec:decorative xmlns:adec="http://schemas.microsoft.com/office/drawing/2017/decorative" val="1"/>
              </a:ext>
            </a:extLst>
          </p:cNvPr>
          <p:cNvSpPr/>
          <p:nvPr/>
        </p:nvSpPr>
        <p:spPr>
          <a:xfrm>
            <a:off x="1165403" y="2447859"/>
            <a:ext cx="781895" cy="781895"/>
          </a:xfrm>
          <a:custGeom>
            <a:avLst/>
            <a:gdLst>
              <a:gd name="connsiteX0" fmla="*/ 14288 w 190500"/>
              <a:gd name="connsiteY0" fmla="*/ 85725 h 190500"/>
              <a:gd name="connsiteX1" fmla="*/ 79089 w 190500"/>
              <a:gd name="connsiteY1" fmla="*/ 156859 h 190500"/>
              <a:gd name="connsiteX2" fmla="*/ 85933 w 190500"/>
              <a:gd name="connsiteY2" fmla="*/ 171450 h 190500"/>
              <a:gd name="connsiteX3" fmla="*/ 85725 w 190500"/>
              <a:gd name="connsiteY3" fmla="*/ 171450 h 190500"/>
              <a:gd name="connsiteX4" fmla="*/ 0 w 190500"/>
              <a:gd name="connsiteY4" fmla="*/ 85725 h 190500"/>
              <a:gd name="connsiteX5" fmla="*/ 997 w 190500"/>
              <a:gd name="connsiteY5" fmla="*/ 72607 h 190500"/>
              <a:gd name="connsiteX6" fmla="*/ 8164 w 190500"/>
              <a:gd name="connsiteY6" fmla="*/ 66675 h 190500"/>
              <a:gd name="connsiteX7" fmla="*/ 15061 w 190500"/>
              <a:gd name="connsiteY7" fmla="*/ 75174 h 190500"/>
              <a:gd name="connsiteX8" fmla="*/ 14288 w 190500"/>
              <a:gd name="connsiteY8" fmla="*/ 85725 h 190500"/>
              <a:gd name="connsiteX9" fmla="*/ 93436 w 190500"/>
              <a:gd name="connsiteY9" fmla="*/ 95250 h 190500"/>
              <a:gd name="connsiteX10" fmla="*/ 111304 w 190500"/>
              <a:gd name="connsiteY10" fmla="*/ 82289 h 190500"/>
              <a:gd name="connsiteX11" fmla="*/ 107156 w 190500"/>
              <a:gd name="connsiteY11" fmla="*/ 80963 h 190500"/>
              <a:gd name="connsiteX12" fmla="*/ 90488 w 190500"/>
              <a:gd name="connsiteY12" fmla="*/ 80963 h 190500"/>
              <a:gd name="connsiteX13" fmla="*/ 90488 w 190500"/>
              <a:gd name="connsiteY13" fmla="*/ 45244 h 190500"/>
              <a:gd name="connsiteX14" fmla="*/ 83344 w 190500"/>
              <a:gd name="connsiteY14" fmla="*/ 38100 h 190500"/>
              <a:gd name="connsiteX15" fmla="*/ 76200 w 190500"/>
              <a:gd name="connsiteY15" fmla="*/ 45244 h 190500"/>
              <a:gd name="connsiteX16" fmla="*/ 76200 w 190500"/>
              <a:gd name="connsiteY16" fmla="*/ 88106 h 190500"/>
              <a:gd name="connsiteX17" fmla="*/ 83344 w 190500"/>
              <a:gd name="connsiteY17" fmla="*/ 95250 h 190500"/>
              <a:gd name="connsiteX18" fmla="*/ 93436 w 190500"/>
              <a:gd name="connsiteY18" fmla="*/ 95250 h 190500"/>
              <a:gd name="connsiteX19" fmla="*/ 171450 w 190500"/>
              <a:gd name="connsiteY19" fmla="*/ 85933 h 190500"/>
              <a:gd name="connsiteX20" fmla="*/ 156859 w 190500"/>
              <a:gd name="connsiteY20" fmla="*/ 79089 h 190500"/>
              <a:gd name="connsiteX21" fmla="*/ 85725 w 190500"/>
              <a:gd name="connsiteY21" fmla="*/ 14288 h 190500"/>
              <a:gd name="connsiteX22" fmla="*/ 37156 w 190500"/>
              <a:gd name="connsiteY22" fmla="*/ 33338 h 190500"/>
              <a:gd name="connsiteX23" fmla="*/ 50006 w 190500"/>
              <a:gd name="connsiteY23" fmla="*/ 33338 h 190500"/>
              <a:gd name="connsiteX24" fmla="*/ 57150 w 190500"/>
              <a:gd name="connsiteY24" fmla="*/ 40481 h 190500"/>
              <a:gd name="connsiteX25" fmla="*/ 50006 w 190500"/>
              <a:gd name="connsiteY25" fmla="*/ 47625 h 190500"/>
              <a:gd name="connsiteX26" fmla="*/ 21431 w 190500"/>
              <a:gd name="connsiteY26" fmla="*/ 47625 h 190500"/>
              <a:gd name="connsiteX27" fmla="*/ 14288 w 190500"/>
              <a:gd name="connsiteY27" fmla="*/ 40481 h 190500"/>
              <a:gd name="connsiteX28" fmla="*/ 14288 w 190500"/>
              <a:gd name="connsiteY28" fmla="*/ 11906 h 190500"/>
              <a:gd name="connsiteX29" fmla="*/ 21431 w 190500"/>
              <a:gd name="connsiteY29" fmla="*/ 4763 h 190500"/>
              <a:gd name="connsiteX30" fmla="*/ 28575 w 190500"/>
              <a:gd name="connsiteY30" fmla="*/ 11906 h 190500"/>
              <a:gd name="connsiteX31" fmla="*/ 28575 w 190500"/>
              <a:gd name="connsiteY31" fmla="*/ 21828 h 190500"/>
              <a:gd name="connsiteX32" fmla="*/ 85725 w 190500"/>
              <a:gd name="connsiteY32" fmla="*/ 0 h 190500"/>
              <a:gd name="connsiteX33" fmla="*/ 171450 w 190500"/>
              <a:gd name="connsiteY33" fmla="*/ 85725 h 190500"/>
              <a:gd name="connsiteX34" fmla="*/ 171450 w 190500"/>
              <a:gd name="connsiteY34" fmla="*/ 85933 h 190500"/>
              <a:gd name="connsiteX35" fmla="*/ 190500 w 190500"/>
              <a:gd name="connsiteY35" fmla="*/ 138113 h 190500"/>
              <a:gd name="connsiteX36" fmla="*/ 138113 w 190500"/>
              <a:gd name="connsiteY36" fmla="*/ 190500 h 190500"/>
              <a:gd name="connsiteX37" fmla="*/ 85725 w 190500"/>
              <a:gd name="connsiteY37" fmla="*/ 138113 h 190500"/>
              <a:gd name="connsiteX38" fmla="*/ 138113 w 190500"/>
              <a:gd name="connsiteY38" fmla="*/ 85725 h 190500"/>
              <a:gd name="connsiteX39" fmla="*/ 190500 w 190500"/>
              <a:gd name="connsiteY39" fmla="*/ 138113 h 190500"/>
              <a:gd name="connsiteX40" fmla="*/ 122431 w 190500"/>
              <a:gd name="connsiteY40" fmla="*/ 115694 h 190500"/>
              <a:gd name="connsiteX41" fmla="*/ 115694 w 190500"/>
              <a:gd name="connsiteY41" fmla="*/ 115694 h 190500"/>
              <a:gd name="connsiteX42" fmla="*/ 115694 w 190500"/>
              <a:gd name="connsiteY42" fmla="*/ 122431 h 190500"/>
              <a:gd name="connsiteX43" fmla="*/ 131377 w 190500"/>
              <a:gd name="connsiteY43" fmla="*/ 138113 h 190500"/>
              <a:gd name="connsiteX44" fmla="*/ 115694 w 190500"/>
              <a:gd name="connsiteY44" fmla="*/ 153794 h 190500"/>
              <a:gd name="connsiteX45" fmla="*/ 115694 w 190500"/>
              <a:gd name="connsiteY45" fmla="*/ 160531 h 190500"/>
              <a:gd name="connsiteX46" fmla="*/ 122431 w 190500"/>
              <a:gd name="connsiteY46" fmla="*/ 160531 h 190500"/>
              <a:gd name="connsiteX47" fmla="*/ 138113 w 190500"/>
              <a:gd name="connsiteY47" fmla="*/ 144848 h 190500"/>
              <a:gd name="connsiteX48" fmla="*/ 153794 w 190500"/>
              <a:gd name="connsiteY48" fmla="*/ 160531 h 190500"/>
              <a:gd name="connsiteX49" fmla="*/ 160531 w 190500"/>
              <a:gd name="connsiteY49" fmla="*/ 160531 h 190500"/>
              <a:gd name="connsiteX50" fmla="*/ 160531 w 190500"/>
              <a:gd name="connsiteY50" fmla="*/ 153794 h 190500"/>
              <a:gd name="connsiteX51" fmla="*/ 144848 w 190500"/>
              <a:gd name="connsiteY51" fmla="*/ 138113 h 190500"/>
              <a:gd name="connsiteX52" fmla="*/ 160531 w 190500"/>
              <a:gd name="connsiteY52" fmla="*/ 122431 h 190500"/>
              <a:gd name="connsiteX53" fmla="*/ 160531 w 190500"/>
              <a:gd name="connsiteY53" fmla="*/ 115694 h 190500"/>
              <a:gd name="connsiteX54" fmla="*/ 153794 w 190500"/>
              <a:gd name="connsiteY54" fmla="*/ 115694 h 190500"/>
              <a:gd name="connsiteX55" fmla="*/ 138113 w 190500"/>
              <a:gd name="connsiteY55" fmla="*/ 131377 h 190500"/>
              <a:gd name="connsiteX56" fmla="*/ 122431 w 190500"/>
              <a:gd name="connsiteY56" fmla="*/ 11569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500" h="190500">
                <a:moveTo>
                  <a:pt x="14288" y="85725"/>
                </a:moveTo>
                <a:cubicBezTo>
                  <a:pt x="14288" y="122941"/>
                  <a:pt x="42746" y="153511"/>
                  <a:pt x="79089" y="156859"/>
                </a:cubicBezTo>
                <a:cubicBezTo>
                  <a:pt x="80737" y="162053"/>
                  <a:pt x="83051" y="166949"/>
                  <a:pt x="85933" y="171450"/>
                </a:cubicBezTo>
                <a:lnTo>
                  <a:pt x="85725" y="171450"/>
                </a:lnTo>
                <a:cubicBezTo>
                  <a:pt x="38380" y="171450"/>
                  <a:pt x="0" y="133070"/>
                  <a:pt x="0" y="85725"/>
                </a:cubicBezTo>
                <a:cubicBezTo>
                  <a:pt x="0" y="81264"/>
                  <a:pt x="341" y="76884"/>
                  <a:pt x="997" y="72607"/>
                </a:cubicBezTo>
                <a:cubicBezTo>
                  <a:pt x="1534" y="69115"/>
                  <a:pt x="4631" y="66675"/>
                  <a:pt x="8164" y="66675"/>
                </a:cubicBezTo>
                <a:cubicBezTo>
                  <a:pt x="12536" y="66675"/>
                  <a:pt x="15701" y="70849"/>
                  <a:pt x="15061" y="75174"/>
                </a:cubicBezTo>
                <a:cubicBezTo>
                  <a:pt x="14552" y="78617"/>
                  <a:pt x="14288" y="82140"/>
                  <a:pt x="14288" y="85725"/>
                </a:cubicBezTo>
                <a:close/>
                <a:moveTo>
                  <a:pt x="93436" y="95250"/>
                </a:moveTo>
                <a:cubicBezTo>
                  <a:pt x="98541" y="89931"/>
                  <a:pt x="104585" y="85521"/>
                  <a:pt x="111304" y="82289"/>
                </a:cubicBezTo>
                <a:cubicBezTo>
                  <a:pt x="110135" y="81454"/>
                  <a:pt x="108703" y="80963"/>
                  <a:pt x="107156" y="80963"/>
                </a:cubicBezTo>
                <a:lnTo>
                  <a:pt x="90488" y="80963"/>
                </a:lnTo>
                <a:lnTo>
                  <a:pt x="90488" y="45244"/>
                </a:lnTo>
                <a:cubicBezTo>
                  <a:pt x="90488" y="41298"/>
                  <a:pt x="87289" y="38100"/>
                  <a:pt x="83344" y="38100"/>
                </a:cubicBezTo>
                <a:cubicBezTo>
                  <a:pt x="79399" y="38100"/>
                  <a:pt x="76200" y="41298"/>
                  <a:pt x="76200" y="45244"/>
                </a:cubicBezTo>
                <a:lnTo>
                  <a:pt x="76200" y="88106"/>
                </a:lnTo>
                <a:cubicBezTo>
                  <a:pt x="76200" y="92052"/>
                  <a:pt x="79399" y="95250"/>
                  <a:pt x="83344" y="95250"/>
                </a:cubicBezTo>
                <a:lnTo>
                  <a:pt x="93436" y="95250"/>
                </a:lnTo>
                <a:close/>
                <a:moveTo>
                  <a:pt x="171450" y="85933"/>
                </a:moveTo>
                <a:cubicBezTo>
                  <a:pt x="166949" y="83051"/>
                  <a:pt x="162053" y="80737"/>
                  <a:pt x="156859" y="79089"/>
                </a:cubicBezTo>
                <a:cubicBezTo>
                  <a:pt x="153511" y="42746"/>
                  <a:pt x="122941" y="14288"/>
                  <a:pt x="85725" y="14288"/>
                </a:cubicBezTo>
                <a:cubicBezTo>
                  <a:pt x="66969" y="14288"/>
                  <a:pt x="49902" y="21515"/>
                  <a:pt x="37156" y="33338"/>
                </a:cubicBezTo>
                <a:lnTo>
                  <a:pt x="50006" y="33338"/>
                </a:lnTo>
                <a:cubicBezTo>
                  <a:pt x="53952" y="33338"/>
                  <a:pt x="57150" y="36536"/>
                  <a:pt x="57150" y="40481"/>
                </a:cubicBezTo>
                <a:cubicBezTo>
                  <a:pt x="57150" y="44427"/>
                  <a:pt x="53952" y="47625"/>
                  <a:pt x="50006" y="47625"/>
                </a:cubicBezTo>
                <a:lnTo>
                  <a:pt x="21431" y="47625"/>
                </a:lnTo>
                <a:cubicBezTo>
                  <a:pt x="17486" y="47625"/>
                  <a:pt x="14288" y="44427"/>
                  <a:pt x="14288" y="40481"/>
                </a:cubicBezTo>
                <a:lnTo>
                  <a:pt x="14288" y="11906"/>
                </a:lnTo>
                <a:cubicBezTo>
                  <a:pt x="14288" y="7961"/>
                  <a:pt x="17486" y="4763"/>
                  <a:pt x="21431" y="4763"/>
                </a:cubicBezTo>
                <a:cubicBezTo>
                  <a:pt x="25377" y="4763"/>
                  <a:pt x="28575" y="7961"/>
                  <a:pt x="28575" y="11906"/>
                </a:cubicBezTo>
                <a:lnTo>
                  <a:pt x="28575" y="21828"/>
                </a:lnTo>
                <a:cubicBezTo>
                  <a:pt x="43741" y="8254"/>
                  <a:pt x="63769" y="0"/>
                  <a:pt x="85725" y="0"/>
                </a:cubicBezTo>
                <a:cubicBezTo>
                  <a:pt x="133070" y="0"/>
                  <a:pt x="171450" y="38380"/>
                  <a:pt x="171450" y="85725"/>
                </a:cubicBezTo>
                <a:lnTo>
                  <a:pt x="171450" y="85933"/>
                </a:lnTo>
                <a:close/>
                <a:moveTo>
                  <a:pt x="190500" y="138113"/>
                </a:moveTo>
                <a:cubicBezTo>
                  <a:pt x="190500" y="167046"/>
                  <a:pt x="167046" y="190500"/>
                  <a:pt x="138113" y="190500"/>
                </a:cubicBezTo>
                <a:cubicBezTo>
                  <a:pt x="109179" y="190500"/>
                  <a:pt x="85725" y="167046"/>
                  <a:pt x="85725" y="138113"/>
                </a:cubicBezTo>
                <a:cubicBezTo>
                  <a:pt x="85725" y="109179"/>
                  <a:pt x="109179" y="85725"/>
                  <a:pt x="138113" y="85725"/>
                </a:cubicBezTo>
                <a:cubicBezTo>
                  <a:pt x="167046" y="85725"/>
                  <a:pt x="190500" y="109179"/>
                  <a:pt x="190500" y="138113"/>
                </a:cubicBezTo>
                <a:close/>
                <a:moveTo>
                  <a:pt x="122431" y="115694"/>
                </a:moveTo>
                <a:cubicBezTo>
                  <a:pt x="120570" y="113835"/>
                  <a:pt x="117555" y="113835"/>
                  <a:pt x="115694" y="115694"/>
                </a:cubicBezTo>
                <a:cubicBezTo>
                  <a:pt x="113835" y="117555"/>
                  <a:pt x="113835" y="120570"/>
                  <a:pt x="115694" y="122431"/>
                </a:cubicBezTo>
                <a:lnTo>
                  <a:pt x="131377" y="138113"/>
                </a:lnTo>
                <a:lnTo>
                  <a:pt x="115694" y="153794"/>
                </a:lnTo>
                <a:cubicBezTo>
                  <a:pt x="113835" y="155655"/>
                  <a:pt x="113835" y="158670"/>
                  <a:pt x="115694" y="160531"/>
                </a:cubicBezTo>
                <a:cubicBezTo>
                  <a:pt x="117555" y="162390"/>
                  <a:pt x="120570" y="162390"/>
                  <a:pt x="122431" y="160531"/>
                </a:cubicBezTo>
                <a:lnTo>
                  <a:pt x="138113" y="144848"/>
                </a:lnTo>
                <a:lnTo>
                  <a:pt x="153794" y="160531"/>
                </a:lnTo>
                <a:cubicBezTo>
                  <a:pt x="155655" y="162390"/>
                  <a:pt x="158670" y="162390"/>
                  <a:pt x="160531" y="160531"/>
                </a:cubicBezTo>
                <a:cubicBezTo>
                  <a:pt x="162390" y="158670"/>
                  <a:pt x="162390" y="155655"/>
                  <a:pt x="160531" y="153794"/>
                </a:cubicBezTo>
                <a:lnTo>
                  <a:pt x="144848" y="138113"/>
                </a:lnTo>
                <a:lnTo>
                  <a:pt x="160531" y="122431"/>
                </a:lnTo>
                <a:cubicBezTo>
                  <a:pt x="162390" y="120570"/>
                  <a:pt x="162390" y="117555"/>
                  <a:pt x="160531" y="115694"/>
                </a:cubicBezTo>
                <a:cubicBezTo>
                  <a:pt x="158670" y="113835"/>
                  <a:pt x="155655" y="113835"/>
                  <a:pt x="153794" y="115694"/>
                </a:cubicBezTo>
                <a:lnTo>
                  <a:pt x="138113" y="131377"/>
                </a:lnTo>
                <a:lnTo>
                  <a:pt x="122431" y="115694"/>
                </a:lnTo>
                <a:close/>
              </a:path>
            </a:pathLst>
          </a:custGeom>
          <a:gradFill>
            <a:gsLst>
              <a:gs pos="0">
                <a:schemeClr val="accent1"/>
              </a:gs>
              <a:gs pos="100000">
                <a:srgbClr val="8661C5"/>
              </a:gs>
            </a:gsLst>
            <a:lin ang="2700000" scaled="0"/>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1F95CFDF-ECC7-D358-3FD7-69120B2F8A65}"/>
              </a:ext>
              <a:ext uri="{C183D7F6-B498-43B3-948B-1728B52AA6E4}">
                <adec:decorative xmlns:adec="http://schemas.microsoft.com/office/drawing/2017/decorative" val="1"/>
              </a:ext>
            </a:extLst>
          </p:cNvPr>
          <p:cNvSpPr txBox="1"/>
          <p:nvPr/>
        </p:nvSpPr>
        <p:spPr>
          <a:xfrm>
            <a:off x="6402801" y="3613034"/>
            <a:ext cx="2686913" cy="1908215"/>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j-lt"/>
                <a:cs typeface="Segoe UI"/>
              </a:rPr>
              <a:t>68%</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mn-cs"/>
              </a:rPr>
              <a:t>of employees don’t have enough uninterrupted</a:t>
            </a:r>
            <a:r>
              <a:rPr kumimoji="0" lang="en-US" sz="2000" b="0" i="0" u="none" strike="noStrike" kern="1200" cap="none" spc="0" normalizeH="0" noProof="0">
                <a:ln>
                  <a:noFill/>
                </a:ln>
                <a:solidFill>
                  <a:srgbClr val="000000">
                    <a:lumMod val="85000"/>
                    <a:lumOff val="15000"/>
                  </a:srgbClr>
                </a:solidFill>
                <a:effectLst/>
                <a:uLnTx/>
                <a:uFillTx/>
                <a:latin typeface="Segoe UI Semibold"/>
                <a:ea typeface="+mn-ea"/>
                <a:cs typeface="+mn-cs"/>
              </a:rPr>
              <a:t> focus time</a:t>
            </a:r>
            <a:endParaRPr kumimoji="0" lang="en-US" sz="2000" b="0" i="0" u="none" strike="noStrike" kern="1200" cap="none" spc="0" normalizeH="0" baseline="0" noProof="0">
              <a:ln>
                <a:noFill/>
              </a:ln>
              <a:solidFill>
                <a:srgbClr val="000000">
                  <a:lumMod val="85000"/>
                  <a:lumOff val="15000"/>
                </a:srgbClr>
              </a:solidFill>
              <a:effectLst/>
              <a:uLnTx/>
              <a:uFillTx/>
              <a:latin typeface="Segoe UI Semibold"/>
              <a:ea typeface="+mn-ea"/>
              <a:cs typeface="Segoe UI Semibold"/>
            </a:endParaRPr>
          </a:p>
        </p:txBody>
      </p:sp>
      <p:sp>
        <p:nvSpPr>
          <p:cNvPr id="39" name="Graphic 23">
            <a:extLst>
              <a:ext uri="{FF2B5EF4-FFF2-40B4-BE49-F238E27FC236}">
                <a16:creationId xmlns:a16="http://schemas.microsoft.com/office/drawing/2014/main" id="{EEF35F31-FAAA-3F1B-FC2E-1CC7861D31A6}"/>
              </a:ext>
              <a:ext uri="{C183D7F6-B498-43B3-948B-1728B52AA6E4}">
                <adec:decorative xmlns:adec="http://schemas.microsoft.com/office/drawing/2017/decorative" val="1"/>
              </a:ext>
            </a:extLst>
          </p:cNvPr>
          <p:cNvSpPr/>
          <p:nvPr/>
        </p:nvSpPr>
        <p:spPr>
          <a:xfrm>
            <a:off x="7215273" y="2412510"/>
            <a:ext cx="852592" cy="852592"/>
          </a:xfrm>
          <a:custGeom>
            <a:avLst/>
            <a:gdLst>
              <a:gd name="connsiteX0" fmla="*/ 33338 w 209550"/>
              <a:gd name="connsiteY0" fmla="*/ 95250 h 209550"/>
              <a:gd name="connsiteX1" fmla="*/ 114300 w 209550"/>
              <a:gd name="connsiteY1" fmla="*/ 14288 h 209550"/>
              <a:gd name="connsiteX2" fmla="*/ 195263 w 209550"/>
              <a:gd name="connsiteY2" fmla="*/ 95250 h 209550"/>
              <a:gd name="connsiteX3" fmla="*/ 114300 w 209550"/>
              <a:gd name="connsiteY3" fmla="*/ 176213 h 209550"/>
              <a:gd name="connsiteX4" fmla="*/ 111331 w 209550"/>
              <a:gd name="connsiteY4" fmla="*/ 176159 h 209550"/>
              <a:gd name="connsiteX5" fmla="*/ 104860 w 209550"/>
              <a:gd name="connsiteY5" fmla="*/ 190038 h 209550"/>
              <a:gd name="connsiteX6" fmla="*/ 114300 w 209550"/>
              <a:gd name="connsiteY6" fmla="*/ 190500 h 209550"/>
              <a:gd name="connsiteX7" fmla="*/ 209550 w 209550"/>
              <a:gd name="connsiteY7" fmla="*/ 95250 h 209550"/>
              <a:gd name="connsiteX8" fmla="*/ 114300 w 209550"/>
              <a:gd name="connsiteY8" fmla="*/ 0 h 209550"/>
              <a:gd name="connsiteX9" fmla="*/ 19050 w 209550"/>
              <a:gd name="connsiteY9" fmla="*/ 95250 h 209550"/>
              <a:gd name="connsiteX10" fmla="*/ 19512 w 209550"/>
              <a:gd name="connsiteY10" fmla="*/ 104690 h 209550"/>
              <a:gd name="connsiteX11" fmla="*/ 33391 w 209550"/>
              <a:gd name="connsiteY11" fmla="*/ 98219 h 209550"/>
              <a:gd name="connsiteX12" fmla="*/ 33338 w 209550"/>
              <a:gd name="connsiteY12" fmla="*/ 95250 h 209550"/>
              <a:gd name="connsiteX13" fmla="*/ 114234 w 209550"/>
              <a:gd name="connsiteY13" fmla="*/ 44275 h 209550"/>
              <a:gd name="connsiteX14" fmla="*/ 107156 w 209550"/>
              <a:gd name="connsiteY14" fmla="*/ 38100 h 209550"/>
              <a:gd name="connsiteX15" fmla="*/ 100013 w 209550"/>
              <a:gd name="connsiteY15" fmla="*/ 45244 h 209550"/>
              <a:gd name="connsiteX16" fmla="*/ 100013 w 209550"/>
              <a:gd name="connsiteY16" fmla="*/ 102394 h 209550"/>
              <a:gd name="connsiteX17" fmla="*/ 100078 w 209550"/>
              <a:gd name="connsiteY17" fmla="*/ 103362 h 209550"/>
              <a:gd name="connsiteX18" fmla="*/ 107156 w 209550"/>
              <a:gd name="connsiteY18" fmla="*/ 109538 h 209550"/>
              <a:gd name="connsiteX19" fmla="*/ 145256 w 209550"/>
              <a:gd name="connsiteY19" fmla="*/ 109538 h 209550"/>
              <a:gd name="connsiteX20" fmla="*/ 146225 w 209550"/>
              <a:gd name="connsiteY20" fmla="*/ 109472 h 209550"/>
              <a:gd name="connsiteX21" fmla="*/ 152400 w 209550"/>
              <a:gd name="connsiteY21" fmla="*/ 102394 h 209550"/>
              <a:gd name="connsiteX22" fmla="*/ 145256 w 209550"/>
              <a:gd name="connsiteY22" fmla="*/ 95250 h 209550"/>
              <a:gd name="connsiteX23" fmla="*/ 114300 w 209550"/>
              <a:gd name="connsiteY23" fmla="*/ 95250 h 209550"/>
              <a:gd name="connsiteX24" fmla="*/ 114300 w 209550"/>
              <a:gd name="connsiteY24" fmla="*/ 45244 h 209550"/>
              <a:gd name="connsiteX25" fmla="*/ 114234 w 209550"/>
              <a:gd name="connsiteY25" fmla="*/ 44275 h 209550"/>
              <a:gd name="connsiteX26" fmla="*/ 104775 w 209550"/>
              <a:gd name="connsiteY26" fmla="*/ 157163 h 209550"/>
              <a:gd name="connsiteX27" fmla="*/ 52388 w 209550"/>
              <a:gd name="connsiteY27" fmla="*/ 209550 h 209550"/>
              <a:gd name="connsiteX28" fmla="*/ 0 w 209550"/>
              <a:gd name="connsiteY28" fmla="*/ 157163 h 209550"/>
              <a:gd name="connsiteX29" fmla="*/ 52388 w 209550"/>
              <a:gd name="connsiteY29" fmla="*/ 104775 h 209550"/>
              <a:gd name="connsiteX30" fmla="*/ 104775 w 209550"/>
              <a:gd name="connsiteY30" fmla="*/ 157163 h 209550"/>
              <a:gd name="connsiteX31" fmla="*/ 52388 w 209550"/>
              <a:gd name="connsiteY31" fmla="*/ 150427 h 209550"/>
              <a:gd name="connsiteX32" fmla="*/ 36705 w 209550"/>
              <a:gd name="connsiteY32" fmla="*/ 134744 h 209550"/>
              <a:gd name="connsiteX33" fmla="*/ 29970 w 209550"/>
              <a:gd name="connsiteY33" fmla="*/ 134744 h 209550"/>
              <a:gd name="connsiteX34" fmla="*/ 29970 w 209550"/>
              <a:gd name="connsiteY34" fmla="*/ 141481 h 209550"/>
              <a:gd name="connsiteX35" fmla="*/ 45652 w 209550"/>
              <a:gd name="connsiteY35" fmla="*/ 157163 h 209550"/>
              <a:gd name="connsiteX36" fmla="*/ 29970 w 209550"/>
              <a:gd name="connsiteY36" fmla="*/ 172844 h 209550"/>
              <a:gd name="connsiteX37" fmla="*/ 29970 w 209550"/>
              <a:gd name="connsiteY37" fmla="*/ 179581 h 209550"/>
              <a:gd name="connsiteX38" fmla="*/ 36705 w 209550"/>
              <a:gd name="connsiteY38" fmla="*/ 179581 h 209550"/>
              <a:gd name="connsiteX39" fmla="*/ 52388 w 209550"/>
              <a:gd name="connsiteY39" fmla="*/ 163898 h 209550"/>
              <a:gd name="connsiteX40" fmla="*/ 68070 w 209550"/>
              <a:gd name="connsiteY40" fmla="*/ 179581 h 209550"/>
              <a:gd name="connsiteX41" fmla="*/ 74805 w 209550"/>
              <a:gd name="connsiteY41" fmla="*/ 179581 h 209550"/>
              <a:gd name="connsiteX42" fmla="*/ 74805 w 209550"/>
              <a:gd name="connsiteY42" fmla="*/ 172844 h 209550"/>
              <a:gd name="connsiteX43" fmla="*/ 59123 w 209550"/>
              <a:gd name="connsiteY43" fmla="*/ 157163 h 209550"/>
              <a:gd name="connsiteX44" fmla="*/ 74805 w 209550"/>
              <a:gd name="connsiteY44" fmla="*/ 141481 h 209550"/>
              <a:gd name="connsiteX45" fmla="*/ 74805 w 209550"/>
              <a:gd name="connsiteY45" fmla="*/ 134744 h 209550"/>
              <a:gd name="connsiteX46" fmla="*/ 68070 w 209550"/>
              <a:gd name="connsiteY46" fmla="*/ 134744 h 209550"/>
              <a:gd name="connsiteX47" fmla="*/ 52388 w 209550"/>
              <a:gd name="connsiteY47" fmla="*/ 15042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9550" h="209550">
                <a:moveTo>
                  <a:pt x="33338" y="95250"/>
                </a:moveTo>
                <a:cubicBezTo>
                  <a:pt x="33338" y="50536"/>
                  <a:pt x="69586" y="14288"/>
                  <a:pt x="114300" y="14288"/>
                </a:cubicBezTo>
                <a:cubicBezTo>
                  <a:pt x="159014" y="14288"/>
                  <a:pt x="195263" y="50536"/>
                  <a:pt x="195263" y="95250"/>
                </a:cubicBezTo>
                <a:cubicBezTo>
                  <a:pt x="195263" y="139964"/>
                  <a:pt x="159014" y="176213"/>
                  <a:pt x="114300" y="176213"/>
                </a:cubicBezTo>
                <a:cubicBezTo>
                  <a:pt x="113307" y="176213"/>
                  <a:pt x="112316" y="176194"/>
                  <a:pt x="111331" y="176159"/>
                </a:cubicBezTo>
                <a:cubicBezTo>
                  <a:pt x="109745" y="181084"/>
                  <a:pt x="107559" y="185738"/>
                  <a:pt x="104860" y="190038"/>
                </a:cubicBezTo>
                <a:cubicBezTo>
                  <a:pt x="107965" y="190344"/>
                  <a:pt x="111115" y="190500"/>
                  <a:pt x="114300" y="190500"/>
                </a:cubicBezTo>
                <a:cubicBezTo>
                  <a:pt x="166905" y="190500"/>
                  <a:pt x="209550" y="147855"/>
                  <a:pt x="209550" y="95250"/>
                </a:cubicBezTo>
                <a:cubicBezTo>
                  <a:pt x="209550" y="42645"/>
                  <a:pt x="166905" y="0"/>
                  <a:pt x="114300" y="0"/>
                </a:cubicBezTo>
                <a:cubicBezTo>
                  <a:pt x="61695" y="0"/>
                  <a:pt x="19050" y="42645"/>
                  <a:pt x="19050" y="95250"/>
                </a:cubicBezTo>
                <a:cubicBezTo>
                  <a:pt x="19050" y="98435"/>
                  <a:pt x="19206" y="101585"/>
                  <a:pt x="19512" y="104690"/>
                </a:cubicBezTo>
                <a:cubicBezTo>
                  <a:pt x="23812" y="101991"/>
                  <a:pt x="28467" y="99805"/>
                  <a:pt x="33391" y="98219"/>
                </a:cubicBezTo>
                <a:cubicBezTo>
                  <a:pt x="33355" y="97234"/>
                  <a:pt x="33338" y="96243"/>
                  <a:pt x="33338" y="95250"/>
                </a:cubicBezTo>
                <a:close/>
                <a:moveTo>
                  <a:pt x="114234" y="44275"/>
                </a:moveTo>
                <a:cubicBezTo>
                  <a:pt x="113762" y="40789"/>
                  <a:pt x="110771" y="38100"/>
                  <a:pt x="107156" y="38100"/>
                </a:cubicBezTo>
                <a:cubicBezTo>
                  <a:pt x="103213" y="38100"/>
                  <a:pt x="100013" y="41300"/>
                  <a:pt x="100013" y="45244"/>
                </a:cubicBezTo>
                <a:lnTo>
                  <a:pt x="100013" y="102394"/>
                </a:lnTo>
                <a:lnTo>
                  <a:pt x="100078" y="103362"/>
                </a:lnTo>
                <a:cubicBezTo>
                  <a:pt x="100551" y="106849"/>
                  <a:pt x="103542" y="109538"/>
                  <a:pt x="107156" y="109538"/>
                </a:cubicBezTo>
                <a:lnTo>
                  <a:pt x="145256" y="109538"/>
                </a:lnTo>
                <a:lnTo>
                  <a:pt x="146225" y="109472"/>
                </a:lnTo>
                <a:cubicBezTo>
                  <a:pt x="149711" y="108999"/>
                  <a:pt x="152400" y="106008"/>
                  <a:pt x="152400" y="102394"/>
                </a:cubicBezTo>
                <a:cubicBezTo>
                  <a:pt x="152400" y="98450"/>
                  <a:pt x="149200" y="95250"/>
                  <a:pt x="145256" y="95250"/>
                </a:cubicBezTo>
                <a:lnTo>
                  <a:pt x="114300" y="95250"/>
                </a:lnTo>
                <a:lnTo>
                  <a:pt x="114300" y="45244"/>
                </a:lnTo>
                <a:lnTo>
                  <a:pt x="114234" y="44275"/>
                </a:lnTo>
                <a:close/>
                <a:moveTo>
                  <a:pt x="104775" y="157163"/>
                </a:moveTo>
                <a:cubicBezTo>
                  <a:pt x="104775" y="186096"/>
                  <a:pt x="81320" y="209550"/>
                  <a:pt x="52388" y="209550"/>
                </a:cubicBezTo>
                <a:cubicBezTo>
                  <a:pt x="23455" y="209550"/>
                  <a:pt x="0" y="186096"/>
                  <a:pt x="0" y="157163"/>
                </a:cubicBezTo>
                <a:cubicBezTo>
                  <a:pt x="0" y="128229"/>
                  <a:pt x="23455" y="104775"/>
                  <a:pt x="52388" y="104775"/>
                </a:cubicBezTo>
                <a:cubicBezTo>
                  <a:pt x="81320" y="104775"/>
                  <a:pt x="104775" y="128229"/>
                  <a:pt x="104775" y="157163"/>
                </a:cubicBezTo>
                <a:close/>
                <a:moveTo>
                  <a:pt x="52388" y="150427"/>
                </a:moveTo>
                <a:lnTo>
                  <a:pt x="36705" y="134744"/>
                </a:lnTo>
                <a:cubicBezTo>
                  <a:pt x="34845" y="132885"/>
                  <a:pt x="31830" y="132885"/>
                  <a:pt x="29970" y="134744"/>
                </a:cubicBezTo>
                <a:cubicBezTo>
                  <a:pt x="28110" y="136605"/>
                  <a:pt x="28110" y="139620"/>
                  <a:pt x="29970" y="141481"/>
                </a:cubicBezTo>
                <a:lnTo>
                  <a:pt x="45652" y="157163"/>
                </a:lnTo>
                <a:lnTo>
                  <a:pt x="29970" y="172844"/>
                </a:lnTo>
                <a:cubicBezTo>
                  <a:pt x="28110" y="174705"/>
                  <a:pt x="28110" y="177720"/>
                  <a:pt x="29970" y="179581"/>
                </a:cubicBezTo>
                <a:cubicBezTo>
                  <a:pt x="31830" y="181440"/>
                  <a:pt x="34845" y="181440"/>
                  <a:pt x="36705" y="179581"/>
                </a:cubicBezTo>
                <a:lnTo>
                  <a:pt x="52388" y="163898"/>
                </a:lnTo>
                <a:lnTo>
                  <a:pt x="68070" y="179581"/>
                </a:lnTo>
                <a:cubicBezTo>
                  <a:pt x="69930" y="181440"/>
                  <a:pt x="72945" y="181440"/>
                  <a:pt x="74805" y="179581"/>
                </a:cubicBezTo>
                <a:cubicBezTo>
                  <a:pt x="76665" y="177720"/>
                  <a:pt x="76665" y="174705"/>
                  <a:pt x="74805" y="172844"/>
                </a:cubicBezTo>
                <a:lnTo>
                  <a:pt x="59123" y="157163"/>
                </a:lnTo>
                <a:lnTo>
                  <a:pt x="74805" y="141481"/>
                </a:lnTo>
                <a:cubicBezTo>
                  <a:pt x="76665" y="139620"/>
                  <a:pt x="76665" y="136605"/>
                  <a:pt x="74805" y="134744"/>
                </a:cubicBezTo>
                <a:cubicBezTo>
                  <a:pt x="72945" y="132885"/>
                  <a:pt x="69930" y="132885"/>
                  <a:pt x="68070" y="134744"/>
                </a:cubicBezTo>
                <a:lnTo>
                  <a:pt x="52388" y="150427"/>
                </a:lnTo>
                <a:close/>
              </a:path>
            </a:pathLst>
          </a:custGeom>
          <a:gradFill>
            <a:gsLst>
              <a:gs pos="0">
                <a:schemeClr val="accent1"/>
              </a:gs>
              <a:gs pos="100000">
                <a:srgbClr val="8661C5"/>
              </a:gs>
            </a:gsLst>
            <a:lin ang="2700000" scaled="0"/>
          </a:gradFill>
          <a:ln w="3190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30763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300"/>
                                  </p:stCondLst>
                                  <p:childTnLst>
                                    <p:animMotion origin="layout" path="M -2.08333E-7 -1.85185E-6 L -2.08333E-7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42" presetClass="path" presetSubtype="0" decel="100000" fill="hold" grpId="1" nodeType="withEffect">
                                  <p:stCondLst>
                                    <p:cond delay="300"/>
                                  </p:stCondLst>
                                  <p:childTnLst>
                                    <p:animMotion origin="layout" path="M -3.125E-6 -1.85185E-6 L -3.125E-6 0.03542 " pathEditMode="relative" rAng="0" ptsTypes="AA">
                                      <p:cBhvr>
                                        <p:cTn id="14" dur="700" spd="-100000" fill="hold"/>
                                        <p:tgtEl>
                                          <p:spTgt spid="29"/>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42" presetClass="path" presetSubtype="0" decel="100000" fill="hold" grpId="1" nodeType="withEffect">
                                  <p:stCondLst>
                                    <p:cond delay="300"/>
                                  </p:stCondLst>
                                  <p:childTnLst>
                                    <p:animMotion origin="layout" path="M 3.95833E-6 -1.85185E-6 L 3.95833E-6 0.03542 " pathEditMode="relative" rAng="0" ptsTypes="AA">
                                      <p:cBhvr>
                                        <p:cTn id="19" dur="700" spd="-100000" fill="hold"/>
                                        <p:tgtEl>
                                          <p:spTgt spid="30"/>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42" presetClass="path" presetSubtype="0" decel="100000" fill="hold" grpId="1" nodeType="withEffect">
                                  <p:stCondLst>
                                    <p:cond delay="300"/>
                                  </p:stCondLst>
                                  <p:childTnLst>
                                    <p:animMotion origin="layout" path="M 1.25E-6 -1.85185E-6 L 1.25E-6 0.03542 " pathEditMode="relative" rAng="0" ptsTypes="AA">
                                      <p:cBhvr>
                                        <p:cTn id="24" dur="700" spd="-100000" fill="hold"/>
                                        <p:tgtEl>
                                          <p:spTgt spid="31"/>
                                        </p:tgtEl>
                                        <p:attrNameLst>
                                          <p:attrName>ppt_x</p:attrName>
                                          <p:attrName>ppt_y</p:attrName>
                                        </p:attrNameLst>
                                      </p:cBhvr>
                                      <p:rCtr x="0" y="1759"/>
                                    </p:animMotion>
                                  </p:childTnLst>
                                </p:cTn>
                              </p:par>
                              <p:par>
                                <p:cTn id="25" presetID="10" presetClass="entr" presetSubtype="0" fill="hold" grpId="0" nodeType="withEffect">
                                  <p:stCondLst>
                                    <p:cond delay="3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42" presetClass="path" presetSubtype="0" decel="100000" fill="hold" grpId="1" nodeType="withEffect">
                                  <p:stCondLst>
                                    <p:cond delay="300"/>
                                  </p:stCondLst>
                                  <p:childTnLst>
                                    <p:animMotion origin="layout" path="M -3.33333E-6 1.11111E-6 L -3.33333E-6 0.03542 " pathEditMode="relative" rAng="0" ptsTypes="AA">
                                      <p:cBhvr>
                                        <p:cTn id="29" dur="700" spd="-100000" fill="hold"/>
                                        <p:tgtEl>
                                          <p:spTgt spid="33"/>
                                        </p:tgtEl>
                                        <p:attrNameLst>
                                          <p:attrName>ppt_x</p:attrName>
                                          <p:attrName>ppt_y</p:attrName>
                                        </p:attrNameLst>
                                      </p:cBhvr>
                                      <p:rCtr x="0" y="1759"/>
                                    </p:animMotion>
                                  </p:childTnLst>
                                </p:cTn>
                              </p:par>
                              <p:par>
                                <p:cTn id="30" presetID="10" presetClass="entr" presetSubtype="0" fill="hold" grpId="0" nodeType="withEffect">
                                  <p:stCondLst>
                                    <p:cond delay="3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42" presetClass="path" presetSubtype="0" decel="100000" fill="hold" grpId="1" nodeType="withEffect">
                                  <p:stCondLst>
                                    <p:cond delay="300"/>
                                  </p:stCondLst>
                                  <p:childTnLst>
                                    <p:animMotion origin="layout" path="M -3.33333E-6 7.40741E-7 L -3.33333E-6 0.03542 " pathEditMode="relative" rAng="0" ptsTypes="AA">
                                      <p:cBhvr>
                                        <p:cTn id="34" dur="700" spd="-100000" fill="hold"/>
                                        <p:tgtEl>
                                          <p:spTgt spid="32"/>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42" presetClass="path" presetSubtype="0" decel="100000" fill="hold" grpId="1" nodeType="withEffect">
                                  <p:stCondLst>
                                    <p:cond delay="300"/>
                                  </p:stCondLst>
                                  <p:childTnLst>
                                    <p:animMotion origin="layout" path="M -1.04167E-6 -4.81481E-6 L -1.04167E-6 0.03542 " pathEditMode="relative" rAng="0" ptsTypes="AA">
                                      <p:cBhvr>
                                        <p:cTn id="39" dur="700" spd="-100000" fill="hold"/>
                                        <p:tgtEl>
                                          <p:spTgt spid="34"/>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42" presetClass="path" presetSubtype="0" decel="100000" fill="hold" grpId="1" nodeType="withEffect">
                                  <p:stCondLst>
                                    <p:cond delay="300"/>
                                  </p:stCondLst>
                                  <p:childTnLst>
                                    <p:animMotion origin="layout" path="M -1.04167E-6 1.11111E-6 L -1.04167E-6 0.03542 " pathEditMode="relative" rAng="0" ptsTypes="AA">
                                      <p:cBhvr>
                                        <p:cTn id="44" dur="700" spd="-100000" fill="hold"/>
                                        <p:tgtEl>
                                          <p:spTgt spid="35"/>
                                        </p:tgtEl>
                                        <p:attrNameLst>
                                          <p:attrName>ppt_x</p:attrName>
                                          <p:attrName>ppt_y</p:attrName>
                                        </p:attrNameLst>
                                      </p:cBhvr>
                                      <p:rCtr x="0" y="1759"/>
                                    </p:animMotion>
                                  </p:childTnLst>
                                </p:cTn>
                              </p:par>
                              <p:par>
                                <p:cTn id="45" presetID="10" presetClass="entr" presetSubtype="0" fill="hold" grpId="0" nodeType="withEffect">
                                  <p:stCondLst>
                                    <p:cond delay="3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grpId="1" nodeType="withEffect">
                                  <p:stCondLst>
                                    <p:cond delay="300"/>
                                  </p:stCondLst>
                                  <p:childTnLst>
                                    <p:animMotion origin="layout" path="M -4.16667E-6 1.11111E-6 L -4.16667E-6 0.03542 " pathEditMode="relative" rAng="0" ptsTypes="AA">
                                      <p:cBhvr>
                                        <p:cTn id="49" dur="700" spd="-100000" fill="hold"/>
                                        <p:tgtEl>
                                          <p:spTgt spid="37"/>
                                        </p:tgtEl>
                                        <p:attrNameLst>
                                          <p:attrName>ppt_x</p:attrName>
                                          <p:attrName>ppt_y</p:attrName>
                                        </p:attrNameLst>
                                      </p:cBhvr>
                                      <p:rCtr x="0" y="1759"/>
                                    </p:animMotion>
                                  </p:childTnLst>
                                </p:cTn>
                              </p:par>
                              <p:par>
                                <p:cTn id="50" presetID="10" presetClass="entr" presetSubtype="0" fill="hold" grpId="0" nodeType="withEffect">
                                  <p:stCondLst>
                                    <p:cond delay="3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42" presetClass="path" presetSubtype="0" decel="100000" fill="hold" grpId="1" nodeType="withEffect">
                                  <p:stCondLst>
                                    <p:cond delay="300"/>
                                  </p:stCondLst>
                                  <p:childTnLst>
                                    <p:animMotion origin="layout" path="M -2.5E-6 1.48148E-6 L -2.5E-6 0.03542 " pathEditMode="relative" rAng="0" ptsTypes="AA">
                                      <p:cBhvr>
                                        <p:cTn id="54" dur="700" spd="-100000" fill="hold"/>
                                        <p:tgtEl>
                                          <p:spTgt spid="36"/>
                                        </p:tgtEl>
                                        <p:attrNameLst>
                                          <p:attrName>ppt_x</p:attrName>
                                          <p:attrName>ppt_y</p:attrName>
                                        </p:attrNameLst>
                                      </p:cBhvr>
                                      <p:rCtr x="0" y="1759"/>
                                    </p:animMotion>
                                  </p:childTnLst>
                                </p:cTn>
                              </p:par>
                              <p:par>
                                <p:cTn id="55" presetID="10" presetClass="entr" presetSubtype="0" fill="hold" grpId="0" nodeType="withEffect">
                                  <p:stCondLst>
                                    <p:cond delay="3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42" presetClass="path" presetSubtype="0" decel="100000" fill="hold" grpId="1" nodeType="withEffect">
                                  <p:stCondLst>
                                    <p:cond delay="300"/>
                                  </p:stCondLst>
                                  <p:childTnLst>
                                    <p:animMotion origin="layout" path="M 3.54167E-6 -2.22222E-6 L 3.54167E-6 0.03542 " pathEditMode="relative" rAng="0" ptsTypes="AA">
                                      <p:cBhvr>
                                        <p:cTn id="59" dur="700" spd="-100000" fill="hold"/>
                                        <p:tgtEl>
                                          <p:spTgt spid="38"/>
                                        </p:tgtEl>
                                        <p:attrNameLst>
                                          <p:attrName>ppt_x</p:attrName>
                                          <p:attrName>ppt_y</p:attrName>
                                        </p:attrNameLst>
                                      </p:cBhvr>
                                      <p:rCtr x="0" y="1759"/>
                                    </p:animMotion>
                                  </p:childTnLst>
                                </p:cTn>
                              </p:par>
                              <p:par>
                                <p:cTn id="60" presetID="10" presetClass="entr" presetSubtype="0" fill="hold" grpId="0" nodeType="withEffect">
                                  <p:stCondLst>
                                    <p:cond delay="30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42" presetClass="path" presetSubtype="0" decel="100000" fill="hold" grpId="1" nodeType="withEffect">
                                  <p:stCondLst>
                                    <p:cond delay="300"/>
                                  </p:stCondLst>
                                  <p:childTnLst>
                                    <p:animMotion origin="layout" path="M -2.70833E-6 1.11111E-6 L -2.70833E-6 0.03542 " pathEditMode="relative" rAng="0" ptsTypes="AA">
                                      <p:cBhvr>
                                        <p:cTn id="64" dur="700" spd="-100000" fill="hold"/>
                                        <p:tgtEl>
                                          <p:spTgt spid="3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9" grpId="0" animBg="1"/>
      <p:bldP spid="29" grpId="1" animBg="1"/>
      <p:bldP spid="30" grpId="0" animBg="1"/>
      <p:bldP spid="30" grpId="1" animBg="1"/>
      <p:bldP spid="31" grpId="0" animBg="1"/>
      <p:bldP spid="31" grpId="1" animBg="1"/>
      <p:bldP spid="32" grpId="0"/>
      <p:bldP spid="32" grpId="1"/>
      <p:bldP spid="33" grpId="0" animBg="1"/>
      <p:bldP spid="33" grpId="1" animBg="1"/>
      <p:bldP spid="34" grpId="0"/>
      <p:bldP spid="34" grpId="1"/>
      <p:bldP spid="35" grpId="0" animBg="1"/>
      <p:bldP spid="35" grpId="1" animBg="1"/>
      <p:bldP spid="36" grpId="0"/>
      <p:bldP spid="36" grpId="1"/>
      <p:bldP spid="37" grpId="0" animBg="1"/>
      <p:bldP spid="37" grpId="1" animBg="1"/>
      <p:bldP spid="38" grpId="0"/>
      <p:bldP spid="38" grpId="1"/>
      <p:bldP spid="39" grpId="0" animBg="1"/>
      <p:bldP spid="3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EE11B3-7E57-A843-DCAF-12F988F0B7A4}"/>
              </a:ext>
              <a:ext uri="{C183D7F6-B498-43B3-948B-1728B52AA6E4}">
                <adec:decorative xmlns:adec="http://schemas.microsoft.com/office/drawing/2017/decorative" val="1"/>
              </a:ext>
            </a:extLst>
          </p:cNvPr>
          <p:cNvSpPr/>
          <p:nvPr/>
        </p:nvSpPr>
        <p:spPr bwMode="auto">
          <a:xfrm flipH="1">
            <a:off x="0" y="0"/>
            <a:ext cx="12192000" cy="6858000"/>
          </a:xfrm>
          <a:prstGeom prst="rect">
            <a:avLst/>
          </a:prstGeom>
          <a:gradFill>
            <a:gsLst>
              <a:gs pos="3670">
                <a:srgbClr val="9EA1FC">
                  <a:alpha val="0"/>
                </a:srgbClr>
              </a:gs>
              <a:gs pos="100000">
                <a:srgbClr val="9EA1FC">
                  <a:alpha val="83000"/>
                </a:srgbClr>
              </a:gs>
            </a:gsLst>
            <a:lin ang="3000000" scaled="0"/>
          </a:gradFill>
          <a:ln w="2652" cap="flat">
            <a:noFill/>
            <a:prstDash val="solid"/>
            <a:miter/>
          </a:ln>
          <a:effectLst>
            <a:outerShdw blurRad="101600" dist="38100" dir="16200000" rotWithShape="0">
              <a:prstClr val="black">
                <a:alpha val="2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EA1FC"/>
              </a:solidFill>
              <a:effectLst/>
              <a:uLnTx/>
              <a:uFillTx/>
              <a:latin typeface="Segoe UI"/>
            </a:endParaRPr>
          </a:p>
        </p:txBody>
      </p:sp>
      <p:sp>
        <p:nvSpPr>
          <p:cNvPr id="2" name="TextBox 1">
            <a:extLst>
              <a:ext uri="{FF2B5EF4-FFF2-40B4-BE49-F238E27FC236}">
                <a16:creationId xmlns:a16="http://schemas.microsoft.com/office/drawing/2014/main" id="{619FBE94-B0B6-A5CB-A7E4-01BABC33D540}"/>
              </a:ext>
            </a:extLst>
          </p:cNvPr>
          <p:cNvSpPr txBox="1"/>
          <p:nvPr/>
        </p:nvSpPr>
        <p:spPr>
          <a:xfrm>
            <a:off x="473886" y="413815"/>
            <a:ext cx="6600014" cy="707886"/>
          </a:xfrm>
          <a:prstGeom prst="rect">
            <a:avLst/>
          </a:prstGeom>
          <a:noFill/>
        </p:spPr>
        <p:txBody>
          <a:bodyPr wrap="square" rtlCol="0">
            <a:spAutoFit/>
          </a:bodyPr>
          <a:lstStyle/>
          <a:p>
            <a:r>
              <a:rPr lang="en-AU" sz="4000" dirty="0">
                <a:latin typeface="+mj-lt"/>
              </a:rPr>
              <a:t>What is Teams Premium?</a:t>
            </a:r>
          </a:p>
        </p:txBody>
      </p:sp>
      <p:pic>
        <p:nvPicPr>
          <p:cNvPr id="5" name="Picture 4">
            <a:extLst>
              <a:ext uri="{FF2B5EF4-FFF2-40B4-BE49-F238E27FC236}">
                <a16:creationId xmlns:a16="http://schemas.microsoft.com/office/drawing/2014/main" id="{23734479-9C72-0589-1472-25CFCD576B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1643" t="-891"/>
          <a:stretch/>
        </p:blipFill>
        <p:spPr>
          <a:xfrm flipH="1">
            <a:off x="-1" y="3564697"/>
            <a:ext cx="3080813" cy="3293303"/>
          </a:xfrm>
          <a:prstGeom prst="rect">
            <a:avLst/>
          </a:prstGeom>
        </p:spPr>
      </p:pic>
      <p:grpSp>
        <p:nvGrpSpPr>
          <p:cNvPr id="6" name="Group 5">
            <a:extLst>
              <a:ext uri="{FF2B5EF4-FFF2-40B4-BE49-F238E27FC236}">
                <a16:creationId xmlns:a16="http://schemas.microsoft.com/office/drawing/2014/main" id="{2142BEDD-1C1F-3FA6-1660-548E1316FB5C}"/>
              </a:ext>
              <a:ext uri="{C183D7F6-B498-43B3-948B-1728B52AA6E4}">
                <adec:decorative xmlns:adec="http://schemas.microsoft.com/office/drawing/2017/decorative" val="1"/>
              </a:ext>
            </a:extLst>
          </p:cNvPr>
          <p:cNvGrpSpPr/>
          <p:nvPr/>
        </p:nvGrpSpPr>
        <p:grpSpPr>
          <a:xfrm>
            <a:off x="721762" y="2009952"/>
            <a:ext cx="10748477" cy="3434351"/>
            <a:chOff x="721762" y="2217512"/>
            <a:chExt cx="10748477" cy="3434351"/>
          </a:xfrm>
        </p:grpSpPr>
        <p:sp>
          <p:nvSpPr>
            <p:cNvPr id="7" name="Rectangle: Rounded Corners 6">
              <a:extLst>
                <a:ext uri="{FF2B5EF4-FFF2-40B4-BE49-F238E27FC236}">
                  <a16:creationId xmlns:a16="http://schemas.microsoft.com/office/drawing/2014/main" id="{2937DEA2-E65C-305B-1220-98D318C7E178}"/>
                </a:ext>
              </a:extLst>
            </p:cNvPr>
            <p:cNvSpPr/>
            <p:nvPr/>
          </p:nvSpPr>
          <p:spPr bwMode="auto">
            <a:xfrm>
              <a:off x="721762"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grpSp>
          <p:nvGrpSpPr>
            <p:cNvPr id="8" name="Group 7">
              <a:extLst>
                <a:ext uri="{FF2B5EF4-FFF2-40B4-BE49-F238E27FC236}">
                  <a16:creationId xmlns:a16="http://schemas.microsoft.com/office/drawing/2014/main" id="{050B773B-B6EA-C226-8220-BE67912665B6}"/>
                </a:ext>
              </a:extLst>
            </p:cNvPr>
            <p:cNvGrpSpPr/>
            <p:nvPr/>
          </p:nvGrpSpPr>
          <p:grpSpPr>
            <a:xfrm>
              <a:off x="1773357" y="2217512"/>
              <a:ext cx="1189320" cy="1188870"/>
              <a:chOff x="2471438" y="5338585"/>
              <a:chExt cx="822960" cy="822648"/>
            </a:xfrm>
          </p:grpSpPr>
          <p:sp>
            <p:nvSpPr>
              <p:cNvPr id="20" name="Rectangle: Rounded Corners 19">
                <a:extLst>
                  <a:ext uri="{FF2B5EF4-FFF2-40B4-BE49-F238E27FC236}">
                    <a16:creationId xmlns:a16="http://schemas.microsoft.com/office/drawing/2014/main" id="{C91B7CE8-E8D2-1C0F-D079-DBBA0DD6C82F}"/>
                  </a:ext>
                </a:extLst>
              </p:cNvPr>
              <p:cNvSpPr/>
              <p:nvPr/>
            </p:nvSpPr>
            <p:spPr bwMode="auto">
              <a:xfrm>
                <a:off x="2471438" y="5338585"/>
                <a:ext cx="822960" cy="822648"/>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21" name="Oval 20">
                <a:extLst>
                  <a:ext uri="{FF2B5EF4-FFF2-40B4-BE49-F238E27FC236}">
                    <a16:creationId xmlns:a16="http://schemas.microsoft.com/office/drawing/2014/main" id="{6D52C35A-D38D-5C8A-8770-540E830799CF}"/>
                  </a:ext>
                </a:extLst>
              </p:cNvPr>
              <p:cNvSpPr/>
              <p:nvPr/>
            </p:nvSpPr>
            <p:spPr bwMode="auto">
              <a:xfrm rot="10800000">
                <a:off x="2550790" y="5417781"/>
                <a:ext cx="664256" cy="66425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5D5DF89D-E363-72F1-63DB-DB8F14AA1AA3}"/>
                  </a:ext>
                </a:extLst>
              </p:cNvPr>
              <p:cNvGrpSpPr/>
              <p:nvPr/>
            </p:nvGrpSpPr>
            <p:grpSpPr>
              <a:xfrm>
                <a:off x="2721075" y="5540965"/>
                <a:ext cx="323687" cy="417888"/>
                <a:chOff x="6486751" y="2307587"/>
                <a:chExt cx="323687" cy="417888"/>
              </a:xfrm>
            </p:grpSpPr>
            <p:sp>
              <p:nvSpPr>
                <p:cNvPr id="23" name="light" title="Icon of a lightbulb">
                  <a:extLst>
                    <a:ext uri="{FF2B5EF4-FFF2-40B4-BE49-F238E27FC236}">
                      <a16:creationId xmlns:a16="http://schemas.microsoft.com/office/drawing/2014/main" id="{9395641E-5FAC-ABCE-68F3-C93C95B2B303}"/>
                    </a:ext>
                  </a:extLst>
                </p:cNvPr>
                <p:cNvSpPr>
                  <a:spLocks noChangeAspect="1" noEditPoints="1"/>
                </p:cNvSpPr>
                <p:nvPr/>
              </p:nvSpPr>
              <p:spPr bwMode="auto">
                <a:xfrm flipH="1">
                  <a:off x="6526616" y="2394908"/>
                  <a:ext cx="222655" cy="330567"/>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cxnSp>
              <p:nvCxnSpPr>
                <p:cNvPr id="24" name="Straight Connector 23">
                  <a:extLst>
                    <a:ext uri="{FF2B5EF4-FFF2-40B4-BE49-F238E27FC236}">
                      <a16:creationId xmlns:a16="http://schemas.microsoft.com/office/drawing/2014/main" id="{8992C9E6-8ACA-3137-E35D-6537803AAF84}"/>
                    </a:ext>
                  </a:extLst>
                </p:cNvPr>
                <p:cNvCxnSpPr/>
                <p:nvPr/>
              </p:nvCxnSpPr>
              <p:spPr>
                <a:xfrm flipH="1">
                  <a:off x="6637944" y="230758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5" name="Straight Connector 24">
                  <a:extLst>
                    <a:ext uri="{FF2B5EF4-FFF2-40B4-BE49-F238E27FC236}">
                      <a16:creationId xmlns:a16="http://schemas.microsoft.com/office/drawing/2014/main" id="{A54FA4D2-88EF-E167-3A3B-B3D912044E76}"/>
                    </a:ext>
                  </a:extLst>
                </p:cNvPr>
                <p:cNvCxnSpPr>
                  <a:cxnSpLocks/>
                </p:cNvCxnSpPr>
                <p:nvPr/>
              </p:nvCxnSpPr>
              <p:spPr>
                <a:xfrm rot="20280000" flipH="1">
                  <a:off x="6558126" y="2322170"/>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6" name="Straight Connector 25">
                  <a:extLst>
                    <a:ext uri="{FF2B5EF4-FFF2-40B4-BE49-F238E27FC236}">
                      <a16:creationId xmlns:a16="http://schemas.microsoft.com/office/drawing/2014/main" id="{04FEB7A5-1BDA-D8DE-4999-911418ABBD71}"/>
                    </a:ext>
                  </a:extLst>
                </p:cNvPr>
                <p:cNvCxnSpPr>
                  <a:cxnSpLocks/>
                </p:cNvCxnSpPr>
                <p:nvPr/>
              </p:nvCxnSpPr>
              <p:spPr>
                <a:xfrm rot="1320000" flipH="1">
                  <a:off x="6717763" y="2322170"/>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7" name="Straight Connector 26">
                  <a:extLst>
                    <a:ext uri="{FF2B5EF4-FFF2-40B4-BE49-F238E27FC236}">
                      <a16:creationId xmlns:a16="http://schemas.microsoft.com/office/drawing/2014/main" id="{F9C4990A-1869-EF16-F6D7-C94DA703D065}"/>
                    </a:ext>
                  </a:extLst>
                </p:cNvPr>
                <p:cNvCxnSpPr>
                  <a:cxnSpLocks/>
                </p:cNvCxnSpPr>
                <p:nvPr/>
              </p:nvCxnSpPr>
              <p:spPr>
                <a:xfrm rot="18900000" flipH="1">
                  <a:off x="6486751" y="238504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8" name="Straight Connector 27">
                  <a:extLst>
                    <a:ext uri="{FF2B5EF4-FFF2-40B4-BE49-F238E27FC236}">
                      <a16:creationId xmlns:a16="http://schemas.microsoft.com/office/drawing/2014/main" id="{1E56093C-3FDF-33F8-54C2-FB8F2DC128F5}"/>
                    </a:ext>
                  </a:extLst>
                </p:cNvPr>
                <p:cNvCxnSpPr>
                  <a:cxnSpLocks/>
                </p:cNvCxnSpPr>
                <p:nvPr/>
              </p:nvCxnSpPr>
              <p:spPr>
                <a:xfrm rot="2700000" flipH="1">
                  <a:off x="6789138" y="238504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grpSp>
        </p:grpSp>
        <p:sp>
          <p:nvSpPr>
            <p:cNvPr id="9" name="TextBox 8">
              <a:extLst>
                <a:ext uri="{FF2B5EF4-FFF2-40B4-BE49-F238E27FC236}">
                  <a16:creationId xmlns:a16="http://schemas.microsoft.com/office/drawing/2014/main" id="{81AE0929-029D-0AAA-5378-30C4DE5C1E30}"/>
                </a:ext>
              </a:extLst>
            </p:cNvPr>
            <p:cNvSpPr txBox="1"/>
            <p:nvPr/>
          </p:nvSpPr>
          <p:spPr>
            <a:xfrm>
              <a:off x="1109887" y="3556282"/>
              <a:ext cx="2539004" cy="1677382"/>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chemeClr val="tx2"/>
                  </a:solidFill>
                  <a:effectLst/>
                  <a:uLnTx/>
                  <a:uFillTx/>
                  <a:latin typeface="Segoe UI Semibold" panose="020B0702040204020203" pitchFamily="34" charset="0"/>
                  <a:ea typeface="+mn-ea"/>
                  <a:cs typeface="Segoe UI Semibold" panose="020B0702040204020203" pitchFamily="34" charset="0"/>
                </a:rPr>
                <a:t>Intelligent productivity</a:t>
              </a:r>
            </a:p>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lang="en-US" sz="1600" kern="0" dirty="0">
                  <a:solidFill>
                    <a:schemeClr val="tx2"/>
                  </a:solidFill>
                  <a:latin typeface="Segoe UI"/>
                  <a:cs typeface="Times New Roman"/>
                </a:rPr>
                <a:t>Focus on what matters most with meetings powered by AI, including GPT from OpenAI</a:t>
              </a:r>
            </a:p>
          </p:txBody>
        </p:sp>
        <p:sp>
          <p:nvSpPr>
            <p:cNvPr id="10" name="Rectangle: Rounded Corners 9">
              <a:extLst>
                <a:ext uri="{FF2B5EF4-FFF2-40B4-BE49-F238E27FC236}">
                  <a16:creationId xmlns:a16="http://schemas.microsoft.com/office/drawing/2014/main" id="{BBE04795-ACBB-2818-F525-D1F0C3B096EB}"/>
                </a:ext>
              </a:extLst>
            </p:cNvPr>
            <p:cNvSpPr/>
            <p:nvPr/>
          </p:nvSpPr>
          <p:spPr bwMode="auto">
            <a:xfrm>
              <a:off x="4438373"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1" name="Rectangle: Rounded Corners 10">
              <a:extLst>
                <a:ext uri="{FF2B5EF4-FFF2-40B4-BE49-F238E27FC236}">
                  <a16:creationId xmlns:a16="http://schemas.microsoft.com/office/drawing/2014/main" id="{B674EF3F-9EA4-C7D4-FAA0-53B35330E8AC}"/>
                </a:ext>
              </a:extLst>
            </p:cNvPr>
            <p:cNvSpPr/>
            <p:nvPr/>
          </p:nvSpPr>
          <p:spPr bwMode="auto">
            <a:xfrm>
              <a:off x="5489968" y="2217512"/>
              <a:ext cx="1189320" cy="1188870"/>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12" name="Oval 11">
              <a:extLst>
                <a:ext uri="{FF2B5EF4-FFF2-40B4-BE49-F238E27FC236}">
                  <a16:creationId xmlns:a16="http://schemas.microsoft.com/office/drawing/2014/main" id="{ED976599-2F8D-5143-7D06-BF20A012F00C}"/>
                </a:ext>
              </a:extLst>
            </p:cNvPr>
            <p:cNvSpPr/>
            <p:nvPr/>
          </p:nvSpPr>
          <p:spPr bwMode="auto">
            <a:xfrm rot="10800000">
              <a:off x="5604645" y="2331964"/>
              <a:ext cx="959965" cy="95996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5C103685-23D2-0E43-53BD-01C7E5E17AB0}"/>
                </a:ext>
              </a:extLst>
            </p:cNvPr>
            <p:cNvSpPr txBox="1"/>
            <p:nvPr/>
          </p:nvSpPr>
          <p:spPr>
            <a:xfrm>
              <a:off x="4720046" y="3556282"/>
              <a:ext cx="2751908" cy="1369606"/>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a:cs typeface="Segoe UI Semibold"/>
                </a:rPr>
                <a:t>Advanced protection</a:t>
              </a:r>
            </a:p>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0" cap="none" spc="0" normalizeH="0" baseline="0" noProof="0">
                  <a:ln>
                    <a:noFill/>
                  </a:ln>
                  <a:solidFill>
                    <a:schemeClr val="tx2"/>
                  </a:solidFill>
                  <a:effectLst/>
                  <a:uLnTx/>
                  <a:uFillTx/>
                  <a:latin typeface="Segoe UI"/>
                  <a:ea typeface="+mn-ea"/>
                  <a:cs typeface="Times New Roman"/>
                </a:rPr>
                <a:t>Collaborate more securely with advanced protection and customized Teams management</a:t>
              </a:r>
              <a:endParaRPr lang="en-US" sz="1600" b="0" i="0" u="none" strike="noStrike" kern="0" cap="none" spc="0" normalizeH="0" baseline="0" noProof="0">
                <a:ln>
                  <a:noFill/>
                </a:ln>
                <a:solidFill>
                  <a:schemeClr val="tx2"/>
                </a:solidFill>
                <a:effectLst/>
                <a:uLnTx/>
                <a:uFillTx/>
                <a:latin typeface="Segoe UI"/>
                <a:cs typeface="Times New Roman"/>
              </a:endParaRPr>
            </a:p>
          </p:txBody>
        </p:sp>
        <p:sp>
          <p:nvSpPr>
            <p:cNvPr id="14" name="Rectangle: Rounded Corners 13">
              <a:extLst>
                <a:ext uri="{FF2B5EF4-FFF2-40B4-BE49-F238E27FC236}">
                  <a16:creationId xmlns:a16="http://schemas.microsoft.com/office/drawing/2014/main" id="{AA6CB41A-78C2-D4AB-BAE6-376BC253034E}"/>
                </a:ext>
              </a:extLst>
            </p:cNvPr>
            <p:cNvSpPr/>
            <p:nvPr/>
          </p:nvSpPr>
          <p:spPr bwMode="auto">
            <a:xfrm>
              <a:off x="8154984"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5" name="Rectangle: Rounded Corners 14">
              <a:extLst>
                <a:ext uri="{FF2B5EF4-FFF2-40B4-BE49-F238E27FC236}">
                  <a16:creationId xmlns:a16="http://schemas.microsoft.com/office/drawing/2014/main" id="{6EE592EC-A213-996C-05E6-071BF1474AD2}"/>
                </a:ext>
              </a:extLst>
            </p:cNvPr>
            <p:cNvSpPr/>
            <p:nvPr/>
          </p:nvSpPr>
          <p:spPr bwMode="auto">
            <a:xfrm>
              <a:off x="9206579" y="2217512"/>
              <a:ext cx="1189320" cy="1188870"/>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16" name="Oval 15">
              <a:extLst>
                <a:ext uri="{FF2B5EF4-FFF2-40B4-BE49-F238E27FC236}">
                  <a16:creationId xmlns:a16="http://schemas.microsoft.com/office/drawing/2014/main" id="{25C1E6C8-A23A-D19B-05E8-B257131CA0F7}"/>
                </a:ext>
              </a:extLst>
            </p:cNvPr>
            <p:cNvSpPr/>
            <p:nvPr/>
          </p:nvSpPr>
          <p:spPr bwMode="auto">
            <a:xfrm rot="10800000">
              <a:off x="9321256" y="2331964"/>
              <a:ext cx="959965" cy="95996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A23082F1-142A-8807-15D0-FB8A92BA431B}"/>
                </a:ext>
              </a:extLst>
            </p:cNvPr>
            <p:cNvSpPr txBox="1"/>
            <p:nvPr/>
          </p:nvSpPr>
          <p:spPr>
            <a:xfrm>
              <a:off x="8526787" y="3556282"/>
              <a:ext cx="2571648" cy="1369606"/>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Richer engagement </a:t>
              </a:r>
            </a:p>
            <a:p>
              <a:pPr algn="ctr" defTabSz="932742">
                <a:spcAft>
                  <a:spcPts val="600"/>
                </a:spcAft>
                <a:buSzPct val="90000"/>
                <a:defRPr/>
              </a:pPr>
              <a:r>
                <a:rPr lang="en-US" sz="1600" kern="0">
                  <a:solidFill>
                    <a:schemeClr val="tx2"/>
                  </a:solidFill>
                  <a:latin typeface="Segoe UI"/>
                  <a:cs typeface="Times New Roman"/>
                </a:rPr>
                <a:t>Create deeper engagements with personalized experiences that help grow your business and brand</a:t>
              </a:r>
            </a:p>
          </p:txBody>
        </p:sp>
        <p:sp>
          <p:nvSpPr>
            <p:cNvPr id="18" name="Lock" title="Icon of a padlock">
              <a:extLst>
                <a:ext uri="{FF2B5EF4-FFF2-40B4-BE49-F238E27FC236}">
                  <a16:creationId xmlns:a16="http://schemas.microsoft.com/office/drawing/2014/main" id="{3DF7339E-17BD-178B-4816-148198D75A47}"/>
                </a:ext>
              </a:extLst>
            </p:cNvPr>
            <p:cNvSpPr>
              <a:spLocks noChangeAspect="1" noEditPoints="1"/>
            </p:cNvSpPr>
            <p:nvPr/>
          </p:nvSpPr>
          <p:spPr bwMode="auto">
            <a:xfrm flipH="1">
              <a:off x="5879669" y="2525486"/>
              <a:ext cx="409916" cy="57292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sp>
          <p:nvSpPr>
            <p:cNvPr id="19" name="create" title="Icon of a pencil with an arrow around it pointing counterclockwise">
              <a:extLst>
                <a:ext uri="{FF2B5EF4-FFF2-40B4-BE49-F238E27FC236}">
                  <a16:creationId xmlns:a16="http://schemas.microsoft.com/office/drawing/2014/main" id="{8A25CF5F-B07A-5AD3-8ECE-8CD3950458C4}"/>
                </a:ext>
              </a:extLst>
            </p:cNvPr>
            <p:cNvSpPr>
              <a:spLocks noChangeAspect="1" noEditPoints="1"/>
            </p:cNvSpPr>
            <p:nvPr/>
          </p:nvSpPr>
          <p:spPr bwMode="auto">
            <a:xfrm>
              <a:off x="9482083" y="2499360"/>
              <a:ext cx="638310" cy="625172"/>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12700" cap="rnd">
              <a:solidFill>
                <a:srgbClr val="5A57D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45056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E8A785-FD7C-DF06-32A9-26D2135D635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4503" y="0"/>
            <a:ext cx="8621485" cy="2961825"/>
          </a:xfrm>
          <a:prstGeom prst="rect">
            <a:avLst/>
          </a:prstGeom>
        </p:spPr>
      </p:pic>
      <p:sp>
        <p:nvSpPr>
          <p:cNvPr id="2" name="TextBox 1">
            <a:extLst>
              <a:ext uri="{FF2B5EF4-FFF2-40B4-BE49-F238E27FC236}">
                <a16:creationId xmlns:a16="http://schemas.microsoft.com/office/drawing/2014/main" id="{3486D6F1-E4B1-0F37-EB9F-9EE7D5F33613}"/>
              </a:ext>
            </a:extLst>
          </p:cNvPr>
          <p:cNvSpPr txBox="1"/>
          <p:nvPr/>
        </p:nvSpPr>
        <p:spPr>
          <a:xfrm>
            <a:off x="473886" y="413815"/>
            <a:ext cx="6610495" cy="707886"/>
          </a:xfrm>
          <a:prstGeom prst="rect">
            <a:avLst/>
          </a:prstGeom>
          <a:noFill/>
        </p:spPr>
        <p:txBody>
          <a:bodyPr wrap="square" rtlCol="0">
            <a:spAutoFit/>
          </a:bodyPr>
          <a:lstStyle/>
          <a:p>
            <a:r>
              <a:rPr lang="en-AU" sz="4000" dirty="0">
                <a:solidFill>
                  <a:schemeClr val="bg1"/>
                </a:solidFill>
                <a:latin typeface="+mj-lt"/>
              </a:rPr>
              <a:t>Protected Meetings</a:t>
            </a:r>
          </a:p>
        </p:txBody>
      </p:sp>
      <p:sp>
        <p:nvSpPr>
          <p:cNvPr id="4" name="TextBox 3">
            <a:extLst>
              <a:ext uri="{FF2B5EF4-FFF2-40B4-BE49-F238E27FC236}">
                <a16:creationId xmlns:a16="http://schemas.microsoft.com/office/drawing/2014/main" id="{9422FEC9-2F46-4CEB-9E55-F323A6AFF663}"/>
              </a:ext>
            </a:extLst>
          </p:cNvPr>
          <p:cNvSpPr txBox="1"/>
          <p:nvPr/>
        </p:nvSpPr>
        <p:spPr>
          <a:xfrm>
            <a:off x="313509" y="1841863"/>
            <a:ext cx="7652377" cy="2585323"/>
          </a:xfrm>
          <a:prstGeom prst="rect">
            <a:avLst/>
          </a:prstGeom>
          <a:noFill/>
        </p:spPr>
        <p:txBody>
          <a:bodyPr wrap="square" rtlCol="0">
            <a:spAutoFit/>
          </a:bodyPr>
          <a:lstStyle/>
          <a:p>
            <a:pPr marL="285750" indent="-285750">
              <a:buFont typeface="Arial" panose="020B0604020202020204" pitchFamily="34" charset="0"/>
              <a:buChar char="•"/>
            </a:pPr>
            <a:r>
              <a:rPr lang="en-AU" dirty="0"/>
              <a:t>Increase meeting security by enabling the end-to-end encryption option for meetings that need additional protection</a:t>
            </a:r>
          </a:p>
          <a:p>
            <a:endParaRPr lang="en-AU" dirty="0"/>
          </a:p>
          <a:p>
            <a:pPr marL="285750" indent="-285750">
              <a:buFont typeface="Arial" panose="020B0604020202020204" pitchFamily="34" charset="0"/>
              <a:buChar char="•"/>
            </a:pPr>
            <a:r>
              <a:rPr lang="en-AU" dirty="0"/>
              <a:t>Protect sensitive information by applying sensitivity labels to help protect sensitive meetings – this feature requires a Microsoft 365 E5, E5 Compliance, F5 Compliance, or F5 Security + Compliance subscription</a:t>
            </a:r>
          </a:p>
          <a:p>
            <a:endParaRPr lang="en-AU" dirty="0"/>
          </a:p>
          <a:p>
            <a:pPr marL="285750" indent="-285750">
              <a:buFont typeface="Arial" panose="020B0604020202020204" pitchFamily="34" charset="0"/>
              <a:buChar char="•"/>
            </a:pPr>
            <a:r>
              <a:rPr lang="en-AU" dirty="0"/>
              <a:t>Help prevent against data leaks with in-meeting watermarking over</a:t>
            </a:r>
          </a:p>
          <a:p>
            <a:pPr marL="285750" indent="-285750">
              <a:buFont typeface="Arial" panose="020B0604020202020204" pitchFamily="34" charset="0"/>
              <a:buChar char="•"/>
            </a:pPr>
            <a:r>
              <a:rPr lang="en-AU" dirty="0"/>
              <a:t>screen shares and video feeds and by controlling who can record meetings</a:t>
            </a:r>
          </a:p>
        </p:txBody>
      </p:sp>
      <p:grpSp>
        <p:nvGrpSpPr>
          <p:cNvPr id="5" name="Group 4" descr="Screenshot of Teams Premium showing &quot;Enable end-to-end encryption&quot; UI control.">
            <a:extLst>
              <a:ext uri="{FF2B5EF4-FFF2-40B4-BE49-F238E27FC236}">
                <a16:creationId xmlns:a16="http://schemas.microsoft.com/office/drawing/2014/main" id="{11C2A1D4-30F4-85F0-5A14-24E9E26E0990}"/>
              </a:ext>
              <a:ext uri="{C183D7F6-B498-43B3-948B-1728B52AA6E4}">
                <adec:decorative xmlns:adec="http://schemas.microsoft.com/office/drawing/2017/decorative" val="0"/>
              </a:ext>
            </a:extLst>
          </p:cNvPr>
          <p:cNvGrpSpPr/>
          <p:nvPr/>
        </p:nvGrpSpPr>
        <p:grpSpPr>
          <a:xfrm>
            <a:off x="7965886" y="1699414"/>
            <a:ext cx="3912605" cy="2870220"/>
            <a:chOff x="924743" y="1951203"/>
            <a:chExt cx="4149288" cy="3043847"/>
          </a:xfrm>
        </p:grpSpPr>
        <p:pic>
          <p:nvPicPr>
            <p:cNvPr id="6" name="Picture 5">
              <a:extLst>
                <a:ext uri="{FF2B5EF4-FFF2-40B4-BE49-F238E27FC236}">
                  <a16:creationId xmlns:a16="http://schemas.microsoft.com/office/drawing/2014/main" id="{B7405324-8C98-AEDE-18E0-D38D88ADD692}"/>
                </a:ext>
              </a:extLst>
            </p:cNvPr>
            <p:cNvPicPr>
              <a:picLocks noChangeAspect="1"/>
            </p:cNvPicPr>
            <p:nvPr/>
          </p:nvPicPr>
          <p:blipFill>
            <a:blip r:embed="rId4"/>
            <a:stretch>
              <a:fillRect/>
            </a:stretch>
          </p:blipFill>
          <p:spPr>
            <a:xfrm>
              <a:off x="924743" y="1951203"/>
              <a:ext cx="4149288" cy="3022209"/>
            </a:xfrm>
            <a:prstGeom prst="rect">
              <a:avLst/>
            </a:prstGeom>
          </p:spPr>
        </p:pic>
        <p:sp>
          <p:nvSpPr>
            <p:cNvPr id="7" name="Rectangle 6">
              <a:extLst>
                <a:ext uri="{FF2B5EF4-FFF2-40B4-BE49-F238E27FC236}">
                  <a16:creationId xmlns:a16="http://schemas.microsoft.com/office/drawing/2014/main" id="{7E19C037-E57A-E2BD-056A-503F1F14561D}"/>
                </a:ext>
              </a:extLst>
            </p:cNvPr>
            <p:cNvSpPr/>
            <p:nvPr/>
          </p:nvSpPr>
          <p:spPr bwMode="auto">
            <a:xfrm>
              <a:off x="4012738" y="2430139"/>
              <a:ext cx="1023997" cy="25649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ln w="12700">
                  <a:solidFill>
                    <a:schemeClr val="tx1"/>
                  </a:solidFill>
                </a:ln>
                <a:noFill/>
                <a:ea typeface="Segoe UI" pitchFamily="34" charset="0"/>
                <a:cs typeface="Segoe UI" pitchFamily="34" charset="0"/>
              </a:endParaRPr>
            </a:p>
          </p:txBody>
        </p:sp>
      </p:grpSp>
      <p:pic>
        <p:nvPicPr>
          <p:cNvPr id="8" name="Picture 7" descr="A screenshot displaying a presentation with a watermark being shared over a Teams Premium meeting.">
            <a:extLst>
              <a:ext uri="{FF2B5EF4-FFF2-40B4-BE49-F238E27FC236}">
                <a16:creationId xmlns:a16="http://schemas.microsoft.com/office/drawing/2014/main" id="{6206C9E3-EF64-51F2-BE58-8E37D50C5B81}"/>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20537" y="4725311"/>
            <a:ext cx="3301651" cy="1857386"/>
          </a:xfrm>
          <a:prstGeom prst="rect">
            <a:avLst/>
          </a:prstGeom>
        </p:spPr>
      </p:pic>
      <p:pic>
        <p:nvPicPr>
          <p:cNvPr id="9" name="Picture 8">
            <a:extLst>
              <a:ext uri="{FF2B5EF4-FFF2-40B4-BE49-F238E27FC236}">
                <a16:creationId xmlns:a16="http://schemas.microsoft.com/office/drawing/2014/main" id="{E2E1E376-8075-0C58-DDCD-8B3EB793F1E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a:ext>
            </a:extLst>
          </a:blip>
          <a:srcRect l="-1643" t="-891"/>
          <a:stretch/>
        </p:blipFill>
        <p:spPr>
          <a:xfrm flipH="1">
            <a:off x="-1" y="3564697"/>
            <a:ext cx="3080813" cy="3293303"/>
          </a:xfrm>
          <a:prstGeom prst="rect">
            <a:avLst/>
          </a:prstGeom>
        </p:spPr>
      </p:pic>
    </p:spTree>
    <p:extLst>
      <p:ext uri="{BB962C8B-B14F-4D97-AF65-F5344CB8AC3E}">
        <p14:creationId xmlns:p14="http://schemas.microsoft.com/office/powerpoint/2010/main" val="404140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E8A785-FD7C-DF06-32A9-26D2135D635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4503" y="0"/>
            <a:ext cx="8621485" cy="2961825"/>
          </a:xfrm>
          <a:prstGeom prst="rect">
            <a:avLst/>
          </a:prstGeom>
        </p:spPr>
      </p:pic>
      <p:sp>
        <p:nvSpPr>
          <p:cNvPr id="2" name="TextBox 1">
            <a:extLst>
              <a:ext uri="{FF2B5EF4-FFF2-40B4-BE49-F238E27FC236}">
                <a16:creationId xmlns:a16="http://schemas.microsoft.com/office/drawing/2014/main" id="{3486D6F1-E4B1-0F37-EB9F-9EE7D5F33613}"/>
              </a:ext>
            </a:extLst>
          </p:cNvPr>
          <p:cNvSpPr txBox="1"/>
          <p:nvPr/>
        </p:nvSpPr>
        <p:spPr>
          <a:xfrm>
            <a:off x="473886" y="413815"/>
            <a:ext cx="6610495" cy="707886"/>
          </a:xfrm>
          <a:prstGeom prst="rect">
            <a:avLst/>
          </a:prstGeom>
          <a:noFill/>
        </p:spPr>
        <p:txBody>
          <a:bodyPr wrap="square" rtlCol="0">
            <a:spAutoFit/>
          </a:bodyPr>
          <a:lstStyle/>
          <a:p>
            <a:r>
              <a:rPr lang="en-AU" sz="4000" dirty="0">
                <a:solidFill>
                  <a:schemeClr val="bg1"/>
                </a:solidFill>
                <a:latin typeface="+mj-lt"/>
              </a:rPr>
              <a:t>Personalised Meetings</a:t>
            </a:r>
          </a:p>
        </p:txBody>
      </p:sp>
      <p:sp>
        <p:nvSpPr>
          <p:cNvPr id="4" name="TextBox 3">
            <a:extLst>
              <a:ext uri="{FF2B5EF4-FFF2-40B4-BE49-F238E27FC236}">
                <a16:creationId xmlns:a16="http://schemas.microsoft.com/office/drawing/2014/main" id="{9422FEC9-2F46-4CEB-9E55-F323A6AFF663}"/>
              </a:ext>
            </a:extLst>
          </p:cNvPr>
          <p:cNvSpPr txBox="1"/>
          <p:nvPr/>
        </p:nvSpPr>
        <p:spPr>
          <a:xfrm>
            <a:off x="313509" y="1841863"/>
            <a:ext cx="6884125" cy="923330"/>
          </a:xfrm>
          <a:prstGeom prst="rect">
            <a:avLst/>
          </a:prstGeom>
          <a:noFill/>
        </p:spPr>
        <p:txBody>
          <a:bodyPr wrap="square" rtlCol="0">
            <a:spAutoFit/>
          </a:bodyPr>
          <a:lstStyle/>
          <a:p>
            <a:pPr marL="285750" indent="-285750">
              <a:buFont typeface="Arial" panose="020B0604020202020204" pitchFamily="34" charset="0"/>
              <a:buChar char="•"/>
            </a:pPr>
            <a:r>
              <a:rPr lang="en-AU" dirty="0"/>
              <a:t>Create pre-configured meeting templates</a:t>
            </a:r>
          </a:p>
          <a:p>
            <a:pPr marL="285750" indent="-285750">
              <a:buFont typeface="Arial" panose="020B0604020202020204" pitchFamily="34" charset="0"/>
              <a:buChar char="•"/>
            </a:pPr>
            <a:r>
              <a:rPr lang="en-AU" dirty="0"/>
              <a:t>Configure custom meeting branding with branded lobby, custom org-wide backgrounds, and customer together mode scenes</a:t>
            </a:r>
          </a:p>
        </p:txBody>
      </p:sp>
      <p:pic>
        <p:nvPicPr>
          <p:cNvPr id="5" name="Picture 4">
            <a:extLst>
              <a:ext uri="{FF2B5EF4-FFF2-40B4-BE49-F238E27FC236}">
                <a16:creationId xmlns:a16="http://schemas.microsoft.com/office/drawing/2014/main" id="{A75605BA-DC23-5E46-817F-95604FA9F02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83261" y="4035422"/>
            <a:ext cx="3440575" cy="1935326"/>
          </a:xfrm>
          <a:prstGeom prst="roundRect">
            <a:avLst>
              <a:gd name="adj" fmla="val 1500"/>
            </a:avLst>
          </a:prstGeom>
          <a:effectLst/>
        </p:spPr>
      </p:pic>
      <p:grpSp>
        <p:nvGrpSpPr>
          <p:cNvPr id="6" name="Group 5">
            <a:extLst>
              <a:ext uri="{FF2B5EF4-FFF2-40B4-BE49-F238E27FC236}">
                <a16:creationId xmlns:a16="http://schemas.microsoft.com/office/drawing/2014/main" id="{4ED1807D-49C0-B523-630F-75D882C287E3}"/>
              </a:ext>
            </a:extLst>
          </p:cNvPr>
          <p:cNvGrpSpPr/>
          <p:nvPr/>
        </p:nvGrpSpPr>
        <p:grpSpPr>
          <a:xfrm>
            <a:off x="8516982" y="3896176"/>
            <a:ext cx="2704733" cy="2213818"/>
            <a:chOff x="8594666" y="2962750"/>
            <a:chExt cx="2645499" cy="2165335"/>
          </a:xfrm>
        </p:grpSpPr>
        <p:pic>
          <p:nvPicPr>
            <p:cNvPr id="7" name="Picture 6" descr="A screen capture guiding how to customize background in  Microsoft Teams">
              <a:extLst>
                <a:ext uri="{FF2B5EF4-FFF2-40B4-BE49-F238E27FC236}">
                  <a16:creationId xmlns:a16="http://schemas.microsoft.com/office/drawing/2014/main" id="{2FCF2AC1-637C-13F2-7304-FE484BE229B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594666" y="2962750"/>
              <a:ext cx="2065343" cy="2165335"/>
            </a:xfrm>
            <a:prstGeom prst="roundRect">
              <a:avLst>
                <a:gd name="adj" fmla="val 1500"/>
              </a:avLst>
            </a:prstGeom>
            <a:effectLst>
              <a:outerShdw blurRad="254000" dist="38100" dir="5400000" sx="101000" sy="101000" algn="ctr" rotWithShape="0">
                <a:srgbClr val="000000">
                  <a:alpha val="20000"/>
                </a:srgbClr>
              </a:outerShdw>
            </a:effectLst>
          </p:spPr>
        </p:pic>
        <p:pic>
          <p:nvPicPr>
            <p:cNvPr id="8" name="Picture 7" descr="A screen capture guiding how to add multiple background images in Microsoft Teams">
              <a:extLst>
                <a:ext uri="{FF2B5EF4-FFF2-40B4-BE49-F238E27FC236}">
                  <a16:creationId xmlns:a16="http://schemas.microsoft.com/office/drawing/2014/main" id="{92F95307-2EBF-7088-AA6D-B12FA152FEA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0410145" y="2962750"/>
              <a:ext cx="830020" cy="2165335"/>
            </a:xfrm>
            <a:prstGeom prst="roundRect">
              <a:avLst>
                <a:gd name="adj" fmla="val 1500"/>
              </a:avLst>
            </a:prstGeom>
            <a:effectLst>
              <a:outerShdw blurRad="254000" dist="38100" dir="5400000" sx="101000" sy="101000" algn="ctr" rotWithShape="0">
                <a:srgbClr val="000000">
                  <a:alpha val="5000"/>
                </a:srgbClr>
              </a:outerShdw>
            </a:effectLst>
          </p:spPr>
        </p:pic>
      </p:grpSp>
      <p:pic>
        <p:nvPicPr>
          <p:cNvPr id="9" name="Picture 8" descr="A screen capture showing how to choose a meeting template when creating a new Teams meeting">
            <a:extLst>
              <a:ext uri="{FF2B5EF4-FFF2-40B4-BE49-F238E27FC236}">
                <a16:creationId xmlns:a16="http://schemas.microsoft.com/office/drawing/2014/main" id="{83BFDE28-6387-944C-1325-701B72461B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785933" y="1830770"/>
            <a:ext cx="2011479" cy="1671023"/>
          </a:xfrm>
          <a:prstGeom prst="roundRect">
            <a:avLst>
              <a:gd name="adj" fmla="val 1500"/>
            </a:avLst>
          </a:prstGeom>
          <a:effectLst>
            <a:outerShdw blurRad="76200" sx="102000" sy="102000" algn="ctr" rotWithShape="0">
              <a:prstClr val="black">
                <a:alpha val="40000"/>
              </a:prstClr>
            </a:outerShdw>
          </a:effectLst>
        </p:spPr>
      </p:pic>
      <p:pic>
        <p:nvPicPr>
          <p:cNvPr id="10" name="Picture 9">
            <a:extLst>
              <a:ext uri="{FF2B5EF4-FFF2-40B4-BE49-F238E27FC236}">
                <a16:creationId xmlns:a16="http://schemas.microsoft.com/office/drawing/2014/main" id="{A7578113-B613-C773-AFB6-888E08F4F725}"/>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a:ext>
            </a:extLst>
          </a:blip>
          <a:srcRect l="-1643" t="-891"/>
          <a:stretch/>
        </p:blipFill>
        <p:spPr>
          <a:xfrm flipH="1">
            <a:off x="-1" y="3564697"/>
            <a:ext cx="3080813" cy="3293303"/>
          </a:xfrm>
          <a:prstGeom prst="rect">
            <a:avLst/>
          </a:prstGeom>
        </p:spPr>
      </p:pic>
    </p:spTree>
    <p:extLst>
      <p:ext uri="{BB962C8B-B14F-4D97-AF65-F5344CB8AC3E}">
        <p14:creationId xmlns:p14="http://schemas.microsoft.com/office/powerpoint/2010/main" val="269232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204">
            <a:extLst>
              <a:ext uri="{FF2B5EF4-FFF2-40B4-BE49-F238E27FC236}">
                <a16:creationId xmlns:a16="http://schemas.microsoft.com/office/drawing/2014/main" id="{2A1930AC-1CEA-4717-349D-431FDB0B8AA8}"/>
              </a:ext>
              <a:ext uri="{C183D7F6-B498-43B3-948B-1728B52AA6E4}">
                <adec:decorative xmlns:adec="http://schemas.microsoft.com/office/drawing/2017/decorative" val="1"/>
              </a:ext>
            </a:extLst>
          </p:cNvPr>
          <p:cNvSpPr/>
          <p:nvPr/>
        </p:nvSpPr>
        <p:spPr>
          <a:xfrm rot="13541155">
            <a:off x="-212302" y="-1911213"/>
            <a:ext cx="6484425" cy="7159074"/>
          </a:xfrm>
          <a:custGeom>
            <a:avLst/>
            <a:gdLst>
              <a:gd name="connsiteX0" fmla="*/ 6484425 w 6484425"/>
              <a:gd name="connsiteY0" fmla="*/ 2503946 h 7159074"/>
              <a:gd name="connsiteX1" fmla="*/ 6348896 w 6484425"/>
              <a:gd name="connsiteY1" fmla="*/ 2551347 h 7159074"/>
              <a:gd name="connsiteX2" fmla="*/ 5762208 w 6484425"/>
              <a:gd name="connsiteY2" fmla="*/ 2940897 h 7159074"/>
              <a:gd name="connsiteX3" fmla="*/ 4508145 w 6484425"/>
              <a:gd name="connsiteY3" fmla="*/ 4194846 h 7159074"/>
              <a:gd name="connsiteX4" fmla="*/ 4508996 w 6484425"/>
              <a:gd name="connsiteY4" fmla="*/ 4195697 h 7159074"/>
              <a:gd name="connsiteX5" fmla="*/ 2085219 w 6484425"/>
              <a:gd name="connsiteY5" fmla="*/ 6619538 h 7159074"/>
              <a:gd name="connsiteX6" fmla="*/ 2010175 w 6484425"/>
              <a:gd name="connsiteY6" fmla="*/ 6690090 h 7159074"/>
              <a:gd name="connsiteX7" fmla="*/ 939178 w 6484425"/>
              <a:gd name="connsiteY7" fmla="*/ 7159018 h 7159074"/>
              <a:gd name="connsiteX8" fmla="*/ 937298 w 6484425"/>
              <a:gd name="connsiteY8" fmla="*/ 7159074 h 7159074"/>
              <a:gd name="connsiteX9" fmla="*/ 2114947 w 6484425"/>
              <a:gd name="connsiteY9" fmla="*/ 5952885 h 7159074"/>
              <a:gd name="connsiteX10" fmla="*/ 2112156 w 6484425"/>
              <a:gd name="connsiteY10" fmla="*/ 5719728 h 7159074"/>
              <a:gd name="connsiteX11" fmla="*/ 0 w 6484425"/>
              <a:gd name="connsiteY11" fmla="*/ 3657547 h 7159074"/>
              <a:gd name="connsiteX12" fmla="*/ 3231656 w 6484425"/>
              <a:gd name="connsiteY12" fmla="*/ 426182 h 7159074"/>
              <a:gd name="connsiteX13" fmla="*/ 3821997 w 6484425"/>
              <a:gd name="connsiteY13" fmla="*/ 34206 h 7159074"/>
              <a:gd name="connsiteX14" fmla="*/ 3919798 w 6484425"/>
              <a:gd name="connsiteY14" fmla="*/ 0 h 715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4425" h="7159074">
                <a:moveTo>
                  <a:pt x="6484425" y="2503946"/>
                </a:moveTo>
                <a:lnTo>
                  <a:pt x="6348896" y="2551347"/>
                </a:lnTo>
                <a:cubicBezTo>
                  <a:pt x="6135402" y="2637913"/>
                  <a:pt x="5935357" y="2767763"/>
                  <a:pt x="5762208" y="2940897"/>
                </a:cubicBezTo>
                <a:lnTo>
                  <a:pt x="4508145" y="4194846"/>
                </a:lnTo>
                <a:lnTo>
                  <a:pt x="4508996" y="4195697"/>
                </a:lnTo>
                <a:lnTo>
                  <a:pt x="2085219" y="6619538"/>
                </a:lnTo>
                <a:cubicBezTo>
                  <a:pt x="2060753" y="6644004"/>
                  <a:pt x="2035663" y="6667332"/>
                  <a:pt x="2010175" y="6690090"/>
                </a:cubicBezTo>
                <a:cubicBezTo>
                  <a:pt x="1705897" y="6973035"/>
                  <a:pt x="1326465" y="7129366"/>
                  <a:pt x="939178" y="7159018"/>
                </a:cubicBezTo>
                <a:lnTo>
                  <a:pt x="937298" y="7159074"/>
                </a:lnTo>
                <a:lnTo>
                  <a:pt x="2114947" y="5952885"/>
                </a:lnTo>
                <a:cubicBezTo>
                  <a:pt x="2178561" y="5887730"/>
                  <a:pt x="2177311" y="5783342"/>
                  <a:pt x="2112156" y="5719728"/>
                </a:cubicBezTo>
                <a:lnTo>
                  <a:pt x="0" y="3657547"/>
                </a:lnTo>
                <a:lnTo>
                  <a:pt x="3231656" y="426182"/>
                </a:lnTo>
                <a:cubicBezTo>
                  <a:pt x="3405883" y="251970"/>
                  <a:pt x="3607174" y="121312"/>
                  <a:pt x="3821997" y="34206"/>
                </a:cubicBezTo>
                <a:lnTo>
                  <a:pt x="3919798" y="0"/>
                </a:lnTo>
                <a:close/>
              </a:path>
            </a:pathLst>
          </a:custGeom>
          <a:gradFill>
            <a:gsLst>
              <a:gs pos="0">
                <a:srgbClr val="3F32A0"/>
              </a:gs>
              <a:gs pos="35000">
                <a:srgbClr val="5D5BD4"/>
              </a:gs>
              <a:gs pos="100000">
                <a:srgbClr val="9FA2FC"/>
              </a:gs>
            </a:gsLst>
            <a:lin ang="8100000" scaled="1"/>
          </a:gradFill>
          <a:ln w="2652" cap="flat">
            <a:noFill/>
            <a:prstDash val="solid"/>
            <a:miter/>
          </a:ln>
          <a:effectLst>
            <a:outerShdw blurRad="101600" dist="38100" dir="16200000" rotWithShape="0">
              <a:prstClr val="black">
                <a:alpha val="20000"/>
              </a:prstClr>
            </a:outerShdw>
          </a:effectLst>
        </p:spPr>
        <p:txBody>
          <a:bodyPr wrap="square" rtlCol="0" anchor="ctr">
            <a:noAutofit/>
          </a:bodyPr>
          <a:lstStyle/>
          <a:p>
            <a:endParaRPr lang="en-US"/>
          </a:p>
        </p:txBody>
      </p:sp>
      <p:sp>
        <p:nvSpPr>
          <p:cNvPr id="2" name="TextBox 1">
            <a:extLst>
              <a:ext uri="{FF2B5EF4-FFF2-40B4-BE49-F238E27FC236}">
                <a16:creationId xmlns:a16="http://schemas.microsoft.com/office/drawing/2014/main" id="{3486D6F1-E4B1-0F37-EB9F-9EE7D5F33613}"/>
              </a:ext>
            </a:extLst>
          </p:cNvPr>
          <p:cNvSpPr txBox="1"/>
          <p:nvPr/>
        </p:nvSpPr>
        <p:spPr>
          <a:xfrm>
            <a:off x="473887" y="955769"/>
            <a:ext cx="3618720" cy="1323439"/>
          </a:xfrm>
          <a:prstGeom prst="rect">
            <a:avLst/>
          </a:prstGeom>
          <a:noFill/>
        </p:spPr>
        <p:txBody>
          <a:bodyPr wrap="square" rtlCol="0">
            <a:spAutoFit/>
          </a:bodyPr>
          <a:lstStyle/>
          <a:p>
            <a:r>
              <a:rPr lang="en-AU" sz="4000" dirty="0">
                <a:solidFill>
                  <a:schemeClr val="bg1"/>
                </a:solidFill>
                <a:latin typeface="+mj-lt"/>
              </a:rPr>
              <a:t>Intelligent Meetings</a:t>
            </a:r>
          </a:p>
        </p:txBody>
      </p:sp>
      <p:sp>
        <p:nvSpPr>
          <p:cNvPr id="5" name="TextBox 4">
            <a:extLst>
              <a:ext uri="{FF2B5EF4-FFF2-40B4-BE49-F238E27FC236}">
                <a16:creationId xmlns:a16="http://schemas.microsoft.com/office/drawing/2014/main" id="{B7B274C8-9A49-0D36-905E-C2E36476EB2E}"/>
              </a:ext>
            </a:extLst>
          </p:cNvPr>
          <p:cNvSpPr txBox="1"/>
          <p:nvPr/>
        </p:nvSpPr>
        <p:spPr>
          <a:xfrm>
            <a:off x="473887" y="2610683"/>
            <a:ext cx="4462098" cy="4247317"/>
          </a:xfrm>
          <a:prstGeom prst="rect">
            <a:avLst/>
          </a:prstGeom>
          <a:noFill/>
        </p:spPr>
        <p:txBody>
          <a:bodyPr wrap="square" rtlCol="0">
            <a:spAutoFit/>
          </a:bodyPr>
          <a:lstStyle/>
          <a:p>
            <a:r>
              <a:rPr lang="en-AU" dirty="0">
                <a:solidFill>
                  <a:schemeClr val="bg1"/>
                </a:solidFill>
              </a:rPr>
              <a:t>Intelligent Recap leverages the power of AI to make meetings more productive and save you time by generating meeting notes and tasks.</a:t>
            </a:r>
          </a:p>
          <a:p>
            <a:endParaRPr lang="en-AU" dirty="0">
              <a:solidFill>
                <a:schemeClr val="bg1"/>
              </a:solidFill>
            </a:endParaRPr>
          </a:p>
          <a:p>
            <a:r>
              <a:rPr lang="en-AU" dirty="0"/>
              <a:t>It records when you’ve been mentioned, action items, and generates chapters and topics so you can skip to the parts that are most relevant to you. </a:t>
            </a:r>
          </a:p>
          <a:p>
            <a:endParaRPr lang="en-AU" dirty="0"/>
          </a:p>
          <a:p>
            <a:r>
              <a:rPr lang="en-AU" dirty="0"/>
              <a:t>Live translation allows individual users to enable captions in their preferred language. </a:t>
            </a:r>
          </a:p>
          <a:p>
            <a:endParaRPr lang="en-AU" dirty="0"/>
          </a:p>
          <a:p>
            <a:endParaRPr lang="en-AU" dirty="0"/>
          </a:p>
          <a:p>
            <a:pPr marL="285750" indent="-285750">
              <a:buFont typeface="Arial" panose="020B0604020202020204" pitchFamily="34" charset="0"/>
              <a:buChar char="•"/>
            </a:pPr>
            <a:endParaRPr lang="en-AU" dirty="0"/>
          </a:p>
        </p:txBody>
      </p:sp>
      <p:pic>
        <p:nvPicPr>
          <p:cNvPr id="6" name="Picture 5">
            <a:extLst>
              <a:ext uri="{FF2B5EF4-FFF2-40B4-BE49-F238E27FC236}">
                <a16:creationId xmlns:a16="http://schemas.microsoft.com/office/drawing/2014/main" id="{F89BFCC4-ECE1-455E-A2BB-DC21A32E1156}"/>
              </a:ext>
            </a:extLst>
          </p:cNvPr>
          <p:cNvPicPr>
            <a:picLocks noChangeAspect="1"/>
          </p:cNvPicPr>
          <p:nvPr/>
        </p:nvPicPr>
        <p:blipFill>
          <a:blip r:embed="rId3"/>
          <a:stretch>
            <a:fillRect/>
          </a:stretch>
        </p:blipFill>
        <p:spPr>
          <a:xfrm>
            <a:off x="5491422" y="1154098"/>
            <a:ext cx="7153339" cy="4075079"/>
          </a:xfrm>
          <a:prstGeom prst="rect">
            <a:avLst/>
          </a:prstGeom>
        </p:spPr>
      </p:pic>
    </p:spTree>
    <p:extLst>
      <p:ext uri="{BB962C8B-B14F-4D97-AF65-F5344CB8AC3E}">
        <p14:creationId xmlns:p14="http://schemas.microsoft.com/office/powerpoint/2010/main" val="2077012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C7288-6D5B-FF7C-C186-02AF01591F09}"/>
              </a:ext>
              <a:ext uri="{C183D7F6-B498-43B3-948B-1728B52AA6E4}">
                <adec:decorative xmlns:adec="http://schemas.microsoft.com/office/drawing/2017/decorative" val="1"/>
              </a:ext>
            </a:extLst>
          </p:cNvPr>
          <p:cNvSpPr/>
          <p:nvPr/>
        </p:nvSpPr>
        <p:spPr bwMode="auto">
          <a:xfrm flipH="1">
            <a:off x="0" y="0"/>
            <a:ext cx="12192000" cy="6858000"/>
          </a:xfrm>
          <a:prstGeom prst="rect">
            <a:avLst/>
          </a:prstGeom>
          <a:gradFill>
            <a:gsLst>
              <a:gs pos="3670">
                <a:srgbClr val="9EA1FC">
                  <a:alpha val="0"/>
                </a:srgbClr>
              </a:gs>
              <a:gs pos="100000">
                <a:srgbClr val="9EA1FC">
                  <a:alpha val="83000"/>
                </a:srgbClr>
              </a:gs>
            </a:gsLst>
            <a:lin ang="3000000" scaled="0"/>
          </a:gradFill>
          <a:ln w="2652" cap="flat">
            <a:noFill/>
            <a:prstDash val="solid"/>
            <a:miter/>
          </a:ln>
          <a:effectLst>
            <a:outerShdw blurRad="101600" dist="38100" dir="16200000" rotWithShape="0">
              <a:prstClr val="black">
                <a:alpha val="2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EA1FC"/>
              </a:solidFill>
              <a:effectLst/>
              <a:uLnTx/>
              <a:uFillTx/>
              <a:latin typeface="Segoe UI"/>
            </a:endParaRPr>
          </a:p>
        </p:txBody>
      </p:sp>
      <p:sp>
        <p:nvSpPr>
          <p:cNvPr id="9" name="TextBox 8">
            <a:extLst>
              <a:ext uri="{FF2B5EF4-FFF2-40B4-BE49-F238E27FC236}">
                <a16:creationId xmlns:a16="http://schemas.microsoft.com/office/drawing/2014/main" id="{1EBFE8B0-B28C-85D3-1AB4-D6B11AEC1EC8}"/>
              </a:ext>
            </a:extLst>
          </p:cNvPr>
          <p:cNvSpPr txBox="1"/>
          <p:nvPr/>
        </p:nvSpPr>
        <p:spPr>
          <a:xfrm>
            <a:off x="473886" y="413815"/>
            <a:ext cx="6968314" cy="707886"/>
          </a:xfrm>
          <a:prstGeom prst="rect">
            <a:avLst/>
          </a:prstGeom>
          <a:noFill/>
        </p:spPr>
        <p:txBody>
          <a:bodyPr wrap="square" rtlCol="0">
            <a:spAutoFit/>
          </a:bodyPr>
          <a:lstStyle/>
          <a:p>
            <a:r>
              <a:rPr lang="en-AU" sz="4000" dirty="0">
                <a:latin typeface="+mj-lt"/>
              </a:rPr>
              <a:t>Recap Example – On Point</a:t>
            </a:r>
          </a:p>
        </p:txBody>
      </p:sp>
      <p:pic>
        <p:nvPicPr>
          <p:cNvPr id="4" name="Picture 3">
            <a:extLst>
              <a:ext uri="{FF2B5EF4-FFF2-40B4-BE49-F238E27FC236}">
                <a16:creationId xmlns:a16="http://schemas.microsoft.com/office/drawing/2014/main" id="{5DE808D1-D455-363D-1C40-427CF5D3AA58}"/>
              </a:ext>
            </a:extLst>
          </p:cNvPr>
          <p:cNvPicPr>
            <a:picLocks noChangeAspect="1"/>
          </p:cNvPicPr>
          <p:nvPr/>
        </p:nvPicPr>
        <p:blipFill>
          <a:blip r:embed="rId3"/>
          <a:stretch>
            <a:fillRect/>
          </a:stretch>
        </p:blipFill>
        <p:spPr>
          <a:xfrm>
            <a:off x="536663" y="1200925"/>
            <a:ext cx="6489267" cy="5393184"/>
          </a:xfrm>
          <a:prstGeom prst="rect">
            <a:avLst/>
          </a:prstGeom>
        </p:spPr>
      </p:pic>
      <p:pic>
        <p:nvPicPr>
          <p:cNvPr id="7" name="Picture 6">
            <a:extLst>
              <a:ext uri="{FF2B5EF4-FFF2-40B4-BE49-F238E27FC236}">
                <a16:creationId xmlns:a16="http://schemas.microsoft.com/office/drawing/2014/main" id="{076FD8BA-18FC-9BEF-07DD-9C8D84613869}"/>
              </a:ext>
            </a:extLst>
          </p:cNvPr>
          <p:cNvPicPr>
            <a:picLocks noChangeAspect="1"/>
          </p:cNvPicPr>
          <p:nvPr/>
        </p:nvPicPr>
        <p:blipFill>
          <a:blip r:embed="rId4"/>
          <a:stretch>
            <a:fillRect/>
          </a:stretch>
        </p:blipFill>
        <p:spPr>
          <a:xfrm>
            <a:off x="7119892" y="1200925"/>
            <a:ext cx="4677319" cy="2847292"/>
          </a:xfrm>
          <a:prstGeom prst="rect">
            <a:avLst/>
          </a:prstGeom>
        </p:spPr>
      </p:pic>
      <p:pic>
        <p:nvPicPr>
          <p:cNvPr id="11" name="Picture 10">
            <a:extLst>
              <a:ext uri="{FF2B5EF4-FFF2-40B4-BE49-F238E27FC236}">
                <a16:creationId xmlns:a16="http://schemas.microsoft.com/office/drawing/2014/main" id="{C09F2A7C-B65A-B105-E639-82C422E31730}"/>
              </a:ext>
            </a:extLst>
          </p:cNvPr>
          <p:cNvPicPr>
            <a:picLocks noChangeAspect="1"/>
          </p:cNvPicPr>
          <p:nvPr/>
        </p:nvPicPr>
        <p:blipFill>
          <a:blip r:embed="rId5"/>
          <a:stretch>
            <a:fillRect/>
          </a:stretch>
        </p:blipFill>
        <p:spPr>
          <a:xfrm>
            <a:off x="7119892" y="4261282"/>
            <a:ext cx="4674915" cy="2008794"/>
          </a:xfrm>
          <a:prstGeom prst="rect">
            <a:avLst/>
          </a:prstGeom>
        </p:spPr>
      </p:pic>
    </p:spTree>
    <p:extLst>
      <p:ext uri="{BB962C8B-B14F-4D97-AF65-F5344CB8AC3E}">
        <p14:creationId xmlns:p14="http://schemas.microsoft.com/office/powerpoint/2010/main" val="1458262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C7288-6D5B-FF7C-C186-02AF01591F09}"/>
              </a:ext>
              <a:ext uri="{C183D7F6-B498-43B3-948B-1728B52AA6E4}">
                <adec:decorative xmlns:adec="http://schemas.microsoft.com/office/drawing/2017/decorative" val="1"/>
              </a:ext>
            </a:extLst>
          </p:cNvPr>
          <p:cNvSpPr/>
          <p:nvPr/>
        </p:nvSpPr>
        <p:spPr bwMode="auto">
          <a:xfrm flipH="1">
            <a:off x="0" y="0"/>
            <a:ext cx="12192000" cy="6858000"/>
          </a:xfrm>
          <a:prstGeom prst="rect">
            <a:avLst/>
          </a:prstGeom>
          <a:gradFill>
            <a:gsLst>
              <a:gs pos="3670">
                <a:srgbClr val="9EA1FC">
                  <a:alpha val="0"/>
                </a:srgbClr>
              </a:gs>
              <a:gs pos="100000">
                <a:srgbClr val="9EA1FC">
                  <a:alpha val="83000"/>
                </a:srgbClr>
              </a:gs>
            </a:gsLst>
            <a:lin ang="3000000" scaled="0"/>
          </a:gradFill>
          <a:ln w="2652" cap="flat">
            <a:noFill/>
            <a:prstDash val="solid"/>
            <a:miter/>
          </a:ln>
          <a:effectLst>
            <a:outerShdw blurRad="101600" dist="38100" dir="16200000" rotWithShape="0">
              <a:prstClr val="black">
                <a:alpha val="2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EA1FC"/>
              </a:solidFill>
              <a:effectLst/>
              <a:uLnTx/>
              <a:uFillTx/>
              <a:latin typeface="Segoe UI"/>
            </a:endParaRPr>
          </a:p>
        </p:txBody>
      </p:sp>
      <p:pic>
        <p:nvPicPr>
          <p:cNvPr id="6" name="Picture 5">
            <a:extLst>
              <a:ext uri="{FF2B5EF4-FFF2-40B4-BE49-F238E27FC236}">
                <a16:creationId xmlns:a16="http://schemas.microsoft.com/office/drawing/2014/main" id="{C371F843-8D5B-BCB8-4007-818F45249B25}"/>
              </a:ext>
            </a:extLst>
          </p:cNvPr>
          <p:cNvPicPr>
            <a:picLocks noChangeAspect="1"/>
          </p:cNvPicPr>
          <p:nvPr/>
        </p:nvPicPr>
        <p:blipFill>
          <a:blip r:embed="rId3"/>
          <a:stretch>
            <a:fillRect/>
          </a:stretch>
        </p:blipFill>
        <p:spPr>
          <a:xfrm>
            <a:off x="937085" y="1281559"/>
            <a:ext cx="4902452" cy="4845299"/>
          </a:xfrm>
          <a:prstGeom prst="rect">
            <a:avLst/>
          </a:prstGeom>
        </p:spPr>
      </p:pic>
      <p:pic>
        <p:nvPicPr>
          <p:cNvPr id="8" name="Picture 7">
            <a:extLst>
              <a:ext uri="{FF2B5EF4-FFF2-40B4-BE49-F238E27FC236}">
                <a16:creationId xmlns:a16="http://schemas.microsoft.com/office/drawing/2014/main" id="{DCCC3245-4B1E-EE41-0E21-51CD11A68278}"/>
              </a:ext>
            </a:extLst>
          </p:cNvPr>
          <p:cNvPicPr>
            <a:picLocks noChangeAspect="1"/>
          </p:cNvPicPr>
          <p:nvPr/>
        </p:nvPicPr>
        <p:blipFill>
          <a:blip r:embed="rId4"/>
          <a:stretch>
            <a:fillRect/>
          </a:stretch>
        </p:blipFill>
        <p:spPr>
          <a:xfrm>
            <a:off x="6528047" y="1281559"/>
            <a:ext cx="4902452" cy="4864644"/>
          </a:xfrm>
          <a:prstGeom prst="rect">
            <a:avLst/>
          </a:prstGeom>
        </p:spPr>
      </p:pic>
      <p:sp>
        <p:nvSpPr>
          <p:cNvPr id="9" name="TextBox 8">
            <a:extLst>
              <a:ext uri="{FF2B5EF4-FFF2-40B4-BE49-F238E27FC236}">
                <a16:creationId xmlns:a16="http://schemas.microsoft.com/office/drawing/2014/main" id="{1EBFE8B0-B28C-85D3-1AB4-D6B11AEC1EC8}"/>
              </a:ext>
            </a:extLst>
          </p:cNvPr>
          <p:cNvSpPr txBox="1"/>
          <p:nvPr/>
        </p:nvSpPr>
        <p:spPr>
          <a:xfrm>
            <a:off x="473886" y="413815"/>
            <a:ext cx="6803214" cy="707886"/>
          </a:xfrm>
          <a:prstGeom prst="rect">
            <a:avLst/>
          </a:prstGeom>
          <a:noFill/>
        </p:spPr>
        <p:txBody>
          <a:bodyPr wrap="square" rtlCol="0">
            <a:spAutoFit/>
          </a:bodyPr>
          <a:lstStyle/>
          <a:p>
            <a:r>
              <a:rPr lang="en-AU" sz="4000" dirty="0">
                <a:latin typeface="+mj-lt"/>
              </a:rPr>
              <a:t>Recap Example – On Point</a:t>
            </a:r>
          </a:p>
        </p:txBody>
      </p:sp>
    </p:spTree>
    <p:extLst>
      <p:ext uri="{BB962C8B-B14F-4D97-AF65-F5344CB8AC3E}">
        <p14:creationId xmlns:p14="http://schemas.microsoft.com/office/powerpoint/2010/main" val="8542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E78F4-5391-DE68-E471-8AB6F99FAE32}"/>
              </a:ext>
            </a:extLst>
          </p:cNvPr>
          <p:cNvSpPr txBox="1"/>
          <p:nvPr/>
        </p:nvSpPr>
        <p:spPr>
          <a:xfrm>
            <a:off x="3304624" y="5186754"/>
            <a:ext cx="7882185" cy="553998"/>
          </a:xfrm>
          <a:prstGeom prst="rect">
            <a:avLst/>
          </a:prstGeom>
          <a:noFill/>
        </p:spPr>
        <p:txBody>
          <a:bodyPr wrap="square" rtlCol="0">
            <a:spAutoFit/>
          </a:bodyPr>
          <a:lstStyle/>
          <a:p>
            <a:r>
              <a:rPr lang="en-AU" sz="3000" dirty="0">
                <a:solidFill>
                  <a:schemeClr val="bg1"/>
                </a:solidFill>
                <a:latin typeface="+mj-lt"/>
              </a:rPr>
              <a:t>Microsoft Teams Premium</a:t>
            </a:r>
          </a:p>
        </p:txBody>
      </p:sp>
      <p:pic>
        <p:nvPicPr>
          <p:cNvPr id="1026" name="Picture 2" descr="Login to your Account">
            <a:extLst>
              <a:ext uri="{FF2B5EF4-FFF2-40B4-BE49-F238E27FC236}">
                <a16:creationId xmlns:a16="http://schemas.microsoft.com/office/drawing/2014/main" id="{D0E3EE78-DCF4-85EA-BD15-05E960305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095" y="3516892"/>
            <a:ext cx="4293932" cy="166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6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6758D36-0774-3E2D-8544-42CF9103D8A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48" y="0"/>
            <a:ext cx="8500443" cy="1522821"/>
          </a:xfrm>
          <a:prstGeom prst="rect">
            <a:avLst/>
          </a:prstGeom>
        </p:spPr>
      </p:pic>
      <p:sp>
        <p:nvSpPr>
          <p:cNvPr id="2" name="TextBox 1">
            <a:extLst>
              <a:ext uri="{FF2B5EF4-FFF2-40B4-BE49-F238E27FC236}">
                <a16:creationId xmlns:a16="http://schemas.microsoft.com/office/drawing/2014/main" id="{3486D6F1-E4B1-0F37-EB9F-9EE7D5F33613}"/>
              </a:ext>
            </a:extLst>
          </p:cNvPr>
          <p:cNvSpPr txBox="1"/>
          <p:nvPr/>
        </p:nvSpPr>
        <p:spPr>
          <a:xfrm>
            <a:off x="473886" y="413815"/>
            <a:ext cx="6610495" cy="707886"/>
          </a:xfrm>
          <a:prstGeom prst="rect">
            <a:avLst/>
          </a:prstGeom>
          <a:noFill/>
        </p:spPr>
        <p:txBody>
          <a:bodyPr wrap="square" rtlCol="0">
            <a:spAutoFit/>
          </a:bodyPr>
          <a:lstStyle/>
          <a:p>
            <a:r>
              <a:rPr lang="en-AU" sz="4000" dirty="0">
                <a:solidFill>
                  <a:schemeClr val="bg1"/>
                </a:solidFill>
                <a:latin typeface="+mj-lt"/>
              </a:rPr>
              <a:t>Advanced Webinars</a:t>
            </a:r>
          </a:p>
        </p:txBody>
      </p:sp>
      <p:sp>
        <p:nvSpPr>
          <p:cNvPr id="4" name="TextBox 3">
            <a:extLst>
              <a:ext uri="{FF2B5EF4-FFF2-40B4-BE49-F238E27FC236}">
                <a16:creationId xmlns:a16="http://schemas.microsoft.com/office/drawing/2014/main" id="{9422FEC9-2F46-4CEB-9E55-F323A6AFF663}"/>
              </a:ext>
            </a:extLst>
          </p:cNvPr>
          <p:cNvSpPr txBox="1"/>
          <p:nvPr/>
        </p:nvSpPr>
        <p:spPr>
          <a:xfrm>
            <a:off x="313509" y="1841863"/>
            <a:ext cx="6884125" cy="1754326"/>
          </a:xfrm>
          <a:prstGeom prst="rect">
            <a:avLst/>
          </a:prstGeom>
          <a:noFill/>
        </p:spPr>
        <p:txBody>
          <a:bodyPr wrap="square" rtlCol="0">
            <a:spAutoFit/>
          </a:bodyPr>
          <a:lstStyle/>
          <a:p>
            <a:pPr marL="285750" indent="-285750">
              <a:buFont typeface="Arial" panose="020B0604020202020204" pitchFamily="34" charset="0"/>
              <a:buChar char="•"/>
            </a:pPr>
            <a:r>
              <a:rPr lang="en-AU" dirty="0"/>
              <a:t>With Advanced Webinars you can deliver high-quality and engaging webinars </a:t>
            </a:r>
          </a:p>
          <a:p>
            <a:pPr marL="285750" indent="-285750">
              <a:buFont typeface="Arial" panose="020B0604020202020204" pitchFamily="34" charset="0"/>
              <a:buChar char="•"/>
            </a:pPr>
            <a:r>
              <a:rPr lang="en-AU" dirty="0"/>
              <a:t>Enable a waitlist and registrant approval to help manage demand</a:t>
            </a:r>
          </a:p>
          <a:p>
            <a:pPr marL="285750" indent="-285750">
              <a:buFont typeface="Arial" panose="020B0604020202020204" pitchFamily="34" charset="0"/>
              <a:buChar char="•"/>
            </a:pPr>
            <a:r>
              <a:rPr lang="en-AU" dirty="0"/>
              <a:t>Get ready with other presenters in the virtual green room</a:t>
            </a:r>
          </a:p>
          <a:p>
            <a:pPr marL="285750" indent="-285750">
              <a:buFont typeface="Arial" panose="020B0604020202020204" pitchFamily="34" charset="0"/>
              <a:buChar char="•"/>
            </a:pPr>
            <a:r>
              <a:rPr lang="en-AU" dirty="0"/>
              <a:t>Lobby bypass for registered users</a:t>
            </a:r>
          </a:p>
          <a:p>
            <a:pPr marL="285750" indent="-285750">
              <a:buFont typeface="Arial" panose="020B0604020202020204" pitchFamily="34" charset="0"/>
              <a:buChar char="•"/>
            </a:pPr>
            <a:r>
              <a:rPr lang="en-AU" dirty="0"/>
              <a:t>Automated reminder emails</a:t>
            </a:r>
          </a:p>
        </p:txBody>
      </p:sp>
      <p:pic>
        <p:nvPicPr>
          <p:cNvPr id="10" name="Picture 9">
            <a:extLst>
              <a:ext uri="{FF2B5EF4-FFF2-40B4-BE49-F238E27FC236}">
                <a16:creationId xmlns:a16="http://schemas.microsoft.com/office/drawing/2014/main" id="{A7578113-B613-C773-AFB6-888E08F4F72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l="-1643" t="-891"/>
          <a:stretch/>
        </p:blipFill>
        <p:spPr>
          <a:xfrm flipH="1">
            <a:off x="-1" y="3564697"/>
            <a:ext cx="3080813" cy="3293303"/>
          </a:xfrm>
          <a:prstGeom prst="rect">
            <a:avLst/>
          </a:prstGeom>
        </p:spPr>
      </p:pic>
      <p:pic>
        <p:nvPicPr>
          <p:cNvPr id="11" name="Picture 10">
            <a:extLst>
              <a:ext uri="{FF2B5EF4-FFF2-40B4-BE49-F238E27FC236}">
                <a16:creationId xmlns:a16="http://schemas.microsoft.com/office/drawing/2014/main" id="{8BC02C9B-7747-9B3F-EE03-33FA88E425BF}"/>
              </a:ext>
            </a:extLst>
          </p:cNvPr>
          <p:cNvPicPr>
            <a:picLocks noChangeAspect="1"/>
          </p:cNvPicPr>
          <p:nvPr/>
        </p:nvPicPr>
        <p:blipFill>
          <a:blip r:embed="rId5"/>
          <a:stretch>
            <a:fillRect/>
          </a:stretch>
        </p:blipFill>
        <p:spPr>
          <a:xfrm>
            <a:off x="8497733" y="1765373"/>
            <a:ext cx="3380758" cy="1904927"/>
          </a:xfrm>
          <a:prstGeom prst="rect">
            <a:avLst/>
          </a:prstGeom>
        </p:spPr>
      </p:pic>
      <p:grpSp>
        <p:nvGrpSpPr>
          <p:cNvPr id="12" name="Group 11">
            <a:extLst>
              <a:ext uri="{FF2B5EF4-FFF2-40B4-BE49-F238E27FC236}">
                <a16:creationId xmlns:a16="http://schemas.microsoft.com/office/drawing/2014/main" id="{8A03993C-FE2F-9052-ECD5-4AB634C42D19}"/>
              </a:ext>
            </a:extLst>
          </p:cNvPr>
          <p:cNvGrpSpPr/>
          <p:nvPr/>
        </p:nvGrpSpPr>
        <p:grpSpPr>
          <a:xfrm>
            <a:off x="8318500" y="4001810"/>
            <a:ext cx="3559991" cy="2297389"/>
            <a:chOff x="13828496" y="4303351"/>
            <a:chExt cx="2152074" cy="1433862"/>
          </a:xfrm>
        </p:grpSpPr>
        <p:pic>
          <p:nvPicPr>
            <p:cNvPr id="13" name="Picture 12" descr="A screen capture of  the Microsoft Teams attendees status">
              <a:extLst>
                <a:ext uri="{FF2B5EF4-FFF2-40B4-BE49-F238E27FC236}">
                  <a16:creationId xmlns:a16="http://schemas.microsoft.com/office/drawing/2014/main" id="{78F1B88A-97D9-89B8-97FA-1A52DAD674E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13973002" y="4445467"/>
              <a:ext cx="1908259" cy="1126604"/>
            </a:xfrm>
            <a:prstGeom prst="roundRect">
              <a:avLst>
                <a:gd name="adj" fmla="val 0"/>
              </a:avLst>
            </a:prstGeom>
            <a:effectLst/>
          </p:spPr>
        </p:pic>
        <p:pic>
          <p:nvPicPr>
            <p:cNvPr id="14" name="Picture 13" descr="A screenshot of a computer screen&#10;&#10;Description automatically generated">
              <a:extLst>
                <a:ext uri="{FF2B5EF4-FFF2-40B4-BE49-F238E27FC236}">
                  <a16:creationId xmlns:a16="http://schemas.microsoft.com/office/drawing/2014/main" id="{A8F3B7E6-6381-31F4-5B49-3616F712571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3828496" y="4303351"/>
              <a:ext cx="2152074" cy="1433862"/>
            </a:xfrm>
            <a:prstGeom prst="rect">
              <a:avLst/>
            </a:prstGeom>
          </p:spPr>
        </p:pic>
      </p:grpSp>
      <p:grpSp>
        <p:nvGrpSpPr>
          <p:cNvPr id="15" name="Group 14">
            <a:extLst>
              <a:ext uri="{FF2B5EF4-FFF2-40B4-BE49-F238E27FC236}">
                <a16:creationId xmlns:a16="http://schemas.microsoft.com/office/drawing/2014/main" id="{9D7949FE-F25B-7011-38B1-5951A02C99AE}"/>
              </a:ext>
            </a:extLst>
          </p:cNvPr>
          <p:cNvGrpSpPr/>
          <p:nvPr/>
        </p:nvGrpSpPr>
        <p:grpSpPr>
          <a:xfrm>
            <a:off x="4555593" y="4090709"/>
            <a:ext cx="3080813" cy="2173776"/>
            <a:chOff x="12844462" y="1837629"/>
            <a:chExt cx="2152074" cy="1415159"/>
          </a:xfrm>
        </p:grpSpPr>
        <p:pic>
          <p:nvPicPr>
            <p:cNvPr id="16" name="Picture 15" descr="A screen capture of an email preview pop up notification in Teams">
              <a:extLst>
                <a:ext uri="{FF2B5EF4-FFF2-40B4-BE49-F238E27FC236}">
                  <a16:creationId xmlns:a16="http://schemas.microsoft.com/office/drawing/2014/main" id="{618575FD-1755-8C27-1AD9-BAFF24C2B5D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12987798" y="1979602"/>
              <a:ext cx="1908259" cy="1126104"/>
            </a:xfrm>
            <a:prstGeom prst="roundRect">
              <a:avLst>
                <a:gd name="adj" fmla="val 0"/>
              </a:avLst>
            </a:prstGeom>
            <a:effectLst/>
          </p:spPr>
        </p:pic>
        <p:pic>
          <p:nvPicPr>
            <p:cNvPr id="17" name="Picture 16" descr="A screenshot of a computer screen&#10;&#10;Description automatically generated">
              <a:extLst>
                <a:ext uri="{FF2B5EF4-FFF2-40B4-BE49-F238E27FC236}">
                  <a16:creationId xmlns:a16="http://schemas.microsoft.com/office/drawing/2014/main" id="{70793D86-1469-2F68-133D-63CD0A0DC61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2844462" y="1837629"/>
              <a:ext cx="2152074" cy="1415159"/>
            </a:xfrm>
            <a:prstGeom prst="rect">
              <a:avLst/>
            </a:prstGeom>
          </p:spPr>
        </p:pic>
      </p:grpSp>
    </p:spTree>
    <p:extLst>
      <p:ext uri="{BB962C8B-B14F-4D97-AF65-F5344CB8AC3E}">
        <p14:creationId xmlns:p14="http://schemas.microsoft.com/office/powerpoint/2010/main" val="859558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C8744A-D9F2-6F5C-D524-47F66B8362F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48" y="0"/>
            <a:ext cx="8500443" cy="1522821"/>
          </a:xfrm>
          <a:prstGeom prst="rect">
            <a:avLst/>
          </a:prstGeom>
        </p:spPr>
      </p:pic>
      <p:sp>
        <p:nvSpPr>
          <p:cNvPr id="2" name="TextBox 1">
            <a:extLst>
              <a:ext uri="{FF2B5EF4-FFF2-40B4-BE49-F238E27FC236}">
                <a16:creationId xmlns:a16="http://schemas.microsoft.com/office/drawing/2014/main" id="{3486D6F1-E4B1-0F37-EB9F-9EE7D5F33613}"/>
              </a:ext>
            </a:extLst>
          </p:cNvPr>
          <p:cNvSpPr txBox="1"/>
          <p:nvPr/>
        </p:nvSpPr>
        <p:spPr>
          <a:xfrm>
            <a:off x="313509" y="157473"/>
            <a:ext cx="8416114" cy="1323439"/>
          </a:xfrm>
          <a:prstGeom prst="rect">
            <a:avLst/>
          </a:prstGeom>
          <a:noFill/>
        </p:spPr>
        <p:txBody>
          <a:bodyPr wrap="square" rtlCol="0">
            <a:spAutoFit/>
          </a:bodyPr>
          <a:lstStyle/>
          <a:p>
            <a:r>
              <a:rPr lang="en-AU" sz="4000" dirty="0">
                <a:solidFill>
                  <a:schemeClr val="bg1"/>
                </a:solidFill>
                <a:latin typeface="+mj-lt"/>
              </a:rPr>
              <a:t>Advanced Virtual </a:t>
            </a:r>
          </a:p>
          <a:p>
            <a:r>
              <a:rPr lang="en-AU" sz="4000" dirty="0">
                <a:solidFill>
                  <a:schemeClr val="bg1"/>
                </a:solidFill>
                <a:latin typeface="+mj-lt"/>
              </a:rPr>
              <a:t>Appointments</a:t>
            </a:r>
          </a:p>
        </p:txBody>
      </p:sp>
      <p:sp>
        <p:nvSpPr>
          <p:cNvPr id="4" name="TextBox 3">
            <a:extLst>
              <a:ext uri="{FF2B5EF4-FFF2-40B4-BE49-F238E27FC236}">
                <a16:creationId xmlns:a16="http://schemas.microsoft.com/office/drawing/2014/main" id="{9422FEC9-2F46-4CEB-9E55-F323A6AFF663}"/>
              </a:ext>
            </a:extLst>
          </p:cNvPr>
          <p:cNvSpPr txBox="1"/>
          <p:nvPr/>
        </p:nvSpPr>
        <p:spPr>
          <a:xfrm>
            <a:off x="313509" y="1841863"/>
            <a:ext cx="6884125" cy="2308324"/>
          </a:xfrm>
          <a:prstGeom prst="rect">
            <a:avLst/>
          </a:prstGeom>
          <a:noFill/>
        </p:spPr>
        <p:txBody>
          <a:bodyPr wrap="square" rtlCol="0">
            <a:spAutoFit/>
          </a:bodyPr>
          <a:lstStyle/>
          <a:p>
            <a:pPr marL="285750" indent="-285750">
              <a:buFont typeface="Arial" panose="020B0604020202020204" pitchFamily="34" charset="0"/>
              <a:buChar char="•"/>
            </a:pPr>
            <a:r>
              <a:rPr lang="en-AU" dirty="0"/>
              <a:t>Provide customers personalised virtual appointment experience with automated pre-appointment SMS reminders (UK/US) and custom lobby room with branding and logos</a:t>
            </a:r>
          </a:p>
          <a:p>
            <a:pPr marL="285750" indent="-285750">
              <a:buFont typeface="Arial" panose="020B0604020202020204" pitchFamily="34" charset="0"/>
              <a:buChar char="•"/>
            </a:pPr>
            <a:r>
              <a:rPr lang="en-AU" dirty="0"/>
              <a:t>In the Virtual Appointments Teams app view all your appointments in one place </a:t>
            </a:r>
          </a:p>
          <a:p>
            <a:pPr marL="285750" indent="-285750">
              <a:buFont typeface="Arial" panose="020B0604020202020204" pitchFamily="34" charset="0"/>
              <a:buChar char="•"/>
            </a:pPr>
            <a:r>
              <a:rPr lang="en-AU" dirty="0"/>
              <a:t>Reports and analytics to provide insights into appointment trends – wait times, no shows etc</a:t>
            </a:r>
          </a:p>
          <a:p>
            <a:pPr marL="285750" indent="-285750">
              <a:buFont typeface="Arial" panose="020B0604020202020204" pitchFamily="34" charset="0"/>
              <a:buChar char="•"/>
            </a:pPr>
            <a:r>
              <a:rPr lang="en-AU" dirty="0"/>
              <a:t>Easy joining experience from mobiles</a:t>
            </a:r>
          </a:p>
        </p:txBody>
      </p:sp>
      <p:pic>
        <p:nvPicPr>
          <p:cNvPr id="10" name="Picture 9">
            <a:extLst>
              <a:ext uri="{FF2B5EF4-FFF2-40B4-BE49-F238E27FC236}">
                <a16:creationId xmlns:a16="http://schemas.microsoft.com/office/drawing/2014/main" id="{A7578113-B613-C773-AFB6-888E08F4F72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l="-1643" t="-891"/>
          <a:stretch/>
        </p:blipFill>
        <p:spPr>
          <a:xfrm flipH="1">
            <a:off x="-1" y="3564697"/>
            <a:ext cx="3080813" cy="3293303"/>
          </a:xfrm>
          <a:prstGeom prst="rect">
            <a:avLst/>
          </a:prstGeom>
        </p:spPr>
      </p:pic>
      <p:pic>
        <p:nvPicPr>
          <p:cNvPr id="5" name="Picture 4" descr="A screenshot of a computer">
            <a:extLst>
              <a:ext uri="{FF2B5EF4-FFF2-40B4-BE49-F238E27FC236}">
                <a16:creationId xmlns:a16="http://schemas.microsoft.com/office/drawing/2014/main" id="{86FDAC25-05A3-2BC0-D947-6D275BD7ED37}"/>
              </a:ext>
            </a:extLst>
          </p:cNvPr>
          <p:cNvPicPr>
            <a:picLocks noChangeAspect="1"/>
          </p:cNvPicPr>
          <p:nvPr/>
        </p:nvPicPr>
        <p:blipFill>
          <a:blip r:embed="rId5"/>
          <a:stretch>
            <a:fillRect/>
          </a:stretch>
        </p:blipFill>
        <p:spPr>
          <a:xfrm>
            <a:off x="7861300" y="1786270"/>
            <a:ext cx="4017190" cy="2259670"/>
          </a:xfrm>
          <a:prstGeom prst="roundRect">
            <a:avLst>
              <a:gd name="adj" fmla="val 1500"/>
            </a:avLst>
          </a:prstGeom>
          <a:effectLst/>
        </p:spPr>
      </p:pic>
      <p:grpSp>
        <p:nvGrpSpPr>
          <p:cNvPr id="6" name="Group 5" descr="group of mobile screenshots">
            <a:extLst>
              <a:ext uri="{FF2B5EF4-FFF2-40B4-BE49-F238E27FC236}">
                <a16:creationId xmlns:a16="http://schemas.microsoft.com/office/drawing/2014/main" id="{1BB343B8-9918-B35C-1AD4-CECF9DEB6169}"/>
              </a:ext>
              <a:ext uri="{C183D7F6-B498-43B3-948B-1728B52AA6E4}">
                <adec:decorative xmlns:adec="http://schemas.microsoft.com/office/drawing/2017/decorative" val="0"/>
              </a:ext>
            </a:extLst>
          </p:cNvPr>
          <p:cNvGrpSpPr/>
          <p:nvPr/>
        </p:nvGrpSpPr>
        <p:grpSpPr>
          <a:xfrm>
            <a:off x="8093647" y="4351298"/>
            <a:ext cx="3552495" cy="1897102"/>
            <a:chOff x="4436859" y="-2093773"/>
            <a:chExt cx="3156865" cy="1647198"/>
          </a:xfrm>
        </p:grpSpPr>
        <p:pic>
          <p:nvPicPr>
            <p:cNvPr id="7" name="Picture 6" descr="A screen capture of a Microsoft Teams notification message in a mobile phone">
              <a:extLst>
                <a:ext uri="{FF2B5EF4-FFF2-40B4-BE49-F238E27FC236}">
                  <a16:creationId xmlns:a16="http://schemas.microsoft.com/office/drawing/2014/main" id="{0DDA66E7-77D9-B783-5560-C518792F2FC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36859" y="-2093773"/>
              <a:ext cx="745352" cy="1615921"/>
            </a:xfrm>
            <a:prstGeom prst="roundRect">
              <a:avLst>
                <a:gd name="adj" fmla="val 1500"/>
              </a:avLst>
            </a:prstGeom>
            <a:effectLst>
              <a:outerShdw blurRad="254000" dist="38100" dir="5400000" sx="101000" sy="101000" algn="ctr" rotWithShape="0">
                <a:srgbClr val="000000">
                  <a:alpha val="20000"/>
                </a:srgbClr>
              </a:outerShdw>
            </a:effectLst>
          </p:spPr>
        </p:pic>
        <p:pic>
          <p:nvPicPr>
            <p:cNvPr id="8" name="Picture 7" descr="A screen capture of a virtual one on one meeting using Microsoft teams in a mobile phone">
              <a:extLst>
                <a:ext uri="{FF2B5EF4-FFF2-40B4-BE49-F238E27FC236}">
                  <a16:creationId xmlns:a16="http://schemas.microsoft.com/office/drawing/2014/main" id="{2A769BA8-BBD4-E30B-6C44-AAF110C7AD0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847454" y="-2063841"/>
              <a:ext cx="746270" cy="1615921"/>
            </a:xfrm>
            <a:prstGeom prst="roundRect">
              <a:avLst>
                <a:gd name="adj" fmla="val 1500"/>
              </a:avLst>
            </a:prstGeom>
            <a:effectLst>
              <a:outerShdw blurRad="254000" dist="38100" dir="5400000" sx="101000" sy="101000" algn="ctr" rotWithShape="0">
                <a:srgbClr val="000000">
                  <a:alpha val="20000"/>
                </a:srgbClr>
              </a:outerShdw>
            </a:effectLst>
          </p:spPr>
        </p:pic>
        <p:pic>
          <p:nvPicPr>
            <p:cNvPr id="9" name="Picture 8" descr="A screenshot of a person&#10;&#10;Description automatically generated with medium confidence">
              <a:extLst>
                <a:ext uri="{FF2B5EF4-FFF2-40B4-BE49-F238E27FC236}">
                  <a16:creationId xmlns:a16="http://schemas.microsoft.com/office/drawing/2014/main" id="{55575271-EB8F-CC63-929D-F9B701B3098E}"/>
                </a:ext>
              </a:extLst>
            </p:cNvPr>
            <p:cNvPicPr>
              <a:picLocks noChangeAspect="1"/>
            </p:cNvPicPr>
            <p:nvPr/>
          </p:nvPicPr>
          <p:blipFill>
            <a:blip r:embed="rId8"/>
            <a:stretch>
              <a:fillRect/>
            </a:stretch>
          </p:blipFill>
          <p:spPr>
            <a:xfrm>
              <a:off x="5241892" y="-2082005"/>
              <a:ext cx="746269" cy="1615921"/>
            </a:xfrm>
            <a:prstGeom prst="roundRect">
              <a:avLst>
                <a:gd name="adj" fmla="val 1500"/>
              </a:avLst>
            </a:prstGeom>
            <a:effectLst>
              <a:outerShdw blurRad="254000" dist="38100" dir="5400000" sx="101000" sy="101000" algn="ctr" rotWithShape="0">
                <a:srgbClr val="000000">
                  <a:alpha val="20000"/>
                </a:srgbClr>
              </a:outerShdw>
            </a:effectLst>
          </p:spPr>
        </p:pic>
        <p:pic>
          <p:nvPicPr>
            <p:cNvPr id="18" name="Picture 17" descr="A screenshot of a phone&#10;&#10;Description automatically generated with medium confidence">
              <a:extLst>
                <a:ext uri="{FF2B5EF4-FFF2-40B4-BE49-F238E27FC236}">
                  <a16:creationId xmlns:a16="http://schemas.microsoft.com/office/drawing/2014/main" id="{EB70A3C3-FA08-29C0-4BEA-AF4717C3B978}"/>
                </a:ext>
              </a:extLst>
            </p:cNvPr>
            <p:cNvPicPr>
              <a:picLocks noChangeAspect="1"/>
            </p:cNvPicPr>
            <p:nvPr/>
          </p:nvPicPr>
          <p:blipFill>
            <a:blip r:embed="rId9"/>
            <a:stretch>
              <a:fillRect/>
            </a:stretch>
          </p:blipFill>
          <p:spPr>
            <a:xfrm>
              <a:off x="6033924" y="-2060510"/>
              <a:ext cx="745351" cy="1613935"/>
            </a:xfrm>
            <a:prstGeom prst="roundRect">
              <a:avLst>
                <a:gd name="adj" fmla="val 1500"/>
              </a:avLst>
            </a:prstGeom>
            <a:effectLst>
              <a:outerShdw blurRad="254000" dist="38100" dir="5400000" sx="101000" sy="101000" algn="ctr" rotWithShape="0">
                <a:srgbClr val="000000">
                  <a:alpha val="20000"/>
                </a:srgbClr>
              </a:outerShdw>
            </a:effectLst>
          </p:spPr>
        </p:pic>
      </p:grpSp>
      <p:pic>
        <p:nvPicPr>
          <p:cNvPr id="19" name="Picture 18" descr="A screen capture of a Virtual Appointments data usage chart in Microsoft Teams">
            <a:extLst>
              <a:ext uri="{FF2B5EF4-FFF2-40B4-BE49-F238E27FC236}">
                <a16:creationId xmlns:a16="http://schemas.microsoft.com/office/drawing/2014/main" id="{1BB6AA66-DB61-F999-3ECD-4AA5CF905435}"/>
              </a:ext>
            </a:extLst>
          </p:cNvPr>
          <p:cNvPicPr>
            <a:picLocks/>
          </p:cNvPicPr>
          <p:nvPr/>
        </p:nvPicPr>
        <p:blipFill>
          <a:blip r:embed="rId10" cstate="hqprint">
            <a:extLst>
              <a:ext uri="{28A0092B-C50C-407E-A947-70E740481C1C}">
                <a14:useLocalDpi xmlns:a14="http://schemas.microsoft.com/office/drawing/2010/main"/>
              </a:ext>
            </a:extLst>
          </a:blip>
          <a:stretch>
            <a:fillRect/>
          </a:stretch>
        </p:blipFill>
        <p:spPr>
          <a:xfrm>
            <a:off x="4069930" y="4351298"/>
            <a:ext cx="3635819" cy="2101544"/>
          </a:xfrm>
          <a:prstGeom prst="roundRect">
            <a:avLst>
              <a:gd name="adj" fmla="val 1500"/>
            </a:avLst>
          </a:prstGeom>
          <a:effectLst/>
        </p:spPr>
      </p:pic>
    </p:spTree>
    <p:extLst>
      <p:ext uri="{BB962C8B-B14F-4D97-AF65-F5344CB8AC3E}">
        <p14:creationId xmlns:p14="http://schemas.microsoft.com/office/powerpoint/2010/main" val="226214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F06A585-CF42-C8D0-F0D1-F6D45BEFB175}"/>
              </a:ext>
              <a:ext uri="{C183D7F6-B498-43B3-948B-1728B52AA6E4}">
                <adec:decorative xmlns:adec="http://schemas.microsoft.com/office/drawing/2017/decorative" val="1"/>
              </a:ext>
            </a:extLst>
          </p:cNvPr>
          <p:cNvPicPr>
            <a:picLocks noChangeAspect="1"/>
          </p:cNvPicPr>
          <p:nvPr/>
        </p:nvPicPr>
        <p:blipFill rotWithShape="1">
          <a:blip r:embed="rId3">
            <a:alphaModFix amt="5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6324" t="11933" r="35747" b="5240"/>
          <a:stretch/>
        </p:blipFill>
        <p:spPr>
          <a:xfrm flipH="1">
            <a:off x="0" y="3414451"/>
            <a:ext cx="12192001" cy="3443549"/>
          </a:xfrm>
          <a:prstGeom prst="rect">
            <a:avLst/>
          </a:prstGeom>
        </p:spPr>
      </p:pic>
      <p:pic>
        <p:nvPicPr>
          <p:cNvPr id="5" name="Graphic 4">
            <a:extLst>
              <a:ext uri="{FF2B5EF4-FFF2-40B4-BE49-F238E27FC236}">
                <a16:creationId xmlns:a16="http://schemas.microsoft.com/office/drawing/2014/main" id="{730E9651-204F-3392-02E5-A309858E72F9}"/>
              </a:ext>
              <a:ext uri="{C183D7F6-B498-43B3-948B-1728B52AA6E4}">
                <adec:decorative xmlns:adec="http://schemas.microsoft.com/office/drawing/2017/decorative" val="1"/>
              </a:ext>
            </a:extLst>
          </p:cNvPr>
          <p:cNvPicPr>
            <a:picLocks noChangeAspect="1"/>
          </p:cNvPicPr>
          <p:nvPr/>
        </p:nvPicPr>
        <p:blipFill rotWithShape="1">
          <a:blip r:embed="rId3">
            <a:alphaModFix amt="5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023" t="24917" r="17048" b="5239"/>
          <a:stretch/>
        </p:blipFill>
        <p:spPr>
          <a:xfrm rot="10800000">
            <a:off x="-1" y="7275"/>
            <a:ext cx="12192001" cy="2903769"/>
          </a:xfrm>
          <a:prstGeom prst="rect">
            <a:avLst/>
          </a:prstGeom>
        </p:spPr>
      </p:pic>
      <p:sp>
        <p:nvSpPr>
          <p:cNvPr id="2" name="TextBox 1">
            <a:extLst>
              <a:ext uri="{FF2B5EF4-FFF2-40B4-BE49-F238E27FC236}">
                <a16:creationId xmlns:a16="http://schemas.microsoft.com/office/drawing/2014/main" id="{619FBE94-B0B6-A5CB-A7E4-01BABC33D540}"/>
              </a:ext>
            </a:extLst>
          </p:cNvPr>
          <p:cNvSpPr txBox="1"/>
          <p:nvPr/>
        </p:nvSpPr>
        <p:spPr>
          <a:xfrm>
            <a:off x="473886" y="413815"/>
            <a:ext cx="8388760" cy="1323439"/>
          </a:xfrm>
          <a:prstGeom prst="rect">
            <a:avLst/>
          </a:prstGeom>
          <a:noFill/>
        </p:spPr>
        <p:txBody>
          <a:bodyPr wrap="square" rtlCol="0">
            <a:spAutoFit/>
          </a:bodyPr>
          <a:lstStyle/>
          <a:p>
            <a:r>
              <a:rPr lang="en-AU" sz="4000" dirty="0">
                <a:latin typeface="+mj-lt"/>
              </a:rPr>
              <a:t>Identifying customers who will benefit from Teams Premium</a:t>
            </a:r>
          </a:p>
        </p:txBody>
      </p:sp>
      <p:sp>
        <p:nvSpPr>
          <p:cNvPr id="3" name="Content Placeholder 4">
            <a:extLst>
              <a:ext uri="{FF2B5EF4-FFF2-40B4-BE49-F238E27FC236}">
                <a16:creationId xmlns:a16="http://schemas.microsoft.com/office/drawing/2014/main" id="{3C5AFE0A-5152-FAD2-266D-ACD191E7BA0E}"/>
              </a:ext>
            </a:extLst>
          </p:cNvPr>
          <p:cNvSpPr txBox="1">
            <a:spLocks/>
          </p:cNvSpPr>
          <p:nvPr/>
        </p:nvSpPr>
        <p:spPr>
          <a:xfrm>
            <a:off x="473886" y="2025748"/>
            <a:ext cx="9478792" cy="4594567"/>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t>High meeting participation and meeting fatigue </a:t>
            </a:r>
          </a:p>
          <a:p>
            <a:r>
              <a:rPr lang="en-US" sz="1600"/>
              <a:t>Who spends more than 3 hours of their day in meetings?</a:t>
            </a:r>
          </a:p>
          <a:p>
            <a:r>
              <a:rPr lang="en-US" sz="1600"/>
              <a:t>Who runs rhythm of business, monthly review, or key meetings that have high discussion engagement?</a:t>
            </a:r>
          </a:p>
          <a:p>
            <a:r>
              <a:rPr lang="en-US" sz="1600"/>
              <a:t>Who schedules a lot of meetings and would benefit from automation?</a:t>
            </a:r>
          </a:p>
          <a:p>
            <a:pPr marL="0" indent="0">
              <a:buFont typeface="Arial" panose="020B0604020202020204" pitchFamily="34" charset="0"/>
              <a:buNone/>
            </a:pPr>
            <a:endParaRPr lang="en-US" sz="1800"/>
          </a:p>
          <a:p>
            <a:pPr marL="0" indent="0">
              <a:buFont typeface="Arial" panose="020B0604020202020204" pitchFamily="34" charset="0"/>
              <a:buNone/>
            </a:pPr>
            <a:r>
              <a:rPr lang="en-US" sz="1800" b="1"/>
              <a:t>Presents sensitive business information in meetings</a:t>
            </a:r>
          </a:p>
          <a:p>
            <a:r>
              <a:rPr lang="en-US" sz="1600"/>
              <a:t>Who works with and presents sensitive information in meetings?</a:t>
            </a:r>
          </a:p>
          <a:p>
            <a:r>
              <a:rPr lang="en-US" sz="1600"/>
              <a:t>Who do you already provide advanced security and compliance capabilities for?</a:t>
            </a:r>
          </a:p>
          <a:p>
            <a:pPr marL="0" indent="0">
              <a:buFont typeface="Arial" panose="020B0604020202020204" pitchFamily="34" charset="0"/>
              <a:buNone/>
            </a:pPr>
            <a:endParaRPr lang="en-US" sz="1800"/>
          </a:p>
          <a:p>
            <a:pPr marL="0" indent="0">
              <a:buFont typeface="Arial" panose="020B0604020202020204" pitchFamily="34" charset="0"/>
              <a:buNone/>
            </a:pPr>
            <a:r>
              <a:rPr lang="en-US" sz="1800" b="1"/>
              <a:t>Manages and runs company webinars</a:t>
            </a:r>
          </a:p>
          <a:p>
            <a:r>
              <a:rPr lang="en-US" sz="1600"/>
              <a:t>Who leads the company’s digital events strategy and tooling?</a:t>
            </a:r>
          </a:p>
          <a:p>
            <a:r>
              <a:rPr lang="en-US" sz="1600"/>
              <a:t>Who hosts and manages webinar events?</a:t>
            </a:r>
          </a:p>
          <a:p>
            <a:pPr marL="0" indent="0">
              <a:buFont typeface="Arial" panose="020B0604020202020204" pitchFamily="34" charset="0"/>
              <a:buNone/>
            </a:pPr>
            <a:endParaRPr lang="en-US" sz="1600"/>
          </a:p>
          <a:p>
            <a:pPr marL="0" indent="0">
              <a:buFont typeface="Arial" panose="020B0604020202020204" pitchFamily="34" charset="0"/>
              <a:buNone/>
            </a:pPr>
            <a:r>
              <a:rPr lang="en-US" sz="1800" b="1"/>
              <a:t>Client-facing and hosts 1:1 virtual visits</a:t>
            </a:r>
          </a:p>
          <a:p>
            <a:r>
              <a:rPr lang="en-US" sz="1600"/>
              <a:t>Who is regularly interacting with customers or engaging prospective clients?</a:t>
            </a:r>
          </a:p>
          <a:p>
            <a:r>
              <a:rPr lang="en-US" sz="1600"/>
              <a:t>Who conducts 1:1 engagements - consultations, help desk, customer support, interviews?</a:t>
            </a:r>
            <a:endParaRPr lang="en-US" sz="1600" dirty="0"/>
          </a:p>
        </p:txBody>
      </p:sp>
    </p:spTree>
    <p:extLst>
      <p:ext uri="{BB962C8B-B14F-4D97-AF65-F5344CB8AC3E}">
        <p14:creationId xmlns:p14="http://schemas.microsoft.com/office/powerpoint/2010/main" val="1745152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8CF7B8-9174-C42C-6DF6-70111890D3E4}"/>
              </a:ext>
              <a:ext uri="{C183D7F6-B498-43B3-948B-1728B52AA6E4}">
                <adec:decorative xmlns:adec="http://schemas.microsoft.com/office/drawing/2017/decorative" val="1"/>
              </a:ext>
            </a:extLst>
          </p:cNvPr>
          <p:cNvPicPr>
            <a:picLocks noChangeAspect="1"/>
          </p:cNvPicPr>
          <p:nvPr/>
        </p:nvPicPr>
        <p:blipFill>
          <a:blip r:embed="rId3" cstate="screen">
            <a:alphaModFix amt="54000"/>
            <a:extLst>
              <a:ext uri="{BEBA8EAE-BF5A-486C-A8C5-ECC9F3942E4B}">
                <a14:imgProps xmlns:a14="http://schemas.microsoft.com/office/drawing/2010/main">
                  <a14:imgLayer r:embed="rId4">
                    <a14:imgEffect>
                      <a14:colorTemperature colorTemp="7100"/>
                    </a14:imgEffect>
                  </a14:imgLayer>
                </a14:imgProps>
              </a:ex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extBox 1">
            <a:extLst>
              <a:ext uri="{FF2B5EF4-FFF2-40B4-BE49-F238E27FC236}">
                <a16:creationId xmlns:a16="http://schemas.microsoft.com/office/drawing/2014/main" id="{3486D6F1-E4B1-0F37-EB9F-9EE7D5F33613}"/>
              </a:ext>
            </a:extLst>
          </p:cNvPr>
          <p:cNvSpPr txBox="1"/>
          <p:nvPr/>
        </p:nvSpPr>
        <p:spPr>
          <a:xfrm>
            <a:off x="473886" y="413815"/>
            <a:ext cx="6047054" cy="707886"/>
          </a:xfrm>
          <a:prstGeom prst="rect">
            <a:avLst/>
          </a:prstGeom>
          <a:noFill/>
        </p:spPr>
        <p:txBody>
          <a:bodyPr wrap="square" rtlCol="0">
            <a:spAutoFit/>
          </a:bodyPr>
          <a:lstStyle/>
          <a:p>
            <a:r>
              <a:rPr lang="en-AU" sz="4000" dirty="0">
                <a:solidFill>
                  <a:schemeClr val="bg1"/>
                </a:solidFill>
                <a:latin typeface="+mj-lt"/>
              </a:rPr>
              <a:t>Licensing</a:t>
            </a:r>
          </a:p>
        </p:txBody>
      </p:sp>
      <p:sp>
        <p:nvSpPr>
          <p:cNvPr id="13" name="Rounded Rectangle 9">
            <a:extLst>
              <a:ext uri="{FF2B5EF4-FFF2-40B4-BE49-F238E27FC236}">
                <a16:creationId xmlns:a16="http://schemas.microsoft.com/office/drawing/2014/main" id="{67176127-DF36-89CA-5C0D-D9B4EC42583A}"/>
              </a:ext>
              <a:ext uri="{C183D7F6-B498-43B3-948B-1728B52AA6E4}">
                <adec:decorative xmlns:adec="http://schemas.microsoft.com/office/drawing/2017/decorative" val="1"/>
              </a:ext>
            </a:extLst>
          </p:cNvPr>
          <p:cNvSpPr/>
          <p:nvPr/>
        </p:nvSpPr>
        <p:spPr>
          <a:xfrm>
            <a:off x="473886" y="1386456"/>
            <a:ext cx="4948801" cy="4885279"/>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defTabSz="441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 teams-inclusive base license is required as a prerequisite</a:t>
            </a:r>
          </a:p>
          <a:p>
            <a:pPr marR="0" lvl="0" defTabSz="441756" rtl="0" eaLnBrk="1" fontAlgn="auto" latinLnBrk="0" hangingPunct="1">
              <a:lnSpc>
                <a:spcPct val="100000"/>
              </a:lnSpc>
              <a:spcBef>
                <a:spcPts val="0"/>
              </a:spcBef>
              <a:spcAft>
                <a:spcPts val="0"/>
              </a:spcAft>
              <a:buClrTx/>
              <a:buSzTx/>
              <a:tabLst/>
              <a:defRPr/>
            </a:pPr>
            <a:endParaRPr lang="en-US" dirty="0">
              <a:solidFill>
                <a:schemeClr val="tx1"/>
              </a:solidFill>
            </a:endParaRPr>
          </a:p>
          <a:p>
            <a:pPr marL="171450" marR="0" lvl="0" indent="-171450" defTabSz="441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There must be at least one Teams Premium license in the tenant for admins to manage the Teams Premium features</a:t>
            </a:r>
          </a:p>
          <a:p>
            <a:pPr marR="0" lvl="0" defTabSz="441756" rtl="0" eaLnBrk="1" fontAlgn="auto" latinLnBrk="0" hangingPunct="1">
              <a:lnSpc>
                <a:spcPct val="100000"/>
              </a:lnSpc>
              <a:spcBef>
                <a:spcPts val="0"/>
              </a:spcBef>
              <a:spcAft>
                <a:spcPts val="0"/>
              </a:spcAft>
              <a:buClrTx/>
              <a:buSzTx/>
              <a:tabLst/>
              <a:defRPr/>
            </a:pPr>
            <a:endParaRPr lang="en-US" dirty="0">
              <a:solidFill>
                <a:schemeClr val="tx1"/>
              </a:solidFill>
            </a:endParaRPr>
          </a:p>
          <a:p>
            <a:pPr marL="171450" marR="0" lvl="0" indent="-171450" defTabSz="441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Sensitivity labels for meetings is only available to customers with ME5, ME5 Comp, MF5 Comp, or MF5 Sec &amp; Comp</a:t>
            </a:r>
          </a:p>
          <a:p>
            <a:pPr marR="0" lvl="0" defTabSz="441756" rtl="0" eaLnBrk="1" fontAlgn="auto" latinLnBrk="0" hangingPunct="1">
              <a:lnSpc>
                <a:spcPct val="100000"/>
              </a:lnSpc>
              <a:spcBef>
                <a:spcPts val="0"/>
              </a:spcBef>
              <a:spcAft>
                <a:spcPts val="0"/>
              </a:spcAft>
              <a:buClrTx/>
              <a:buSzTx/>
              <a:tabLst/>
              <a:defRPr/>
            </a:pPr>
            <a:endParaRPr lang="en-US" dirty="0">
              <a:solidFill>
                <a:schemeClr val="tx1"/>
              </a:solidFill>
            </a:endParaRPr>
          </a:p>
          <a:p>
            <a:pPr marL="171450" marR="0" lvl="0" indent="-171450" defTabSz="441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There is a discounted CHTY Teams Premium license</a:t>
            </a:r>
          </a:p>
          <a:p>
            <a:pPr marR="0" lvl="0" defTabSz="441756" rtl="0" eaLnBrk="1" fontAlgn="auto" latinLnBrk="0" hangingPunct="1">
              <a:lnSpc>
                <a:spcPct val="100000"/>
              </a:lnSpc>
              <a:spcBef>
                <a:spcPts val="0"/>
              </a:spcBef>
              <a:spcAft>
                <a:spcPts val="0"/>
              </a:spcAft>
              <a:buClrTx/>
              <a:buSzTx/>
              <a:tabLst/>
              <a:defRPr/>
            </a:pPr>
            <a:endParaRPr lang="en-US" dirty="0">
              <a:solidFill>
                <a:schemeClr val="tx1"/>
              </a:solidFill>
            </a:endParaRPr>
          </a:p>
          <a:p>
            <a:pPr marL="171450" marR="0" lvl="0" indent="-171450" defTabSz="441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It’s a per user license, every user who needs the features should be licensed</a:t>
            </a:r>
            <a:endParaRPr kumimoji="0" lang="en-US" b="0" i="0" u="none" strike="noStrike" kern="1200" cap="none" spc="0" normalizeH="0" baseline="0" noProof="0" dirty="0">
              <a:ln>
                <a:noFill/>
              </a:ln>
              <a:solidFill>
                <a:schemeClr val="tx1"/>
              </a:solidFill>
              <a:effectLst/>
              <a:uLnTx/>
              <a:uFillTx/>
              <a:ea typeface="+mn-ea"/>
              <a:cs typeface="+mn-cs"/>
            </a:endParaRPr>
          </a:p>
        </p:txBody>
      </p:sp>
      <p:sp>
        <p:nvSpPr>
          <p:cNvPr id="14" name="Rounded Rectangle 9">
            <a:extLst>
              <a:ext uri="{FF2B5EF4-FFF2-40B4-BE49-F238E27FC236}">
                <a16:creationId xmlns:a16="http://schemas.microsoft.com/office/drawing/2014/main" id="{2F9FC4CA-7C71-3889-3D53-B8F1B7B8DE86}"/>
              </a:ext>
              <a:ext uri="{C183D7F6-B498-43B3-948B-1728B52AA6E4}">
                <adec:decorative xmlns:adec="http://schemas.microsoft.com/office/drawing/2017/decorative" val="1"/>
              </a:ext>
            </a:extLst>
          </p:cNvPr>
          <p:cNvSpPr/>
          <p:nvPr/>
        </p:nvSpPr>
        <p:spPr>
          <a:xfrm>
            <a:off x="6520940" y="1386456"/>
            <a:ext cx="4948801" cy="4885279"/>
          </a:xfrm>
          <a:prstGeom prst="roundRect">
            <a:avLst>
              <a:gd name="adj" fmla="val 1883"/>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defTabSz="441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Some standard Teams Features moved to being Teams Premium only features when in went GA in February, this includes:</a:t>
            </a:r>
          </a:p>
          <a:p>
            <a:pPr marL="628650" lvl="1" indent="-171450" defTabSz="441756">
              <a:buFont typeface="Arial" panose="020B0604020202020204" pitchFamily="34" charset="0"/>
              <a:buChar char="•"/>
              <a:defRPr/>
            </a:pPr>
            <a:r>
              <a:rPr kumimoji="0" lang="en-AU" sz="1600" b="0" i="0" u="none" strike="noStrike" kern="1200" cap="none" spc="0" normalizeH="0" baseline="0" noProof="0" dirty="0">
                <a:ln>
                  <a:noFill/>
                </a:ln>
                <a:solidFill>
                  <a:schemeClr val="tx1"/>
                </a:solidFill>
                <a:effectLst/>
                <a:uLnTx/>
                <a:uFillTx/>
                <a:ea typeface="+mn-ea"/>
                <a:cs typeface="+mn-cs"/>
              </a:rPr>
              <a:t>Live translation of meeting captions.</a:t>
            </a:r>
          </a:p>
          <a:p>
            <a:pPr marL="628650" lvl="1" indent="-171450" defTabSz="441756">
              <a:buFont typeface="Arial" panose="020B0604020202020204" pitchFamily="34" charset="0"/>
              <a:buChar char="•"/>
              <a:defRPr/>
            </a:pPr>
            <a:r>
              <a:rPr kumimoji="0" lang="en-AU" sz="1600" b="0" i="0" u="none" strike="noStrike" kern="1200" cap="none" spc="0" normalizeH="0" baseline="0" noProof="0" dirty="0">
                <a:ln>
                  <a:noFill/>
                </a:ln>
                <a:solidFill>
                  <a:schemeClr val="tx1"/>
                </a:solidFill>
                <a:effectLst/>
                <a:uLnTx/>
                <a:uFillTx/>
                <a:ea typeface="+mn-ea"/>
                <a:cs typeface="+mn-cs"/>
              </a:rPr>
              <a:t>PPT live chapters.</a:t>
            </a:r>
          </a:p>
          <a:p>
            <a:pPr marL="628650" lvl="1" indent="-171450" defTabSz="441756">
              <a:buFont typeface="Arial" panose="020B0604020202020204" pitchFamily="34" charset="0"/>
              <a:buChar char="•"/>
              <a:defRPr/>
            </a:pPr>
            <a:r>
              <a:rPr kumimoji="0" lang="en-AU" sz="1600" b="0" i="0" u="none" strike="noStrike" kern="1200" cap="none" spc="0" normalizeH="0" baseline="0" noProof="0" dirty="0">
                <a:ln>
                  <a:noFill/>
                </a:ln>
                <a:solidFill>
                  <a:schemeClr val="tx1"/>
                </a:solidFill>
                <a:effectLst/>
                <a:uLnTx/>
                <a:uFillTx/>
                <a:ea typeface="+mn-ea"/>
                <a:cs typeface="+mn-cs"/>
              </a:rPr>
              <a:t>Timeline markers in Teams meeting recordings for when a user left or joined meetings.</a:t>
            </a:r>
          </a:p>
          <a:p>
            <a:pPr marL="628650" lvl="1" indent="-171450" defTabSz="441756">
              <a:buFont typeface="Arial" panose="020B0604020202020204" pitchFamily="34" charset="0"/>
              <a:buChar char="•"/>
              <a:defRPr/>
            </a:pPr>
            <a:r>
              <a:rPr kumimoji="0" lang="en-AU" sz="1600" b="0" i="0" u="none" strike="noStrike" kern="1200" cap="none" spc="0" normalizeH="0" baseline="0" noProof="0" dirty="0">
                <a:ln>
                  <a:noFill/>
                </a:ln>
                <a:solidFill>
                  <a:schemeClr val="tx1"/>
                </a:solidFill>
                <a:effectLst/>
                <a:uLnTx/>
                <a:uFillTx/>
                <a:ea typeface="+mn-ea"/>
                <a:cs typeface="+mn-cs"/>
              </a:rPr>
              <a:t>Custom organization Together mode scenes.</a:t>
            </a:r>
          </a:p>
          <a:p>
            <a:pPr marL="628650" lvl="1" indent="-171450" defTabSz="441756">
              <a:buFont typeface="Arial" panose="020B0604020202020204" pitchFamily="34" charset="0"/>
              <a:buChar char="•"/>
              <a:defRPr/>
            </a:pPr>
            <a:r>
              <a:rPr kumimoji="0" lang="en-AU" sz="1600" b="0" i="0" u="none" strike="noStrike" kern="1200" cap="none" spc="0" normalizeH="0" baseline="0" noProof="0" dirty="0">
                <a:ln>
                  <a:noFill/>
                </a:ln>
                <a:solidFill>
                  <a:schemeClr val="tx1"/>
                </a:solidFill>
                <a:effectLst/>
                <a:uLnTx/>
                <a:uFillTx/>
                <a:ea typeface="+mn-ea"/>
                <a:cs typeface="+mn-cs"/>
              </a:rPr>
              <a:t>Virtual Appointments: SMS notifications.</a:t>
            </a:r>
          </a:p>
          <a:p>
            <a:pPr marL="628650" lvl="1" indent="-171450" defTabSz="441756">
              <a:buFont typeface="Arial" panose="020B0604020202020204" pitchFamily="34" charset="0"/>
              <a:buChar char="•"/>
              <a:defRPr/>
            </a:pPr>
            <a:r>
              <a:rPr kumimoji="0" lang="en-AU" sz="1600" b="0" i="0" u="none" strike="noStrike" kern="1200" cap="none" spc="0" normalizeH="0" baseline="0" noProof="0" dirty="0">
                <a:ln>
                  <a:noFill/>
                </a:ln>
                <a:solidFill>
                  <a:schemeClr val="tx1"/>
                </a:solidFill>
                <a:effectLst/>
                <a:uLnTx/>
                <a:uFillTx/>
                <a:ea typeface="+mn-ea"/>
                <a:cs typeface="+mn-cs"/>
              </a:rPr>
              <a:t>Virtual Appointments: Organizational analytics in the Teams admin center.</a:t>
            </a:r>
          </a:p>
          <a:p>
            <a:pPr marL="628650" lvl="1" indent="-171450" defTabSz="441756">
              <a:buFont typeface="Arial" panose="020B0604020202020204" pitchFamily="34" charset="0"/>
              <a:buChar char="•"/>
              <a:defRPr/>
            </a:pPr>
            <a:r>
              <a:rPr kumimoji="0" lang="en-AU" sz="1600" b="0" i="0" u="none" strike="noStrike" kern="1200" cap="none" spc="0" normalizeH="0" baseline="0" noProof="0" dirty="0">
                <a:ln>
                  <a:noFill/>
                </a:ln>
                <a:solidFill>
                  <a:schemeClr val="tx1"/>
                </a:solidFill>
                <a:effectLst/>
                <a:uLnTx/>
                <a:uFillTx/>
                <a:ea typeface="+mn-ea"/>
                <a:cs typeface="+mn-cs"/>
              </a:rPr>
              <a:t>Virtual Appointments: Scheduled queue view.</a:t>
            </a:r>
          </a:p>
          <a:p>
            <a:pPr marL="628650" lvl="1" indent="-171450" defTabSz="441756">
              <a:buFont typeface="Arial" panose="020B0604020202020204" pitchFamily="34" charset="0"/>
              <a:buChar char="•"/>
              <a:defRPr/>
            </a:pPr>
            <a:endParaRPr lang="en-AU" sz="1600" dirty="0">
              <a:solidFill>
                <a:schemeClr val="tx1"/>
              </a:solidFill>
            </a:endParaRPr>
          </a:p>
          <a:p>
            <a:pPr marL="171450" indent="-171450" defTabSz="441756">
              <a:buFont typeface="Arial" panose="020B0604020202020204" pitchFamily="34" charset="0"/>
              <a:buChar char="•"/>
              <a:defRPr/>
            </a:pPr>
            <a:r>
              <a:rPr kumimoji="0" lang="en-AU" b="0" i="0" u="sng" strike="noStrike" kern="1200" cap="none" spc="0" normalizeH="0" baseline="0" noProof="0" dirty="0">
                <a:ln>
                  <a:noFill/>
                </a:ln>
                <a:solidFill>
                  <a:schemeClr val="tx1"/>
                </a:solidFill>
                <a:effectLst/>
                <a:uLnTx/>
                <a:uFillTx/>
                <a:ea typeface="+mn-ea"/>
                <a:cs typeface="+mn-cs"/>
              </a:rPr>
              <a:t>Introductory pricing offer – 30% discount – available till June 30</a:t>
            </a:r>
            <a:r>
              <a:rPr kumimoji="0" lang="en-AU" b="0" i="0" u="sng" strike="noStrike" kern="1200" cap="none" spc="0" normalizeH="0" baseline="30000" noProof="0" dirty="0">
                <a:ln>
                  <a:noFill/>
                </a:ln>
                <a:solidFill>
                  <a:schemeClr val="tx1"/>
                </a:solidFill>
                <a:effectLst/>
                <a:uLnTx/>
                <a:uFillTx/>
                <a:ea typeface="+mn-ea"/>
                <a:cs typeface="+mn-cs"/>
              </a:rPr>
              <a:t>th</a:t>
            </a:r>
            <a:r>
              <a:rPr kumimoji="0" lang="en-AU" b="0" i="0" u="sng" strike="noStrike" kern="1200" cap="none" spc="0" normalizeH="0" baseline="0" noProof="0" dirty="0">
                <a:ln>
                  <a:noFill/>
                </a:ln>
                <a:solidFill>
                  <a:schemeClr val="tx1"/>
                </a:solidFill>
                <a:effectLst/>
                <a:uLnTx/>
                <a:uFillTx/>
                <a:ea typeface="+mn-ea"/>
                <a:cs typeface="+mn-cs"/>
              </a:rPr>
              <a:t>, 2024 </a:t>
            </a:r>
          </a:p>
          <a:p>
            <a:pPr marL="628650" lvl="1" indent="-171450" defTabSz="441756">
              <a:buFont typeface="Arial" panose="020B0604020202020204" pitchFamily="34" charset="0"/>
              <a:buChar char="•"/>
              <a:defRPr/>
            </a:pPr>
            <a:endParaRPr lang="en-US" sz="1600" dirty="0">
              <a:solidFill>
                <a:schemeClr val="tx1"/>
              </a:solidFill>
            </a:endParaRPr>
          </a:p>
          <a:p>
            <a:pPr marL="171450" indent="-171450" defTabSz="441756">
              <a:buFont typeface="Arial" panose="020B0604020202020204" pitchFamily="34" charset="0"/>
              <a:buChar char="•"/>
              <a:defRPr/>
            </a:pPr>
            <a:r>
              <a:rPr lang="en-US" sz="1600" dirty="0">
                <a:solidFill>
                  <a:schemeClr val="tx1"/>
                </a:solidFill>
              </a:rPr>
              <a:t>Licensing guidance: </a:t>
            </a:r>
            <a:r>
              <a:rPr lang="en-AU" sz="1600" dirty="0">
                <a:solidFill>
                  <a:schemeClr val="accent1"/>
                </a:solidFill>
                <a:hlinkClick r:id="rId5">
                  <a:extLst>
                    <a:ext uri="{A12FA001-AC4F-418D-AE19-62706E023703}">
                      <ahyp:hlinkClr xmlns:ahyp="http://schemas.microsoft.com/office/drawing/2018/hyperlinkcolor" val="tx"/>
                    </a:ext>
                  </a:extLst>
                </a:hlinkClick>
              </a:rPr>
              <a:t>Microsoft Teams Premium licensing - Microsoft Teams | Microsoft Learn</a:t>
            </a:r>
            <a:endParaRPr lang="en-AU" sz="1600" dirty="0">
              <a:solidFill>
                <a:schemeClr val="accent1"/>
              </a:solidFill>
            </a:endParaRPr>
          </a:p>
        </p:txBody>
      </p:sp>
    </p:spTree>
    <p:extLst>
      <p:ext uri="{BB962C8B-B14F-4D97-AF65-F5344CB8AC3E}">
        <p14:creationId xmlns:p14="http://schemas.microsoft.com/office/powerpoint/2010/main" val="3101744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36917AF-EE5D-9F26-2523-89AF393D0681}"/>
              </a:ext>
              <a:ext uri="{C183D7F6-B498-43B3-948B-1728B52AA6E4}">
                <adec:decorative xmlns:adec="http://schemas.microsoft.com/office/drawing/2017/decorative" val="1"/>
              </a:ext>
            </a:extLst>
          </p:cNvPr>
          <p:cNvPicPr>
            <a:picLocks noChangeAspect="1"/>
          </p:cNvPicPr>
          <p:nvPr/>
        </p:nvPicPr>
        <p:blipFill rotWithShape="1">
          <a:blip r:embed="rId3">
            <a:alphaModFix amt="5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6324" t="11933" r="35747" b="5240"/>
          <a:stretch/>
        </p:blipFill>
        <p:spPr>
          <a:xfrm flipH="1">
            <a:off x="0" y="3414451"/>
            <a:ext cx="12192001" cy="3443549"/>
          </a:xfrm>
          <a:prstGeom prst="rect">
            <a:avLst/>
          </a:prstGeom>
        </p:spPr>
      </p:pic>
      <p:sp>
        <p:nvSpPr>
          <p:cNvPr id="2" name="TextBox 1">
            <a:extLst>
              <a:ext uri="{FF2B5EF4-FFF2-40B4-BE49-F238E27FC236}">
                <a16:creationId xmlns:a16="http://schemas.microsoft.com/office/drawing/2014/main" id="{3486D6F1-E4B1-0F37-EB9F-9EE7D5F33613}"/>
              </a:ext>
            </a:extLst>
          </p:cNvPr>
          <p:cNvSpPr txBox="1"/>
          <p:nvPr/>
        </p:nvSpPr>
        <p:spPr>
          <a:xfrm>
            <a:off x="473886" y="413815"/>
            <a:ext cx="6047054" cy="707886"/>
          </a:xfrm>
          <a:prstGeom prst="rect">
            <a:avLst/>
          </a:prstGeom>
          <a:noFill/>
        </p:spPr>
        <p:txBody>
          <a:bodyPr wrap="square" rtlCol="0">
            <a:spAutoFit/>
          </a:bodyPr>
          <a:lstStyle/>
          <a:p>
            <a:r>
              <a:rPr lang="en-AU" sz="4000" dirty="0">
                <a:latin typeface="+mj-lt"/>
              </a:rPr>
              <a:t>New Features</a:t>
            </a:r>
          </a:p>
        </p:txBody>
      </p:sp>
      <p:sp>
        <p:nvSpPr>
          <p:cNvPr id="3" name="TextBox 2">
            <a:extLst>
              <a:ext uri="{FF2B5EF4-FFF2-40B4-BE49-F238E27FC236}">
                <a16:creationId xmlns:a16="http://schemas.microsoft.com/office/drawing/2014/main" id="{7B1A7B1F-6E17-6C41-5DE1-928F0FF639F3}"/>
              </a:ext>
            </a:extLst>
          </p:cNvPr>
          <p:cNvSpPr txBox="1"/>
          <p:nvPr/>
        </p:nvSpPr>
        <p:spPr>
          <a:xfrm>
            <a:off x="368300" y="1308100"/>
            <a:ext cx="5380815" cy="5078313"/>
          </a:xfrm>
          <a:prstGeom prst="rect">
            <a:avLst/>
          </a:prstGeom>
          <a:noFill/>
        </p:spPr>
        <p:txBody>
          <a:bodyPr wrap="square" rtlCol="0">
            <a:spAutoFit/>
          </a:bodyPr>
          <a:lstStyle/>
          <a:p>
            <a:pPr marL="285750" indent="-285750">
              <a:buFont typeface="Arial" panose="020B0604020202020204" pitchFamily="34" charset="0"/>
              <a:buChar char="•"/>
            </a:pPr>
            <a:r>
              <a:rPr lang="en-AU" dirty="0"/>
              <a:t>Create channel announcements with custom backgrounds by adding images (your own generated ones) and typing a description a personalised background will be generated. Will also be available with Copilot for M365. </a:t>
            </a:r>
          </a:p>
          <a:p>
            <a:pPr marL="742950" lvl="1" indent="-285750">
              <a:buFont typeface="Arial" panose="020B0604020202020204" pitchFamily="34" charset="0"/>
              <a:buChar char="•"/>
            </a:pPr>
            <a:r>
              <a:rPr lang="en-AU" dirty="0"/>
              <a:t>Available end of 2023</a:t>
            </a:r>
          </a:p>
          <a:p>
            <a:pPr lvl="1"/>
            <a:endParaRPr lang="en-AU" dirty="0"/>
          </a:p>
          <a:p>
            <a:pPr marL="285750" indent="-285750">
              <a:buFont typeface="Arial" panose="020B0604020202020204" pitchFamily="34" charset="0"/>
              <a:buChar char="•"/>
            </a:pPr>
            <a:r>
              <a:rPr lang="en-AU" dirty="0"/>
              <a:t>Decorate your background uses the power of AI to generate a background that enhances and decorates their real-world room (e.g. clearing clutter, adding plants)</a:t>
            </a:r>
          </a:p>
          <a:p>
            <a:pPr marL="742950" lvl="1" indent="-285750">
              <a:buFont typeface="Arial" panose="020B0604020202020204" pitchFamily="34" charset="0"/>
              <a:buChar char="•"/>
            </a:pPr>
            <a:r>
              <a:rPr lang="en-AU" dirty="0"/>
              <a:t>Available early 2024</a:t>
            </a:r>
          </a:p>
          <a:p>
            <a:pPr marL="742950" lvl="1"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New meeting option – ‘Turn off copying or forwarding for meeting chat’, disables copying and forwarding of meeting chat messages</a:t>
            </a:r>
          </a:p>
          <a:p>
            <a:pPr marL="742950" lvl="1" indent="-285750">
              <a:buFont typeface="Arial" panose="020B0604020202020204" pitchFamily="34" charset="0"/>
              <a:buChar char="•"/>
            </a:pPr>
            <a:r>
              <a:rPr lang="en-AU" dirty="0"/>
              <a:t>Available early 2024</a:t>
            </a:r>
          </a:p>
          <a:p>
            <a:pPr marL="742950" lvl="1" indent="-285750">
              <a:buFont typeface="Arial" panose="020B0604020202020204" pitchFamily="34" charset="0"/>
              <a:buChar char="•"/>
            </a:pPr>
            <a:endParaRPr lang="en-AU" dirty="0"/>
          </a:p>
        </p:txBody>
      </p:sp>
      <p:sp>
        <p:nvSpPr>
          <p:cNvPr id="4" name="TextBox 3">
            <a:extLst>
              <a:ext uri="{FF2B5EF4-FFF2-40B4-BE49-F238E27FC236}">
                <a16:creationId xmlns:a16="http://schemas.microsoft.com/office/drawing/2014/main" id="{A42422FE-21EA-2163-37DB-5AD6FFB8E930}"/>
              </a:ext>
            </a:extLst>
          </p:cNvPr>
          <p:cNvSpPr txBox="1"/>
          <p:nvPr/>
        </p:nvSpPr>
        <p:spPr>
          <a:xfrm>
            <a:off x="6337300" y="1308100"/>
            <a:ext cx="5486400" cy="5355312"/>
          </a:xfrm>
          <a:prstGeom prst="rect">
            <a:avLst/>
          </a:prstGeom>
          <a:noFill/>
        </p:spPr>
        <p:txBody>
          <a:bodyPr wrap="square" rtlCol="0">
            <a:spAutoFit/>
          </a:bodyPr>
          <a:lstStyle/>
          <a:p>
            <a:pPr marL="285750" indent="-285750">
              <a:buFont typeface="Arial" panose="020B0604020202020204" pitchFamily="34" charset="0"/>
              <a:buChar char="•"/>
            </a:pPr>
            <a:r>
              <a:rPr lang="en-AU" dirty="0"/>
              <a:t>Microsoft Mesh enables you to create custom immersive experiences specific to your business – e.g. spaces for events, training, product showcases etc</a:t>
            </a:r>
          </a:p>
          <a:p>
            <a:pPr marL="742950" lvl="1" indent="-285750">
              <a:buFont typeface="Arial" panose="020B0604020202020204" pitchFamily="34" charset="0"/>
              <a:buChar char="•"/>
            </a:pPr>
            <a:r>
              <a:rPr lang="en-AU" dirty="0"/>
              <a:t>Available January 2024</a:t>
            </a:r>
          </a:p>
          <a:p>
            <a:endParaRPr lang="en-AU" dirty="0"/>
          </a:p>
          <a:p>
            <a:pPr marL="285750" indent="-285750">
              <a:buFont typeface="Arial" panose="020B0604020202020204" pitchFamily="34" charset="0"/>
              <a:buChar char="•"/>
            </a:pPr>
            <a:r>
              <a:rPr lang="en-AU" dirty="0"/>
              <a:t>Ability to choose how watermarks are displayed – single watermark or repeated watermark</a:t>
            </a:r>
          </a:p>
          <a:p>
            <a:pPr marL="285750" indent="-285750">
              <a:buFont typeface="Arial" panose="020B0604020202020204" pitchFamily="34" charset="0"/>
              <a:buChar char="•"/>
            </a:pPr>
            <a:r>
              <a:rPr lang="en-AU" dirty="0"/>
              <a:t>Support for watermarked meetings to be recorded</a:t>
            </a:r>
          </a:p>
          <a:p>
            <a:pPr marL="742950" lvl="1" indent="-285750">
              <a:buFont typeface="Arial" panose="020B0604020202020204" pitchFamily="34" charset="0"/>
              <a:buChar char="•"/>
            </a:pPr>
            <a:r>
              <a:rPr lang="en-AU" dirty="0"/>
              <a:t>Both available early 2024</a:t>
            </a:r>
          </a:p>
          <a:p>
            <a:pPr marL="742950" lvl="1"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Ability for organisers to hide attendee names in Webinars &amp; Town Halls </a:t>
            </a:r>
          </a:p>
          <a:p>
            <a:pPr marL="742950" lvl="1" indent="-285750">
              <a:buFont typeface="Arial" panose="020B0604020202020204" pitchFamily="34" charset="0"/>
              <a:buChar char="•"/>
            </a:pPr>
            <a:r>
              <a:rPr lang="en-AU" dirty="0"/>
              <a:t>Available early 2024</a:t>
            </a:r>
          </a:p>
          <a:p>
            <a:pPr lvl="1"/>
            <a:endParaRPr lang="en-AU" dirty="0"/>
          </a:p>
          <a:p>
            <a:r>
              <a:rPr lang="en-AU" dirty="0"/>
              <a:t>Full list of updates can be found in this blog: </a:t>
            </a:r>
            <a:r>
              <a:rPr lang="en-AU" dirty="0">
                <a:solidFill>
                  <a:srgbClr val="C20047"/>
                </a:solidFill>
                <a:hlinkClick r:id="rId5">
                  <a:extLst>
                    <a:ext uri="{A12FA001-AC4F-418D-AE19-62706E023703}">
                      <ahyp:hlinkClr xmlns:ahyp="http://schemas.microsoft.com/office/drawing/2018/hyperlinkcolor" val="tx"/>
                    </a:ext>
                  </a:extLst>
                </a:hlinkClick>
              </a:rPr>
              <a:t>What’s New in Microsoft Teams | Microsoft Ignite 2023 - Microsoft Community Hub</a:t>
            </a:r>
            <a:endParaRPr lang="en-AU" dirty="0">
              <a:solidFill>
                <a:srgbClr val="C20047"/>
              </a:solidFill>
            </a:endParaRPr>
          </a:p>
          <a:p>
            <a:pPr marL="742950" lvl="1" indent="-285750">
              <a:buFont typeface="Arial" panose="020B0604020202020204" pitchFamily="34" charset="0"/>
              <a:buChar char="•"/>
            </a:pPr>
            <a:endParaRPr lang="en-AU" dirty="0"/>
          </a:p>
        </p:txBody>
      </p:sp>
      <p:pic>
        <p:nvPicPr>
          <p:cNvPr id="9" name="Graphic 8">
            <a:extLst>
              <a:ext uri="{FF2B5EF4-FFF2-40B4-BE49-F238E27FC236}">
                <a16:creationId xmlns:a16="http://schemas.microsoft.com/office/drawing/2014/main" id="{E3B1114B-27DC-C2CA-81E2-D9AD605654B7}"/>
              </a:ext>
              <a:ext uri="{C183D7F6-B498-43B3-948B-1728B52AA6E4}">
                <adec:decorative xmlns:adec="http://schemas.microsoft.com/office/drawing/2017/decorative" val="1"/>
              </a:ext>
            </a:extLst>
          </p:cNvPr>
          <p:cNvPicPr>
            <a:picLocks noChangeAspect="1"/>
          </p:cNvPicPr>
          <p:nvPr/>
        </p:nvPicPr>
        <p:blipFill rotWithShape="1">
          <a:blip r:embed="rId3">
            <a:alphaModFix amt="5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023" t="24917" r="17048" b="5239"/>
          <a:stretch/>
        </p:blipFill>
        <p:spPr>
          <a:xfrm rot="10800000">
            <a:off x="-1" y="7275"/>
            <a:ext cx="12192001" cy="2903769"/>
          </a:xfrm>
          <a:prstGeom prst="rect">
            <a:avLst/>
          </a:prstGeom>
        </p:spPr>
      </p:pic>
    </p:spTree>
    <p:extLst>
      <p:ext uri="{BB962C8B-B14F-4D97-AF65-F5344CB8AC3E}">
        <p14:creationId xmlns:p14="http://schemas.microsoft.com/office/powerpoint/2010/main" val="610460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86D6F1-E4B1-0F37-EB9F-9EE7D5F33613}"/>
              </a:ext>
            </a:extLst>
          </p:cNvPr>
          <p:cNvSpPr txBox="1"/>
          <p:nvPr/>
        </p:nvSpPr>
        <p:spPr>
          <a:xfrm>
            <a:off x="473886" y="413815"/>
            <a:ext cx="6047054" cy="954107"/>
          </a:xfrm>
          <a:prstGeom prst="rect">
            <a:avLst/>
          </a:prstGeom>
          <a:noFill/>
        </p:spPr>
        <p:txBody>
          <a:bodyPr wrap="square" rtlCol="0">
            <a:spAutoFit/>
          </a:bodyPr>
          <a:lstStyle/>
          <a:p>
            <a:r>
              <a:rPr lang="en-AU" sz="2800" dirty="0">
                <a:latin typeface="+mj-lt"/>
              </a:rPr>
              <a:t>Copilot in Teams vs Teams Premium</a:t>
            </a:r>
          </a:p>
        </p:txBody>
      </p:sp>
    </p:spTree>
    <p:extLst>
      <p:ext uri="{BB962C8B-B14F-4D97-AF65-F5344CB8AC3E}">
        <p14:creationId xmlns:p14="http://schemas.microsoft.com/office/powerpoint/2010/main" val="1972770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86D6F1-E4B1-0F37-EB9F-9EE7D5F33613}"/>
              </a:ext>
            </a:extLst>
          </p:cNvPr>
          <p:cNvSpPr txBox="1"/>
          <p:nvPr/>
        </p:nvSpPr>
        <p:spPr>
          <a:xfrm>
            <a:off x="473886" y="413815"/>
            <a:ext cx="6047054" cy="584775"/>
          </a:xfrm>
          <a:prstGeom prst="rect">
            <a:avLst/>
          </a:prstGeom>
          <a:noFill/>
        </p:spPr>
        <p:txBody>
          <a:bodyPr wrap="square" rtlCol="0">
            <a:spAutoFit/>
          </a:bodyPr>
          <a:lstStyle/>
          <a:p>
            <a:r>
              <a:rPr lang="en-AU" sz="3200" dirty="0">
                <a:latin typeface="+mj-lt"/>
              </a:rPr>
              <a:t>Configuring Teams Premium</a:t>
            </a:r>
          </a:p>
        </p:txBody>
      </p:sp>
    </p:spTree>
    <p:extLst>
      <p:ext uri="{BB962C8B-B14F-4D97-AF65-F5344CB8AC3E}">
        <p14:creationId xmlns:p14="http://schemas.microsoft.com/office/powerpoint/2010/main" val="3785212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9EB4D1-24BC-72DE-3393-8C858E7C16BB}"/>
              </a:ext>
            </a:extLst>
          </p:cNvPr>
          <p:cNvPicPr>
            <a:picLocks noChangeAspect="1"/>
          </p:cNvPicPr>
          <p:nvPr/>
        </p:nvPicPr>
        <p:blipFill>
          <a:blip r:embed="rId3"/>
          <a:stretch>
            <a:fillRect/>
          </a:stretch>
        </p:blipFill>
        <p:spPr>
          <a:xfrm>
            <a:off x="3079608" y="927206"/>
            <a:ext cx="4946206" cy="1854827"/>
          </a:xfrm>
          <a:prstGeom prst="rect">
            <a:avLst/>
          </a:prstGeom>
        </p:spPr>
      </p:pic>
      <p:pic>
        <p:nvPicPr>
          <p:cNvPr id="3" name="Picture 2">
            <a:extLst>
              <a:ext uri="{FF2B5EF4-FFF2-40B4-BE49-F238E27FC236}">
                <a16:creationId xmlns:a16="http://schemas.microsoft.com/office/drawing/2014/main" id="{7433BE6C-3EA8-1416-EA04-35DF04239295}"/>
              </a:ext>
            </a:extLst>
          </p:cNvPr>
          <p:cNvPicPr>
            <a:picLocks noChangeAspect="1"/>
          </p:cNvPicPr>
          <p:nvPr/>
        </p:nvPicPr>
        <p:blipFill rotWithShape="1">
          <a:blip r:embed="rId4"/>
          <a:srcRect t="74102"/>
          <a:stretch/>
        </p:blipFill>
        <p:spPr>
          <a:xfrm>
            <a:off x="370199" y="4384110"/>
            <a:ext cx="5418817" cy="1550259"/>
          </a:xfrm>
          <a:prstGeom prst="rect">
            <a:avLst/>
          </a:prstGeom>
        </p:spPr>
      </p:pic>
      <p:sp>
        <p:nvSpPr>
          <p:cNvPr id="4" name="TextBox 3">
            <a:extLst>
              <a:ext uri="{FF2B5EF4-FFF2-40B4-BE49-F238E27FC236}">
                <a16:creationId xmlns:a16="http://schemas.microsoft.com/office/drawing/2014/main" id="{2E65D80E-80FF-E743-5FB8-E8D0A064C72B}"/>
              </a:ext>
            </a:extLst>
          </p:cNvPr>
          <p:cNvSpPr txBox="1"/>
          <p:nvPr/>
        </p:nvSpPr>
        <p:spPr>
          <a:xfrm>
            <a:off x="281354" y="852854"/>
            <a:ext cx="3077308" cy="553998"/>
          </a:xfrm>
          <a:prstGeom prst="rect">
            <a:avLst/>
          </a:prstGeom>
          <a:noFill/>
        </p:spPr>
        <p:txBody>
          <a:bodyPr wrap="square" rtlCol="0">
            <a:spAutoFit/>
          </a:bodyPr>
          <a:lstStyle/>
          <a:p>
            <a:r>
              <a:rPr lang="en-AU" sz="3000">
                <a:latin typeface="+mj-lt"/>
              </a:rPr>
              <a:t>Prize Draw</a:t>
            </a:r>
          </a:p>
        </p:txBody>
      </p:sp>
    </p:spTree>
    <p:extLst>
      <p:ext uri="{BB962C8B-B14F-4D97-AF65-F5344CB8AC3E}">
        <p14:creationId xmlns:p14="http://schemas.microsoft.com/office/powerpoint/2010/main" val="3137300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40">
        <p159:morph option="byObject"/>
      </p:transition>
    </mc:Choice>
    <mc:Fallback xmlns="">
      <p:transition spd="slow" advTm="274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CF2DDC-CFC7-5075-E566-CADEBFCE94CB}"/>
              </a:ext>
            </a:extLst>
          </p:cNvPr>
          <p:cNvSpPr txBox="1"/>
          <p:nvPr/>
        </p:nvSpPr>
        <p:spPr>
          <a:xfrm>
            <a:off x="3999111" y="2689934"/>
            <a:ext cx="4193777" cy="1200329"/>
          </a:xfrm>
          <a:prstGeom prst="rect">
            <a:avLst/>
          </a:prstGeom>
          <a:noFill/>
        </p:spPr>
        <p:txBody>
          <a:bodyPr wrap="none" rtlCol="0">
            <a:spAutoFit/>
          </a:bodyPr>
          <a:lstStyle/>
          <a:p>
            <a:r>
              <a:rPr lang="en-AU" sz="7200">
                <a:solidFill>
                  <a:schemeClr val="bg1"/>
                </a:solidFill>
              </a:rPr>
              <a:t>Thank you</a:t>
            </a:r>
          </a:p>
        </p:txBody>
      </p:sp>
      <p:sp>
        <p:nvSpPr>
          <p:cNvPr id="3" name="TextBox 2">
            <a:extLst>
              <a:ext uri="{FF2B5EF4-FFF2-40B4-BE49-F238E27FC236}">
                <a16:creationId xmlns:a16="http://schemas.microsoft.com/office/drawing/2014/main" id="{ECB8F84E-4A60-8776-F318-953538141124}"/>
              </a:ext>
            </a:extLst>
          </p:cNvPr>
          <p:cNvSpPr txBox="1"/>
          <p:nvPr/>
        </p:nvSpPr>
        <p:spPr>
          <a:xfrm>
            <a:off x="8681078" y="5770486"/>
            <a:ext cx="3371820" cy="923330"/>
          </a:xfrm>
          <a:prstGeom prst="rect">
            <a:avLst/>
          </a:prstGeom>
          <a:noFill/>
        </p:spPr>
        <p:txBody>
          <a:bodyPr wrap="none" rtlCol="0">
            <a:spAutoFit/>
          </a:bodyPr>
          <a:lstStyle/>
          <a:p>
            <a:r>
              <a:rPr lang="en-AU">
                <a:solidFill>
                  <a:schemeClr val="bg1"/>
                </a:solidFill>
              </a:rPr>
              <a:t>Contact Us: </a:t>
            </a:r>
          </a:p>
          <a:p>
            <a:r>
              <a:rPr lang="en-AU">
                <a:solidFill>
                  <a:schemeClr val="bg1"/>
                </a:solidFill>
              </a:rPr>
              <a:t>microsoft.sales@dickerdata.co.nz</a:t>
            </a:r>
          </a:p>
          <a:p>
            <a:r>
              <a:rPr lang="en-AU">
                <a:solidFill>
                  <a:schemeClr val="bg1"/>
                </a:solidFill>
              </a:rPr>
              <a:t>onpoint@dickerdata.co.nz</a:t>
            </a:r>
          </a:p>
        </p:txBody>
      </p:sp>
    </p:spTree>
    <p:extLst>
      <p:ext uri="{BB962C8B-B14F-4D97-AF65-F5344CB8AC3E}">
        <p14:creationId xmlns:p14="http://schemas.microsoft.com/office/powerpoint/2010/main" val="1904866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358E33-186B-3314-1581-7498A5186A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981" b="93365" l="65573" r="93021">
                        <a14:foregroundMark x1="73646" y1="84231" x2="73646" y2="84231"/>
                        <a14:foregroundMark x1="73281" y1="85577" x2="73281" y2="85962"/>
                        <a14:foregroundMark x1="76979" y1="83942" x2="76979" y2="83942"/>
                        <a14:foregroundMark x1="74844" y1="93365" x2="74844" y2="93365"/>
                        <a14:foregroundMark x1="75104" y1="92019" x2="75104" y2="92019"/>
                        <a14:backgroundMark x1="82083" y1="81731" x2="82083" y2="81731"/>
                      </a14:backgroundRemoval>
                    </a14:imgEffect>
                  </a14:imgLayer>
                </a14:imgProps>
              </a:ext>
            </a:extLst>
          </a:blip>
          <a:srcRect l="62143" t="14949" r="3504" b="4258"/>
          <a:stretch/>
        </p:blipFill>
        <p:spPr>
          <a:xfrm>
            <a:off x="8499022" y="-310243"/>
            <a:ext cx="5399314" cy="6878320"/>
          </a:xfrm>
          <a:prstGeom prst="rect">
            <a:avLst/>
          </a:prstGeom>
        </p:spPr>
      </p:pic>
      <p:sp>
        <p:nvSpPr>
          <p:cNvPr id="4" name="TextBox 3">
            <a:extLst>
              <a:ext uri="{FF2B5EF4-FFF2-40B4-BE49-F238E27FC236}">
                <a16:creationId xmlns:a16="http://schemas.microsoft.com/office/drawing/2014/main" id="{D4F548A6-BC02-9AD2-AE4F-DE7FA77890E5}"/>
              </a:ext>
            </a:extLst>
          </p:cNvPr>
          <p:cNvSpPr txBox="1"/>
          <p:nvPr/>
        </p:nvSpPr>
        <p:spPr>
          <a:xfrm>
            <a:off x="1186872" y="1963565"/>
            <a:ext cx="6096000" cy="170271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AU" dirty="0">
                <a:solidFill>
                  <a:schemeClr val="bg1"/>
                </a:solidFill>
              </a:rPr>
              <a:t>News</a:t>
            </a:r>
          </a:p>
          <a:p>
            <a:pPr marL="285750" indent="-285750">
              <a:lnSpc>
                <a:spcPct val="150000"/>
              </a:lnSpc>
              <a:buFont typeface="Arial" panose="020B0604020202020204" pitchFamily="34" charset="0"/>
              <a:buChar char="•"/>
            </a:pPr>
            <a:r>
              <a:rPr lang="en-AU" dirty="0">
                <a:solidFill>
                  <a:schemeClr val="bg1"/>
                </a:solidFill>
              </a:rPr>
              <a:t>Microsoft Teams Premium</a:t>
            </a:r>
            <a:endParaRPr lang="en-AU" sz="1800" dirty="0">
              <a:solidFill>
                <a:schemeClr val="bg1"/>
              </a:solidFill>
            </a:endParaRPr>
          </a:p>
          <a:p>
            <a:pPr marL="285750" indent="-285750">
              <a:lnSpc>
                <a:spcPct val="150000"/>
              </a:lnSpc>
              <a:buFont typeface="Arial" panose="020B0604020202020204" pitchFamily="34" charset="0"/>
              <a:buChar char="•"/>
            </a:pPr>
            <a:r>
              <a:rPr lang="en-AU" sz="1800" dirty="0">
                <a:solidFill>
                  <a:schemeClr val="bg1"/>
                </a:solidFill>
              </a:rPr>
              <a:t>Questions</a:t>
            </a:r>
          </a:p>
          <a:p>
            <a:pPr marL="285750" indent="-285750">
              <a:lnSpc>
                <a:spcPct val="150000"/>
              </a:lnSpc>
              <a:buFont typeface="Arial" panose="020B0604020202020204" pitchFamily="34" charset="0"/>
              <a:buChar char="•"/>
            </a:pPr>
            <a:r>
              <a:rPr lang="en-AU" sz="1800" dirty="0">
                <a:solidFill>
                  <a:schemeClr val="bg1"/>
                </a:solidFill>
              </a:rPr>
              <a:t>Close &amp; Prize Draw</a:t>
            </a:r>
            <a:endParaRPr lang="en-US" dirty="0">
              <a:solidFill>
                <a:schemeClr val="bg1"/>
              </a:solidFill>
            </a:endParaRPr>
          </a:p>
        </p:txBody>
      </p:sp>
      <p:sp>
        <p:nvSpPr>
          <p:cNvPr id="6" name="TextBox 5">
            <a:extLst>
              <a:ext uri="{FF2B5EF4-FFF2-40B4-BE49-F238E27FC236}">
                <a16:creationId xmlns:a16="http://schemas.microsoft.com/office/drawing/2014/main" id="{014B5712-DA8E-BFD0-E63A-C05B8CC615CC}"/>
              </a:ext>
            </a:extLst>
          </p:cNvPr>
          <p:cNvSpPr txBox="1"/>
          <p:nvPr/>
        </p:nvSpPr>
        <p:spPr>
          <a:xfrm>
            <a:off x="757383" y="1203096"/>
            <a:ext cx="6096000" cy="646331"/>
          </a:xfrm>
          <a:prstGeom prst="rect">
            <a:avLst/>
          </a:prstGeom>
          <a:noFill/>
        </p:spPr>
        <p:txBody>
          <a:bodyPr wrap="square">
            <a:spAutoFit/>
          </a:bodyPr>
          <a:lstStyle/>
          <a:p>
            <a:r>
              <a:rPr lang="en-AU" sz="3600">
                <a:solidFill>
                  <a:schemeClr val="bg1"/>
                </a:solidFill>
                <a:latin typeface="+mj-lt"/>
              </a:rPr>
              <a:t>AGENDA</a:t>
            </a:r>
          </a:p>
        </p:txBody>
      </p:sp>
    </p:spTree>
    <p:extLst>
      <p:ext uri="{BB962C8B-B14F-4D97-AF65-F5344CB8AC3E}">
        <p14:creationId xmlns:p14="http://schemas.microsoft.com/office/powerpoint/2010/main" val="1275126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Rolls of Newspaper">
            <a:extLst>
              <a:ext uri="{FF2B5EF4-FFF2-40B4-BE49-F238E27FC236}">
                <a16:creationId xmlns:a16="http://schemas.microsoft.com/office/drawing/2014/main" id="{1472845B-52A2-2C53-D39B-2D20EF607D6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56" r="16756"/>
          <a:stretch/>
        </p:blipFill>
        <p:spPr/>
      </p:pic>
      <p:sp>
        <p:nvSpPr>
          <p:cNvPr id="3" name="Text Placeholder 2">
            <a:extLst>
              <a:ext uri="{FF2B5EF4-FFF2-40B4-BE49-F238E27FC236}">
                <a16:creationId xmlns:a16="http://schemas.microsoft.com/office/drawing/2014/main" id="{E2CAC8EF-9EFC-D995-E4F8-87A8896B6F68}"/>
              </a:ext>
            </a:extLst>
          </p:cNvPr>
          <p:cNvSpPr>
            <a:spLocks noGrp="1"/>
          </p:cNvSpPr>
          <p:nvPr>
            <p:ph type="body" sz="quarter" idx="15"/>
          </p:nvPr>
        </p:nvSpPr>
        <p:spPr/>
        <p:txBody>
          <a:bodyPr/>
          <a:lstStyle/>
          <a:p>
            <a:r>
              <a:rPr lang="en-AU" sz="5400"/>
              <a:t>Dicker Data &amp; Microsoft News</a:t>
            </a:r>
          </a:p>
        </p:txBody>
      </p:sp>
      <p:sp>
        <p:nvSpPr>
          <p:cNvPr id="7" name="D Shape stroke">
            <a:extLst>
              <a:ext uri="{FF2B5EF4-FFF2-40B4-BE49-F238E27FC236}">
                <a16:creationId xmlns:a16="http://schemas.microsoft.com/office/drawing/2014/main" id="{05224DF3-183C-D6A2-BFA7-BB519B32CD7B}"/>
              </a:ext>
            </a:extLst>
          </p:cNvPr>
          <p:cNvSpPr/>
          <p:nvPr/>
        </p:nvSpPr>
        <p:spPr>
          <a:xfrm flipH="1">
            <a:off x="-2313571" y="654050"/>
            <a:ext cx="8201025" cy="8201025"/>
          </a:xfrm>
          <a:prstGeom prst="teardrop">
            <a:avLst/>
          </a:prstGeom>
          <a:noFill/>
          <a:ln w="19050">
            <a:gradFill>
              <a:gsLst>
                <a:gs pos="6700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8" name="Arc">
            <a:extLst>
              <a:ext uri="{FF2B5EF4-FFF2-40B4-BE49-F238E27FC236}">
                <a16:creationId xmlns:a16="http://schemas.microsoft.com/office/drawing/2014/main" id="{440296F9-3830-D286-E3D1-CB9BA430A056}"/>
              </a:ext>
            </a:extLst>
          </p:cNvPr>
          <p:cNvSpPr/>
          <p:nvPr/>
        </p:nvSpPr>
        <p:spPr>
          <a:xfrm rot="2374573">
            <a:off x="-3290400" y="4856400"/>
            <a:ext cx="5224567" cy="5224567"/>
          </a:xfrm>
          <a:prstGeom prst="blockArc">
            <a:avLst/>
          </a:prstGeom>
          <a:gradFill>
            <a:gsLst>
              <a:gs pos="44000">
                <a:schemeClr val="accent1">
                  <a:alpha val="20000"/>
                </a:schemeClr>
              </a:gs>
              <a:gs pos="100000">
                <a:schemeClr val="accent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1F1F1F"/>
              </a:solidFill>
              <a:effectLst/>
              <a:uLnTx/>
              <a:uFillTx/>
              <a:latin typeface="Segoe UI Light"/>
              <a:ea typeface="+mn-ea"/>
              <a:cs typeface="+mn-cs"/>
            </a:endParaRPr>
          </a:p>
        </p:txBody>
      </p:sp>
      <p:pic>
        <p:nvPicPr>
          <p:cNvPr id="9" name="Lined Circle">
            <a:extLst>
              <a:ext uri="{FF2B5EF4-FFF2-40B4-BE49-F238E27FC236}">
                <a16:creationId xmlns:a16="http://schemas.microsoft.com/office/drawing/2014/main" id="{A2B1FDE0-2D20-F71F-C26A-340B6E2D730B}"/>
              </a:ext>
            </a:extLst>
          </p:cNvPr>
          <p:cNvPicPr/>
          <p:nvPr/>
        </p:nvPicPr>
        <p:blipFill>
          <a:blip r:embed="rId4">
            <a:extLst>
              <a:ext uri="{96DAC541-7B7A-43D3-8B79-37D633B846F1}">
                <asvg:svgBlip xmlns:asvg="http://schemas.microsoft.com/office/drawing/2016/SVG/main" r:embed="rId5"/>
              </a:ext>
            </a:extLst>
          </a:blip>
          <a:stretch>
            <a:fillRect/>
          </a:stretch>
        </p:blipFill>
        <p:spPr>
          <a:xfrm>
            <a:off x="1155600" y="5011200"/>
            <a:ext cx="4262400" cy="4262400"/>
          </a:xfrm>
          <a:prstGeom prst="rect">
            <a:avLst/>
          </a:prstGeom>
        </p:spPr>
      </p:pic>
    </p:spTree>
    <p:extLst>
      <p:ext uri="{BB962C8B-B14F-4D97-AF65-F5344CB8AC3E}">
        <p14:creationId xmlns:p14="http://schemas.microsoft.com/office/powerpoint/2010/main" val="2709584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FCF54F-5C52-DA48-2746-1F93E277F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09" y="1061807"/>
            <a:ext cx="5715000"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449110-729F-1473-B069-ABD497C26420}"/>
              </a:ext>
            </a:extLst>
          </p:cNvPr>
          <p:cNvSpPr txBox="1"/>
          <p:nvPr/>
        </p:nvSpPr>
        <p:spPr>
          <a:xfrm>
            <a:off x="534509" y="4107687"/>
            <a:ext cx="7470558" cy="369332"/>
          </a:xfrm>
          <a:prstGeom prst="rect">
            <a:avLst/>
          </a:prstGeom>
          <a:noFill/>
        </p:spPr>
        <p:txBody>
          <a:bodyPr wrap="square">
            <a:spAutoFit/>
          </a:bodyPr>
          <a:lstStyle/>
          <a:p>
            <a:r>
              <a:rPr lang="en-AU" sz="1800" b="1" u="none" strike="noStrike">
                <a:solidFill>
                  <a:srgbClr val="FFFFFF"/>
                </a:solidFill>
                <a:effectLst/>
                <a:latin typeface="Roboto" panose="02000000000000000000" pitchFamily="2" charset="0"/>
                <a:ea typeface="Calibri" panose="020F0502020204030204" pitchFamily="34" charset="0"/>
                <a:cs typeface="Calibri" panose="020F0502020204030204" pitchFamily="34" charset="0"/>
                <a:hlinkClick r:id="rId4" tooltip="Register Now"/>
              </a:rPr>
              <a:t>Register Now</a:t>
            </a:r>
            <a:endParaRPr lang="en-AU"/>
          </a:p>
        </p:txBody>
      </p:sp>
      <p:sp>
        <p:nvSpPr>
          <p:cNvPr id="6" name="TextBox 5">
            <a:extLst>
              <a:ext uri="{FF2B5EF4-FFF2-40B4-BE49-F238E27FC236}">
                <a16:creationId xmlns:a16="http://schemas.microsoft.com/office/drawing/2014/main" id="{A0093A1F-FF9A-2A1E-9332-28AB3DDD1F43}"/>
              </a:ext>
            </a:extLst>
          </p:cNvPr>
          <p:cNvSpPr txBox="1"/>
          <p:nvPr/>
        </p:nvSpPr>
        <p:spPr>
          <a:xfrm>
            <a:off x="6496235" y="975129"/>
            <a:ext cx="3650942" cy="1754326"/>
          </a:xfrm>
          <a:prstGeom prst="rect">
            <a:avLst/>
          </a:prstGeom>
          <a:noFill/>
        </p:spPr>
        <p:txBody>
          <a:bodyPr wrap="square">
            <a:spAutoFit/>
          </a:bodyPr>
          <a:lstStyle/>
          <a:p>
            <a:r>
              <a:rPr lang="en-AU" b="1"/>
              <a:t>These introductory sessions will demonstrate Microsoft best practice to set up key security features across both the Entra ID suite, and the Defender Suite of security services.</a:t>
            </a:r>
          </a:p>
        </p:txBody>
      </p:sp>
      <p:sp>
        <p:nvSpPr>
          <p:cNvPr id="8" name="TextBox 7">
            <a:extLst>
              <a:ext uri="{FF2B5EF4-FFF2-40B4-BE49-F238E27FC236}">
                <a16:creationId xmlns:a16="http://schemas.microsoft.com/office/drawing/2014/main" id="{A8A376A3-AB65-3537-3C80-BA6A96329674}"/>
              </a:ext>
            </a:extLst>
          </p:cNvPr>
          <p:cNvSpPr txBox="1"/>
          <p:nvPr/>
        </p:nvSpPr>
        <p:spPr>
          <a:xfrm>
            <a:off x="3593238" y="4931519"/>
            <a:ext cx="4485442" cy="1477328"/>
          </a:xfrm>
          <a:prstGeom prst="rect">
            <a:avLst/>
          </a:prstGeom>
          <a:noFill/>
        </p:spPr>
        <p:txBody>
          <a:bodyPr wrap="square">
            <a:spAutoFit/>
          </a:bodyPr>
          <a:lstStyle/>
          <a:p>
            <a:r>
              <a:rPr lang="en-AU">
                <a:solidFill>
                  <a:schemeClr val="bg1"/>
                </a:solidFill>
              </a:rPr>
              <a:t>These sessions will then be followed by instructions on setting up a lab within a demo tenant for you to set up a test environment, accompanied by a knowledge check document. </a:t>
            </a:r>
          </a:p>
        </p:txBody>
      </p:sp>
      <p:pic>
        <p:nvPicPr>
          <p:cNvPr id="3" name="Picture 2">
            <a:extLst>
              <a:ext uri="{FF2B5EF4-FFF2-40B4-BE49-F238E27FC236}">
                <a16:creationId xmlns:a16="http://schemas.microsoft.com/office/drawing/2014/main" id="{F00C1528-7312-679E-00C8-48F64DC58B99}"/>
              </a:ext>
            </a:extLst>
          </p:cNvPr>
          <p:cNvPicPr>
            <a:picLocks noChangeAspect="1"/>
          </p:cNvPicPr>
          <p:nvPr/>
        </p:nvPicPr>
        <p:blipFill>
          <a:blip r:embed="rId5"/>
          <a:stretch>
            <a:fillRect/>
          </a:stretch>
        </p:blipFill>
        <p:spPr>
          <a:xfrm rot="329726">
            <a:off x="7489901" y="2641933"/>
            <a:ext cx="4067127" cy="2293282"/>
          </a:xfrm>
          <a:prstGeom prst="rect">
            <a:avLst/>
          </a:prstGeom>
        </p:spPr>
      </p:pic>
      <p:pic>
        <p:nvPicPr>
          <p:cNvPr id="7" name="Picture 6">
            <a:extLst>
              <a:ext uri="{FF2B5EF4-FFF2-40B4-BE49-F238E27FC236}">
                <a16:creationId xmlns:a16="http://schemas.microsoft.com/office/drawing/2014/main" id="{2CE831C7-395F-9F1E-AA03-F12715D9AE2B}"/>
              </a:ext>
            </a:extLst>
          </p:cNvPr>
          <p:cNvPicPr>
            <a:picLocks noChangeAspect="1"/>
          </p:cNvPicPr>
          <p:nvPr/>
        </p:nvPicPr>
        <p:blipFill>
          <a:blip r:embed="rId6"/>
          <a:stretch>
            <a:fillRect/>
          </a:stretch>
        </p:blipFill>
        <p:spPr>
          <a:xfrm rot="1767995">
            <a:off x="2017678" y="4008323"/>
            <a:ext cx="1616365" cy="1660614"/>
          </a:xfrm>
          <a:custGeom>
            <a:avLst/>
            <a:gdLst>
              <a:gd name="connsiteX0" fmla="*/ 0 w 1616365"/>
              <a:gd name="connsiteY0" fmla="*/ 0 h 1660614"/>
              <a:gd name="connsiteX1" fmla="*/ 506461 w 1616365"/>
              <a:gd name="connsiteY1" fmla="*/ 0 h 1660614"/>
              <a:gd name="connsiteX2" fmla="*/ 1045249 w 1616365"/>
              <a:gd name="connsiteY2" fmla="*/ 0 h 1660614"/>
              <a:gd name="connsiteX3" fmla="*/ 1616365 w 1616365"/>
              <a:gd name="connsiteY3" fmla="*/ 0 h 1660614"/>
              <a:gd name="connsiteX4" fmla="*/ 1616365 w 1616365"/>
              <a:gd name="connsiteY4" fmla="*/ 520326 h 1660614"/>
              <a:gd name="connsiteX5" fmla="*/ 1616365 w 1616365"/>
              <a:gd name="connsiteY5" fmla="*/ 1073864 h 1660614"/>
              <a:gd name="connsiteX6" fmla="*/ 1616365 w 1616365"/>
              <a:gd name="connsiteY6" fmla="*/ 1660614 h 1660614"/>
              <a:gd name="connsiteX7" fmla="*/ 1093740 w 1616365"/>
              <a:gd name="connsiteY7" fmla="*/ 1660614 h 1660614"/>
              <a:gd name="connsiteX8" fmla="*/ 554952 w 1616365"/>
              <a:gd name="connsiteY8" fmla="*/ 1660614 h 1660614"/>
              <a:gd name="connsiteX9" fmla="*/ 0 w 1616365"/>
              <a:gd name="connsiteY9" fmla="*/ 1660614 h 1660614"/>
              <a:gd name="connsiteX10" fmla="*/ 0 w 1616365"/>
              <a:gd name="connsiteY10" fmla="*/ 1140288 h 1660614"/>
              <a:gd name="connsiteX11" fmla="*/ 0 w 1616365"/>
              <a:gd name="connsiteY11" fmla="*/ 636569 h 1660614"/>
              <a:gd name="connsiteX12" fmla="*/ 0 w 1616365"/>
              <a:gd name="connsiteY12" fmla="*/ 0 h 166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6365" h="1660614" fill="none" extrusionOk="0">
                <a:moveTo>
                  <a:pt x="0" y="0"/>
                </a:moveTo>
                <a:cubicBezTo>
                  <a:pt x="105660" y="-21597"/>
                  <a:pt x="291036" y="57888"/>
                  <a:pt x="506461" y="0"/>
                </a:cubicBezTo>
                <a:cubicBezTo>
                  <a:pt x="721886" y="-57888"/>
                  <a:pt x="858046" y="63745"/>
                  <a:pt x="1045249" y="0"/>
                </a:cubicBezTo>
                <a:cubicBezTo>
                  <a:pt x="1232452" y="-63745"/>
                  <a:pt x="1340027" y="24185"/>
                  <a:pt x="1616365" y="0"/>
                </a:cubicBezTo>
                <a:cubicBezTo>
                  <a:pt x="1616656" y="241982"/>
                  <a:pt x="1597165" y="270449"/>
                  <a:pt x="1616365" y="520326"/>
                </a:cubicBezTo>
                <a:cubicBezTo>
                  <a:pt x="1635565" y="770203"/>
                  <a:pt x="1579696" y="913331"/>
                  <a:pt x="1616365" y="1073864"/>
                </a:cubicBezTo>
                <a:cubicBezTo>
                  <a:pt x="1653034" y="1234397"/>
                  <a:pt x="1565736" y="1426303"/>
                  <a:pt x="1616365" y="1660614"/>
                </a:cubicBezTo>
                <a:cubicBezTo>
                  <a:pt x="1389685" y="1678988"/>
                  <a:pt x="1208071" y="1601340"/>
                  <a:pt x="1093740" y="1660614"/>
                </a:cubicBezTo>
                <a:cubicBezTo>
                  <a:pt x="979409" y="1719888"/>
                  <a:pt x="682342" y="1597163"/>
                  <a:pt x="554952" y="1660614"/>
                </a:cubicBezTo>
                <a:cubicBezTo>
                  <a:pt x="427562" y="1724065"/>
                  <a:pt x="123703" y="1654877"/>
                  <a:pt x="0" y="1660614"/>
                </a:cubicBezTo>
                <a:cubicBezTo>
                  <a:pt x="-30401" y="1451487"/>
                  <a:pt x="43496" y="1285839"/>
                  <a:pt x="0" y="1140288"/>
                </a:cubicBezTo>
                <a:cubicBezTo>
                  <a:pt x="-43496" y="994737"/>
                  <a:pt x="46325" y="752528"/>
                  <a:pt x="0" y="636569"/>
                </a:cubicBezTo>
                <a:cubicBezTo>
                  <a:pt x="-46325" y="520610"/>
                  <a:pt x="74499" y="185760"/>
                  <a:pt x="0" y="0"/>
                </a:cubicBezTo>
                <a:close/>
              </a:path>
              <a:path w="1616365" h="1660614" stroke="0" extrusionOk="0">
                <a:moveTo>
                  <a:pt x="0" y="0"/>
                </a:moveTo>
                <a:cubicBezTo>
                  <a:pt x="151687" y="-19902"/>
                  <a:pt x="360913" y="20989"/>
                  <a:pt x="506461" y="0"/>
                </a:cubicBezTo>
                <a:cubicBezTo>
                  <a:pt x="652009" y="-20989"/>
                  <a:pt x="845789" y="23013"/>
                  <a:pt x="1029086" y="0"/>
                </a:cubicBezTo>
                <a:cubicBezTo>
                  <a:pt x="1212384" y="-23013"/>
                  <a:pt x="1473045" y="13291"/>
                  <a:pt x="1616365" y="0"/>
                </a:cubicBezTo>
                <a:cubicBezTo>
                  <a:pt x="1677755" y="171694"/>
                  <a:pt x="1587604" y="403898"/>
                  <a:pt x="1616365" y="553538"/>
                </a:cubicBezTo>
                <a:cubicBezTo>
                  <a:pt x="1645126" y="703178"/>
                  <a:pt x="1548388" y="949452"/>
                  <a:pt x="1616365" y="1140288"/>
                </a:cubicBezTo>
                <a:cubicBezTo>
                  <a:pt x="1684342" y="1331124"/>
                  <a:pt x="1568351" y="1436528"/>
                  <a:pt x="1616365" y="1660614"/>
                </a:cubicBezTo>
                <a:cubicBezTo>
                  <a:pt x="1404994" y="1667370"/>
                  <a:pt x="1306528" y="1653678"/>
                  <a:pt x="1126068" y="1660614"/>
                </a:cubicBezTo>
                <a:cubicBezTo>
                  <a:pt x="945608" y="1667550"/>
                  <a:pt x="851124" y="1610888"/>
                  <a:pt x="603443" y="1660614"/>
                </a:cubicBezTo>
                <a:cubicBezTo>
                  <a:pt x="355763" y="1710340"/>
                  <a:pt x="297240" y="1631103"/>
                  <a:pt x="0" y="1660614"/>
                </a:cubicBezTo>
                <a:cubicBezTo>
                  <a:pt x="-11312" y="1472657"/>
                  <a:pt x="39778" y="1240301"/>
                  <a:pt x="0" y="1123682"/>
                </a:cubicBezTo>
                <a:cubicBezTo>
                  <a:pt x="-39778" y="1007063"/>
                  <a:pt x="23771" y="736556"/>
                  <a:pt x="0" y="570144"/>
                </a:cubicBezTo>
                <a:cubicBezTo>
                  <a:pt x="-23771" y="403732"/>
                  <a:pt x="22458" y="268091"/>
                  <a:pt x="0" y="0"/>
                </a:cubicBezTo>
                <a:close/>
              </a:path>
            </a:pathLst>
          </a:custGeom>
          <a:ln>
            <a:solidFill>
              <a:schemeClr val="tx1"/>
            </a:solidFill>
            <a:extLst>
              <a:ext uri="{C807C97D-BFC1-408E-A445-0C87EB9F89A2}">
                <ask:lineSketchStyleProps xmlns:ask="http://schemas.microsoft.com/office/drawing/2018/sketchyshapes" sd="856359880">
                  <a:prstGeom prst="rect">
                    <a:avLst/>
                  </a:prstGeom>
                  <ask:type>
                    <ask:lineSketchScribble/>
                  </ask:type>
                </ask:lineSketchStyleProps>
              </a:ext>
            </a:extLst>
          </a:ln>
        </p:spPr>
      </p:pic>
    </p:spTree>
    <p:extLst>
      <p:ext uri="{BB962C8B-B14F-4D97-AF65-F5344CB8AC3E}">
        <p14:creationId xmlns:p14="http://schemas.microsoft.com/office/powerpoint/2010/main" val="3081350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with white text&#10;&#10;Description automatically generated">
            <a:extLst>
              <a:ext uri="{FF2B5EF4-FFF2-40B4-BE49-F238E27FC236}">
                <a16:creationId xmlns:a16="http://schemas.microsoft.com/office/drawing/2014/main" id="{9FAF6A44-0E10-A6B6-09BB-465148C55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4" y="67327"/>
            <a:ext cx="4744792" cy="2657084"/>
          </a:xfrm>
          <a:prstGeom prst="rect">
            <a:avLst/>
          </a:prstGeom>
          <a:ln>
            <a:noFill/>
          </a:ln>
          <a:effectLst>
            <a:outerShdw blurRad="292100" dist="139700" dir="2700000" algn="tl" rotWithShape="0">
              <a:srgbClr val="333333">
                <a:alpha val="65000"/>
              </a:srgbClr>
            </a:outerShdw>
          </a:effectLst>
        </p:spPr>
      </p:pic>
      <p:pic>
        <p:nvPicPr>
          <p:cNvPr id="1028" name="Picture 4">
            <a:extLst>
              <a:ext uri="{FF2B5EF4-FFF2-40B4-BE49-F238E27FC236}">
                <a16:creationId xmlns:a16="http://schemas.microsoft.com/office/drawing/2014/main" id="{032FBB06-79B6-EBE2-9D97-B0A3F8BAB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319" y="1922224"/>
            <a:ext cx="8943975"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6CCAD3D0-24BB-6B06-83E0-78763358CC75}"/>
              </a:ext>
            </a:extLst>
          </p:cNvPr>
          <p:cNvSpPr/>
          <p:nvPr/>
        </p:nvSpPr>
        <p:spPr>
          <a:xfrm>
            <a:off x="9645041" y="977030"/>
            <a:ext cx="1728592" cy="1334021"/>
          </a:xfrm>
          <a:prstGeom prst="downArrow">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8343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284151F-F8CB-560E-BA95-2FD91F33A18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5209580" y="-1"/>
            <a:ext cx="6982420" cy="6858001"/>
          </a:xfrm>
        </p:spPr>
      </p:pic>
      <p:sp>
        <p:nvSpPr>
          <p:cNvPr id="8" name="Title 7">
            <a:extLst>
              <a:ext uri="{FF2B5EF4-FFF2-40B4-BE49-F238E27FC236}">
                <a16:creationId xmlns:a16="http://schemas.microsoft.com/office/drawing/2014/main" id="{DDDC09AE-8F16-6952-251B-CB39807D35F8}"/>
              </a:ext>
            </a:extLst>
          </p:cNvPr>
          <p:cNvSpPr>
            <a:spLocks noGrp="1"/>
          </p:cNvSpPr>
          <p:nvPr>
            <p:ph type="title"/>
          </p:nvPr>
        </p:nvSpPr>
        <p:spPr/>
        <p:txBody>
          <a:bodyPr/>
          <a:lstStyle/>
          <a:p>
            <a:r>
              <a:rPr lang="en-US"/>
              <a:t>Do More with Microsoft 365</a:t>
            </a:r>
          </a:p>
        </p:txBody>
      </p:sp>
      <p:sp>
        <p:nvSpPr>
          <p:cNvPr id="17" name="Text Placeholder 16">
            <a:extLst>
              <a:ext uri="{FF2B5EF4-FFF2-40B4-BE49-F238E27FC236}">
                <a16:creationId xmlns:a16="http://schemas.microsoft.com/office/drawing/2014/main" id="{1EA2E512-85DC-E479-F2AE-2E1BD693A481}"/>
              </a:ext>
            </a:extLst>
          </p:cNvPr>
          <p:cNvSpPr>
            <a:spLocks noGrp="1"/>
          </p:cNvSpPr>
          <p:nvPr>
            <p:ph type="body" sz="quarter" idx="12"/>
          </p:nvPr>
        </p:nvSpPr>
        <p:spPr>
          <a:xfrm>
            <a:off x="649498" y="3962400"/>
            <a:ext cx="3757729" cy="246221"/>
          </a:xfrm>
        </p:spPr>
        <p:txBody>
          <a:bodyPr/>
          <a:lstStyle/>
          <a:p>
            <a:r>
              <a:rPr lang="en-US"/>
              <a:t>Microsoft SMB Briefing</a:t>
            </a:r>
          </a:p>
        </p:txBody>
      </p:sp>
      <p:pic>
        <p:nvPicPr>
          <p:cNvPr id="3" name="Picture 2">
            <a:extLst>
              <a:ext uri="{FF2B5EF4-FFF2-40B4-BE49-F238E27FC236}">
                <a16:creationId xmlns:a16="http://schemas.microsoft.com/office/drawing/2014/main" id="{8142DFF9-B29F-AB05-E8CA-DED126975A24}"/>
              </a:ext>
            </a:extLst>
          </p:cNvPr>
          <p:cNvPicPr>
            <a:picLocks noChangeAspect="1"/>
          </p:cNvPicPr>
          <p:nvPr/>
        </p:nvPicPr>
        <p:blipFill>
          <a:blip r:embed="rId4"/>
          <a:stretch>
            <a:fillRect/>
          </a:stretch>
        </p:blipFill>
        <p:spPr>
          <a:xfrm rot="19695102">
            <a:off x="8041115" y="3459695"/>
            <a:ext cx="4118270" cy="2252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0675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3A8679D-C27E-1378-0E0E-6C5CA3E4512D}"/>
              </a:ext>
            </a:extLst>
          </p:cNvPr>
          <p:cNvSpPr txBox="1"/>
          <p:nvPr/>
        </p:nvSpPr>
        <p:spPr>
          <a:xfrm>
            <a:off x="2312711" y="5158165"/>
            <a:ext cx="7566575" cy="1384995"/>
          </a:xfrm>
          <a:prstGeom prst="rect">
            <a:avLst/>
          </a:prstGeom>
          <a:solidFill>
            <a:schemeClr val="bg1"/>
          </a:solidFill>
        </p:spPr>
        <p:txBody>
          <a:bodyPr wrap="square">
            <a:spAutoFit/>
          </a:bodyPr>
          <a:lstStyle/>
          <a:p>
            <a:pPr algn="ctr"/>
            <a:r>
              <a:rPr lang="en-AU" sz="1400" dirty="0">
                <a:solidFill>
                  <a:srgbClr val="000000"/>
                </a:solidFill>
                <a:effectLst/>
                <a:latin typeface="Roboto" panose="02000000000000000000" pitchFamily="2" charset="0"/>
                <a:ea typeface="Calibri" panose="020F0502020204030204" pitchFamily="34" charset="0"/>
                <a:cs typeface="Helvetica" panose="020B0604020202020204" pitchFamily="34" charset="0"/>
              </a:rPr>
              <a:t>Dicker Data would like to personally invite you to Microsoft's</a:t>
            </a:r>
            <a:r>
              <a:rPr lang="en-AU" sz="1400" dirty="0">
                <a:effectLst/>
                <a:latin typeface="Roboto" panose="02000000000000000000" pitchFamily="2" charset="0"/>
                <a:ea typeface="Calibri" panose="020F0502020204030204" pitchFamily="34" charset="0"/>
                <a:cs typeface="Helvetica" panose="020B0604020202020204" pitchFamily="34" charset="0"/>
              </a:rPr>
              <a:t> </a:t>
            </a:r>
            <a:r>
              <a:rPr lang="en-AU" sz="1400" u="sng" dirty="0">
                <a:effectLst/>
                <a:latin typeface="Roboto" panose="02000000000000000000" pitchFamily="2" charset="0"/>
                <a:ea typeface="Calibri" panose="020F050202020403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a:t>
            </a:r>
            <a:r>
              <a:rPr lang="en-AU" sz="1400" b="1" u="sng" dirty="0">
                <a:effectLst/>
                <a:latin typeface="Roboto" panose="02000000000000000000" pitchFamily="2" charset="0"/>
                <a:ea typeface="Calibri" panose="020F050202020403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Cloud Discovery Day – </a:t>
            </a:r>
            <a:r>
              <a:rPr lang="en-AU" sz="1400" b="1" i="1" u="sng" dirty="0">
                <a:effectLst/>
                <a:latin typeface="Roboto" panose="02000000000000000000" pitchFamily="2" charset="0"/>
                <a:ea typeface="Calibri" panose="020F050202020403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Empowering Partners for the NZ Cloud Region</a:t>
            </a:r>
            <a:r>
              <a:rPr lang="en-AU" sz="1400" u="sng" dirty="0">
                <a:effectLst/>
                <a:latin typeface="Roboto" panose="02000000000000000000" pitchFamily="2" charset="0"/>
                <a:ea typeface="Calibri" panose="020F050202020403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a:t>
            </a:r>
            <a:r>
              <a:rPr lang="en-AU" sz="1400" dirty="0">
                <a:effectLst/>
                <a:latin typeface="Roboto" panose="02000000000000000000" pitchFamily="2" charset="0"/>
                <a:ea typeface="Calibri" panose="020F0502020204030204" pitchFamily="34" charset="0"/>
                <a:cs typeface="Helvetica" panose="020B0604020202020204" pitchFamily="34" charset="0"/>
              </a:rPr>
              <a:t> </a:t>
            </a:r>
            <a:r>
              <a:rPr lang="en-AU" sz="1400" dirty="0">
                <a:solidFill>
                  <a:srgbClr val="000000"/>
                </a:solidFill>
                <a:effectLst/>
                <a:latin typeface="Roboto" panose="02000000000000000000" pitchFamily="2" charset="0"/>
                <a:ea typeface="Calibri" panose="020F0502020204030204" pitchFamily="34" charset="0"/>
                <a:cs typeface="Helvetica" panose="020B0604020202020204" pitchFamily="34" charset="0"/>
              </a:rPr>
              <a:t>event. Microsoft’s hyperscale </a:t>
            </a:r>
            <a:r>
              <a:rPr lang="en-AU" sz="1400" dirty="0" err="1">
                <a:solidFill>
                  <a:srgbClr val="000000"/>
                </a:solidFill>
                <a:effectLst/>
                <a:latin typeface="Roboto" panose="02000000000000000000" pitchFamily="2" charset="0"/>
                <a:ea typeface="Calibri" panose="020F0502020204030204" pitchFamily="34" charset="0"/>
                <a:cs typeface="Helvetica" panose="020B0604020202020204" pitchFamily="34" charset="0"/>
              </a:rPr>
              <a:t>datacenter</a:t>
            </a:r>
            <a:r>
              <a:rPr lang="en-AU" sz="1400" dirty="0">
                <a:solidFill>
                  <a:srgbClr val="000000"/>
                </a:solidFill>
                <a:effectLst/>
                <a:latin typeface="Roboto" panose="02000000000000000000" pitchFamily="2" charset="0"/>
                <a:ea typeface="Calibri" panose="020F0502020204030204" pitchFamily="34" charset="0"/>
                <a:cs typeface="Helvetica" panose="020B0604020202020204" pitchFamily="34" charset="0"/>
              </a:rPr>
              <a:t> region launch will accelerate New Zealand’s digital transformation, providing a unique opportunity for our partners. Join us on 4th December at Auckland’s Park Hyatt to learn more about what the Microsoft Cloud, the opportunity for your business - and how it will help your customers achieve more.</a:t>
            </a:r>
            <a:endParaRPr lang="en-AU" sz="1400" dirty="0"/>
          </a:p>
        </p:txBody>
      </p:sp>
      <p:pic>
        <p:nvPicPr>
          <p:cNvPr id="5" name="Picture 4">
            <a:extLst>
              <a:ext uri="{FF2B5EF4-FFF2-40B4-BE49-F238E27FC236}">
                <a16:creationId xmlns:a16="http://schemas.microsoft.com/office/drawing/2014/main" id="{05833881-49AA-094D-6793-9973750D42E0}"/>
              </a:ext>
            </a:extLst>
          </p:cNvPr>
          <p:cNvPicPr>
            <a:picLocks noChangeAspect="1"/>
          </p:cNvPicPr>
          <p:nvPr/>
        </p:nvPicPr>
        <p:blipFill>
          <a:blip r:embed="rId4"/>
          <a:stretch>
            <a:fillRect/>
          </a:stretch>
        </p:blipFill>
        <p:spPr>
          <a:xfrm>
            <a:off x="2771260" y="1587429"/>
            <a:ext cx="6649479" cy="3213171"/>
          </a:xfrm>
          <a:prstGeom prst="rect">
            <a:avLst/>
          </a:prstGeom>
        </p:spPr>
      </p:pic>
    </p:spTree>
    <p:extLst>
      <p:ext uri="{BB962C8B-B14F-4D97-AF65-F5344CB8AC3E}">
        <p14:creationId xmlns:p14="http://schemas.microsoft.com/office/powerpoint/2010/main" val="1484366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84631-2E8C-841A-9A6F-260B40176341}"/>
              </a:ext>
            </a:extLst>
          </p:cNvPr>
          <p:cNvSpPr txBox="1"/>
          <p:nvPr/>
        </p:nvSpPr>
        <p:spPr>
          <a:xfrm>
            <a:off x="1282222" y="380258"/>
            <a:ext cx="6528278" cy="461665"/>
          </a:xfrm>
          <a:prstGeom prst="rect">
            <a:avLst/>
          </a:prstGeom>
          <a:noFill/>
        </p:spPr>
        <p:txBody>
          <a:bodyPr wrap="square" rtlCol="0">
            <a:spAutoFit/>
          </a:bodyPr>
          <a:lstStyle/>
          <a:p>
            <a:r>
              <a:rPr lang="en-AU" sz="2400">
                <a:latin typeface="+mj-lt"/>
              </a:rPr>
              <a:t>Modern Work News</a:t>
            </a:r>
          </a:p>
        </p:txBody>
      </p:sp>
      <p:sp>
        <p:nvSpPr>
          <p:cNvPr id="4" name="TextBox 3">
            <a:extLst>
              <a:ext uri="{FF2B5EF4-FFF2-40B4-BE49-F238E27FC236}">
                <a16:creationId xmlns:a16="http://schemas.microsoft.com/office/drawing/2014/main" id="{F4E4C1FC-85ED-BC84-FCE9-1142653C5D98}"/>
              </a:ext>
            </a:extLst>
          </p:cNvPr>
          <p:cNvSpPr txBox="1"/>
          <p:nvPr/>
        </p:nvSpPr>
        <p:spPr>
          <a:xfrm>
            <a:off x="1282221" y="1008594"/>
            <a:ext cx="9307957" cy="4801314"/>
          </a:xfrm>
          <a:prstGeom prst="rect">
            <a:avLst/>
          </a:prstGeom>
          <a:noFill/>
        </p:spPr>
        <p:txBody>
          <a:bodyPr wrap="square" rtlCol="0">
            <a:spAutoFit/>
          </a:bodyPr>
          <a:lstStyle/>
          <a:p>
            <a:r>
              <a:rPr lang="en-AU" dirty="0">
                <a:solidFill>
                  <a:schemeClr val="accent1"/>
                </a:solidFill>
                <a:hlinkClick r:id="rId3">
                  <a:extLst>
                    <a:ext uri="{A12FA001-AC4F-418D-AE19-62706E023703}">
                      <ahyp:hlinkClr xmlns:ahyp="http://schemas.microsoft.com/office/drawing/2018/hyperlinkcolor" val="tx"/>
                    </a:ext>
                  </a:extLst>
                </a:hlinkClick>
              </a:rPr>
              <a:t>Copilot Overview Session w/ DD </a:t>
            </a:r>
            <a:endParaRPr lang="en-AU" dirty="0">
              <a:solidFill>
                <a:schemeClr val="accent1"/>
              </a:solidFill>
            </a:endParaRPr>
          </a:p>
          <a:p>
            <a:pPr marL="285750" indent="-285750">
              <a:buFont typeface="Arial" panose="020B0604020202020204" pitchFamily="34" charset="0"/>
              <a:buChar char="•"/>
            </a:pPr>
            <a:r>
              <a:rPr lang="en-AU" dirty="0"/>
              <a:t>DD running Copilot Overview sessions over December that will cover what Copilot is, what all the different Copilots do, use cases, licensing, availability, adoption etc – book </a:t>
            </a:r>
            <a:r>
              <a:rPr lang="en-AU" dirty="0">
                <a:solidFill>
                  <a:schemeClr val="accent1"/>
                </a:solidFill>
                <a:hlinkClick r:id="rId3">
                  <a:extLst>
                    <a:ext uri="{A12FA001-AC4F-418D-AE19-62706E023703}">
                      <ahyp:hlinkClr xmlns:ahyp="http://schemas.microsoft.com/office/drawing/2018/hyperlinkcolor" val="tx"/>
                    </a:ext>
                  </a:extLst>
                </a:hlinkClick>
              </a:rPr>
              <a:t>here</a:t>
            </a:r>
            <a:endParaRPr lang="en-AU" dirty="0">
              <a:solidFill>
                <a:schemeClr val="accent1"/>
              </a:solidFill>
            </a:endParaRPr>
          </a:p>
          <a:p>
            <a:endParaRPr lang="en-AU" dirty="0"/>
          </a:p>
          <a:p>
            <a:r>
              <a:rPr lang="en-AU" sz="1800" dirty="0">
                <a:solidFill>
                  <a:srgbClr val="C20047"/>
                </a:solidFill>
                <a:hlinkClick r:id="rId4">
                  <a:extLst>
                    <a:ext uri="{A12FA001-AC4F-418D-AE19-62706E023703}">
                      <ahyp:hlinkClr xmlns:ahyp="http://schemas.microsoft.com/office/drawing/2018/hyperlinkcolor" val="tx"/>
                    </a:ext>
                  </a:extLst>
                </a:hlinkClick>
              </a:rPr>
              <a:t>CSP Masters Training</a:t>
            </a:r>
            <a:endParaRPr lang="en-AU" sz="1800" dirty="0">
              <a:solidFill>
                <a:srgbClr val="C20047"/>
              </a:solidFill>
            </a:endParaRPr>
          </a:p>
          <a:p>
            <a:pPr marL="285750" indent="-285750">
              <a:buFont typeface="Arial" panose="020B0604020202020204" pitchFamily="34" charset="0"/>
              <a:buChar char="•"/>
            </a:pPr>
            <a:r>
              <a:rPr lang="en-AU" dirty="0"/>
              <a:t>Keen to understand whether you are more interested in sales or technical – please fill out this </a:t>
            </a:r>
            <a:r>
              <a:rPr lang="en-AU" dirty="0">
                <a:solidFill>
                  <a:srgbClr val="C20047"/>
                </a:solidFill>
                <a:hlinkClick r:id="rId4">
                  <a:extLst>
                    <a:ext uri="{A12FA001-AC4F-418D-AE19-62706E023703}">
                      <ahyp:hlinkClr xmlns:ahyp="http://schemas.microsoft.com/office/drawing/2018/hyperlinkcolor" val="tx"/>
                    </a:ext>
                  </a:extLst>
                </a:hlinkClick>
              </a:rPr>
              <a:t>form</a:t>
            </a:r>
            <a:endParaRPr lang="en-AU" dirty="0">
              <a:solidFill>
                <a:srgbClr val="C20047"/>
              </a:solidFill>
            </a:endParaRPr>
          </a:p>
          <a:p>
            <a:pPr marL="285750" indent="-285750">
              <a:buFont typeface="Arial" panose="020B0604020202020204" pitchFamily="34" charset="0"/>
              <a:buChar char="•"/>
            </a:pPr>
            <a:endParaRPr lang="en-AU" sz="1800" dirty="0">
              <a:solidFill>
                <a:srgbClr val="C20047"/>
              </a:solidFill>
            </a:endParaRPr>
          </a:p>
          <a:p>
            <a:pPr marL="285750" indent="-285750">
              <a:buFont typeface="Arial" panose="020B0604020202020204" pitchFamily="34" charset="0"/>
              <a:buChar char="•"/>
            </a:pPr>
            <a:r>
              <a:rPr lang="en-AU" dirty="0">
                <a:solidFill>
                  <a:schemeClr val="accent1"/>
                </a:solidFill>
              </a:rPr>
              <a:t>New Copilots</a:t>
            </a:r>
          </a:p>
          <a:p>
            <a:pPr marL="742950" lvl="1" indent="-285750">
              <a:buFont typeface="Arial" panose="020B0604020202020204" pitchFamily="34" charset="0"/>
              <a:buChar char="•"/>
            </a:pPr>
            <a:r>
              <a:rPr lang="en-AU" dirty="0"/>
              <a:t>Copilot for Sales</a:t>
            </a:r>
          </a:p>
          <a:p>
            <a:pPr marL="742950" lvl="1" indent="-285750">
              <a:buFont typeface="Arial" panose="020B0604020202020204" pitchFamily="34" charset="0"/>
              <a:buChar char="•"/>
            </a:pPr>
            <a:r>
              <a:rPr lang="en-AU" dirty="0"/>
              <a:t>Copilot for Service</a:t>
            </a:r>
          </a:p>
          <a:p>
            <a:pPr marL="742950" lvl="1" indent="-285750">
              <a:buFont typeface="Arial" panose="020B0604020202020204" pitchFamily="34" charset="0"/>
              <a:buChar char="•"/>
            </a:pPr>
            <a:r>
              <a:rPr lang="en-AU" dirty="0"/>
              <a:t>Copilot Studio</a:t>
            </a:r>
          </a:p>
          <a:p>
            <a:pPr marL="742950" lvl="1" indent="-285750">
              <a:buFont typeface="Arial" panose="020B0604020202020204" pitchFamily="34" charset="0"/>
              <a:buChar char="•"/>
            </a:pPr>
            <a:endParaRPr lang="en-AU" dirty="0"/>
          </a:p>
          <a:p>
            <a:r>
              <a:rPr lang="en-AU" sz="1800" dirty="0">
                <a:solidFill>
                  <a:schemeClr val="accent1"/>
                </a:solidFill>
              </a:rPr>
              <a:t>Bing Chat Enterprise</a:t>
            </a:r>
          </a:p>
          <a:p>
            <a:pPr marL="285750" indent="-285750">
              <a:buFont typeface="Arial" panose="020B0604020202020204" pitchFamily="34" charset="0"/>
              <a:buChar char="•"/>
            </a:pPr>
            <a:r>
              <a:rPr lang="en-AU" dirty="0"/>
              <a:t>Renamed to Copilot</a:t>
            </a:r>
          </a:p>
          <a:p>
            <a:pPr marL="285750" indent="-285750">
              <a:buFont typeface="Arial" panose="020B0604020202020204" pitchFamily="34" charset="0"/>
              <a:buChar char="•"/>
            </a:pPr>
            <a:r>
              <a:rPr lang="en-AU" sz="1800" dirty="0"/>
              <a:t>Will be included in M365 F3 – 1</a:t>
            </a:r>
            <a:r>
              <a:rPr lang="en-AU" sz="1800" baseline="30000" dirty="0"/>
              <a:t>st</a:t>
            </a:r>
            <a:r>
              <a:rPr lang="en-AU" sz="1800" dirty="0"/>
              <a:t> Dec 2023</a:t>
            </a:r>
          </a:p>
          <a:p>
            <a:endParaRPr lang="en-AU" dirty="0"/>
          </a:p>
        </p:txBody>
      </p:sp>
    </p:spTree>
    <p:extLst>
      <p:ext uri="{BB962C8B-B14F-4D97-AF65-F5344CB8AC3E}">
        <p14:creationId xmlns:p14="http://schemas.microsoft.com/office/powerpoint/2010/main" val="3614731379"/>
      </p:ext>
    </p:extLst>
  </p:cSld>
  <p:clrMapOvr>
    <a:masterClrMapping/>
  </p:clrMapOvr>
</p:sld>
</file>

<file path=ppt/theme/theme1.xml><?xml version="1.0" encoding="utf-8"?>
<a:theme xmlns:a="http://schemas.openxmlformats.org/drawingml/2006/main" name="Custom Design">
  <a:themeElements>
    <a:clrScheme name="Dicker Data Colour Palette">
      <a:dk1>
        <a:srgbClr val="1F1F1F"/>
      </a:dk1>
      <a:lt1>
        <a:srgbClr val="FFFFFF"/>
      </a:lt1>
      <a:dk2>
        <a:srgbClr val="1F1F1F"/>
      </a:dk2>
      <a:lt2>
        <a:srgbClr val="FFFFFF"/>
      </a:lt2>
      <a:accent1>
        <a:srgbClr val="C20047"/>
      </a:accent1>
      <a:accent2>
        <a:srgbClr val="FF4360"/>
      </a:accent2>
      <a:accent3>
        <a:srgbClr val="9933FF"/>
      </a:accent3>
      <a:accent4>
        <a:srgbClr val="FFB4BE"/>
      </a:accent4>
      <a:accent5>
        <a:srgbClr val="B6B9BB"/>
      </a:accent5>
      <a:accent6>
        <a:srgbClr val="7F7F86"/>
      </a:accent6>
      <a:hlink>
        <a:srgbClr val="FFFFFF"/>
      </a:hlink>
      <a:folHlink>
        <a:srgbClr val="C20047"/>
      </a:folHlink>
    </a:clrScheme>
    <a:fontScheme name="Dicker Data Fonts">
      <a:majorFont>
        <a:latin typeface="Segoe UI Black"/>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NZ Presentation-OnPoint template.pptx" id="{480DADF4-FDFE-48ED-9313-C490103E5FB8}" vid="{D3B936AE-1776-430D-9CC5-BD950C02E1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332EBDE81AFF4BA8A4DD94CB580814" ma:contentTypeVersion="12" ma:contentTypeDescription="Create a new document." ma:contentTypeScope="" ma:versionID="9f43083ea2b62d14bab54b7446fe510f">
  <xsd:schema xmlns:xsd="http://www.w3.org/2001/XMLSchema" xmlns:xs="http://www.w3.org/2001/XMLSchema" xmlns:p="http://schemas.microsoft.com/office/2006/metadata/properties" xmlns:ns2="f63868b0-30e3-4c7a-b7b9-85ccdcb2e99e" xmlns:ns3="c300cd4a-a19b-44a5-b0e4-6cbed2479423" targetNamespace="http://schemas.microsoft.com/office/2006/metadata/properties" ma:root="true" ma:fieldsID="ad95d0f136122309b94c2abccc7d1429" ns2:_="" ns3:_="">
    <xsd:import namespace="f63868b0-30e3-4c7a-b7b9-85ccdcb2e99e"/>
    <xsd:import namespace="c300cd4a-a19b-44a5-b0e4-6cbed247942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868b0-30e3-4c7a-b7b9-85ccdcb2e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00cd4a-a19b-44a5-b0e4-6cbed247942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635FA8-6FC3-43CB-8262-376193319A6E}">
  <ds:schemaRefs>
    <ds:schemaRef ds:uri="c300cd4a-a19b-44a5-b0e4-6cbed2479423"/>
    <ds:schemaRef ds:uri="f63868b0-30e3-4c7a-b7b9-85ccdcb2e9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C8C099D-5EDE-494E-9E19-9B0152AEDFBF}">
  <ds:schemaRefs>
    <ds:schemaRef ds:uri="c300cd4a-a19b-44a5-b0e4-6cbed2479423"/>
    <ds:schemaRef ds:uri="f63868b0-30e3-4c7a-b7b9-85ccdcb2e9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912E0B-08B5-4A3F-A9D4-89D8D32FAD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948</TotalTime>
  <Words>2641</Words>
  <Application>Microsoft Office PowerPoint</Application>
  <PresentationFormat>Widescreen</PresentationFormat>
  <Paragraphs>275</Paragraphs>
  <Slides>28</Slides>
  <Notes>26</Notes>
  <HiddenSlides>3</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Custom Design</vt:lpstr>
      <vt:lpstr>PowerPoint Presentation</vt:lpstr>
      <vt:lpstr>PowerPoint Presentation</vt:lpstr>
      <vt:lpstr>PowerPoint Presentation</vt:lpstr>
      <vt:lpstr>PowerPoint Presentation</vt:lpstr>
      <vt:lpstr>PowerPoint Presentation</vt:lpstr>
      <vt:lpstr>PowerPoint Presentation</vt:lpstr>
      <vt:lpstr>Do More with Microsoft 365</vt:lpstr>
      <vt:lpstr>PowerPoint Presentation</vt:lpstr>
      <vt:lpstr>PowerPoint Presentation</vt:lpstr>
      <vt:lpstr>Today's Presenter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Yossy Made Yulian</dc:creator>
  <cp:lastModifiedBy>Lauren Nobbs</cp:lastModifiedBy>
  <cp:revision>3</cp:revision>
  <dcterms:created xsi:type="dcterms:W3CDTF">2020-03-04T16:31:46Z</dcterms:created>
  <dcterms:modified xsi:type="dcterms:W3CDTF">2023-11-30T20:36:31Z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0x0101005B332EBDE81AFF4BA8A4DD94CB580814</vt:lpwstr>
  </property>
</Properties>
</file>