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88" r:id="rId6"/>
    <p:sldMasterId id="2147483697" r:id="rId7"/>
    <p:sldMasterId id="2147483699" r:id="rId8"/>
    <p:sldMasterId id="2147483750" r:id="rId9"/>
  </p:sldMasterIdLst>
  <p:notesMasterIdLst>
    <p:notesMasterId r:id="rId44"/>
  </p:notesMasterIdLst>
  <p:sldIdLst>
    <p:sldId id="263" r:id="rId10"/>
    <p:sldId id="258" r:id="rId11"/>
    <p:sldId id="264" r:id="rId12"/>
    <p:sldId id="2147483383" r:id="rId13"/>
    <p:sldId id="2147483412" r:id="rId14"/>
    <p:sldId id="2147483411" r:id="rId15"/>
    <p:sldId id="2147483405" r:id="rId16"/>
    <p:sldId id="2147483415" r:id="rId17"/>
    <p:sldId id="2147483409" r:id="rId18"/>
    <p:sldId id="2147483410" r:id="rId19"/>
    <p:sldId id="2147483414" r:id="rId20"/>
    <p:sldId id="327" r:id="rId21"/>
    <p:sldId id="344" r:id="rId22"/>
    <p:sldId id="335" r:id="rId23"/>
    <p:sldId id="354" r:id="rId24"/>
    <p:sldId id="304" r:id="rId25"/>
    <p:sldId id="307" r:id="rId26"/>
    <p:sldId id="262" r:id="rId27"/>
    <p:sldId id="309" r:id="rId28"/>
    <p:sldId id="329" r:id="rId29"/>
    <p:sldId id="328" r:id="rId30"/>
    <p:sldId id="342" r:id="rId31"/>
    <p:sldId id="348" r:id="rId32"/>
    <p:sldId id="330" r:id="rId33"/>
    <p:sldId id="337" r:id="rId34"/>
    <p:sldId id="338" r:id="rId35"/>
    <p:sldId id="339" r:id="rId36"/>
    <p:sldId id="340" r:id="rId37"/>
    <p:sldId id="352" r:id="rId38"/>
    <p:sldId id="269" r:id="rId39"/>
    <p:sldId id="351" r:id="rId40"/>
    <p:sldId id="341" r:id="rId41"/>
    <p:sldId id="336" r:id="rId42"/>
    <p:sldId id="207613617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B30FDA8-8384-4CD7-B62D-FFB515EB3B44}">
          <p14:sldIdLst>
            <p14:sldId id="263"/>
            <p14:sldId id="258"/>
            <p14:sldId id="264"/>
            <p14:sldId id="2147483383"/>
            <p14:sldId id="2147483412"/>
            <p14:sldId id="2147483411"/>
            <p14:sldId id="2147483405"/>
            <p14:sldId id="2147483415"/>
            <p14:sldId id="2147483409"/>
            <p14:sldId id="2147483410"/>
            <p14:sldId id="2147483414"/>
            <p14:sldId id="327"/>
            <p14:sldId id="344"/>
            <p14:sldId id="335"/>
            <p14:sldId id="354"/>
            <p14:sldId id="304"/>
            <p14:sldId id="307"/>
            <p14:sldId id="262"/>
            <p14:sldId id="309"/>
            <p14:sldId id="329"/>
            <p14:sldId id="328"/>
            <p14:sldId id="342"/>
            <p14:sldId id="348"/>
            <p14:sldId id="330"/>
            <p14:sldId id="337"/>
            <p14:sldId id="338"/>
            <p14:sldId id="339"/>
            <p14:sldId id="340"/>
            <p14:sldId id="352"/>
            <p14:sldId id="269"/>
            <p14:sldId id="351"/>
            <p14:sldId id="341"/>
            <p14:sldId id="336"/>
            <p14:sldId id="207613617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5AD4"/>
    <a:srgbClr val="312FB4"/>
    <a:srgbClr val="ED5225"/>
    <a:srgbClr val="289ED8"/>
    <a:srgbClr val="1038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98C05F-20F9-4E57-B65A-0C38522D7819}" v="43" dt="2024-07-23T19:05:36.0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3" autoAdjust="0"/>
    <p:restoredTop sz="56907" autoAdjust="0"/>
  </p:normalViewPr>
  <p:slideViewPr>
    <p:cSldViewPr snapToGrid="0">
      <p:cViewPr varScale="1">
        <p:scale>
          <a:sx n="60" d="100"/>
          <a:sy n="60" d="100"/>
        </p:scale>
        <p:origin x="1696" y="44"/>
      </p:cViewPr>
      <p:guideLst/>
    </p:cSldViewPr>
  </p:slideViewPr>
  <p:outlineViewPr>
    <p:cViewPr>
      <p:scale>
        <a:sx n="33" d="100"/>
        <a:sy n="33" d="100"/>
      </p:scale>
      <p:origin x="0" y="-135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microsoft.com/office/2015/10/relationships/revisionInfo" Target="revisionInfo.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9FA09E-956C-400C-AD54-C00FED51227C}" type="datetimeFigureOut">
              <a:rPr lang="en-AU" smtClean="0"/>
              <a:t>24/07/2024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DE68B3-A1FE-4367-B7EC-594F9F4C4465}" type="slidenum">
              <a:rPr lang="en-AU" smtClean="0"/>
              <a:t>‹#›</a:t>
            </a:fld>
            <a:endParaRPr lang="en-AU"/>
          </a:p>
        </p:txBody>
      </p:sp>
    </p:spTree>
    <p:extLst>
      <p:ext uri="{BB962C8B-B14F-4D97-AF65-F5344CB8AC3E}">
        <p14:creationId xmlns:p14="http://schemas.microsoft.com/office/powerpoint/2010/main" val="1645998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Thank you for joining will start shortly</a:t>
            </a:r>
          </a:p>
          <a:p>
            <a:r>
              <a:rPr lang="en-AU" dirty="0"/>
              <a:t> </a:t>
            </a:r>
          </a:p>
          <a:p>
            <a:r>
              <a:rPr lang="en-AU" b="1" dirty="0"/>
              <a:t>MAKE SURE RECORDING IS ON </a:t>
            </a:r>
          </a:p>
        </p:txBody>
      </p:sp>
      <p:sp>
        <p:nvSpPr>
          <p:cNvPr id="4" name="Slide Number Placeholder 3"/>
          <p:cNvSpPr>
            <a:spLocks noGrp="1"/>
          </p:cNvSpPr>
          <p:nvPr>
            <p:ph type="sldNum" sz="quarter" idx="5"/>
          </p:nvPr>
        </p:nvSpPr>
        <p:spPr/>
        <p:txBody>
          <a:bodyPr/>
          <a:lstStyle/>
          <a:p>
            <a:fld id="{EEDE68B3-A1FE-4367-B7EC-594F9F4C4465}" type="slidenum">
              <a:rPr lang="en-AU" smtClean="0"/>
              <a:t>1</a:t>
            </a:fld>
            <a:endParaRPr lang="en-AU"/>
          </a:p>
        </p:txBody>
      </p:sp>
    </p:spTree>
    <p:extLst>
      <p:ext uri="{BB962C8B-B14F-4D97-AF65-F5344CB8AC3E}">
        <p14:creationId xmlns:p14="http://schemas.microsoft.com/office/powerpoint/2010/main" val="2264816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 permissions model within your Microsoft 365 tenant can help ensure that data won't unintentionally leak between users, groups, and tenants – Copilot only presents data that each individual can access using the same underlying controls for data access used in other Microsoft 365 services. Semantic Index honours the user identity-based access boundary so that the grounding process only accesses content that the current user is authorised to access. And if your data is encrypted by Microsoft Purview Information Protection, either by labels or IRM, Copilot honours the usage rights granted to the user. </a:t>
            </a:r>
            <a:endParaRPr lang="en-NZ"/>
          </a:p>
        </p:txBody>
      </p:sp>
      <p:sp>
        <p:nvSpPr>
          <p:cNvPr id="4" name="Slide Number Placeholder 3"/>
          <p:cNvSpPr>
            <a:spLocks noGrp="1"/>
          </p:cNvSpPr>
          <p:nvPr>
            <p:ph type="sldNum" sz="quarter" idx="5"/>
          </p:nvPr>
        </p:nvSpPr>
        <p:spPr/>
        <p:txBody>
          <a:bodyPr/>
          <a:lstStyle/>
          <a:p>
            <a:fld id="{654B893E-8DA6-4F25-B4A4-F73A04ECB892}" type="slidenum">
              <a:rPr lang="en-NZ" smtClean="0"/>
              <a:t>12</a:t>
            </a:fld>
            <a:endParaRPr lang="en-NZ"/>
          </a:p>
        </p:txBody>
      </p:sp>
    </p:spTree>
    <p:extLst>
      <p:ext uri="{BB962C8B-B14F-4D97-AF65-F5344CB8AC3E}">
        <p14:creationId xmlns:p14="http://schemas.microsoft.com/office/powerpoint/2010/main" val="2132537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Establish continual auditing and report for SharePoint Sites and Teams at the container level and automate the maintenance of their security</a:t>
            </a:r>
          </a:p>
          <a:p>
            <a:r>
              <a:rPr lang="en-AU"/>
              <a:t>Continue to routinely review links and groups used to grant permissions</a:t>
            </a:r>
            <a:endParaRPr lang="en-NZ"/>
          </a:p>
          <a:p>
            <a:endParaRPr lang="en-NZ"/>
          </a:p>
        </p:txBody>
      </p:sp>
      <p:sp>
        <p:nvSpPr>
          <p:cNvPr id="4" name="Slide Number Placeholder 3"/>
          <p:cNvSpPr>
            <a:spLocks noGrp="1"/>
          </p:cNvSpPr>
          <p:nvPr>
            <p:ph type="sldNum" sz="quarter" idx="5"/>
          </p:nvPr>
        </p:nvSpPr>
        <p:spPr/>
        <p:txBody>
          <a:bodyPr/>
          <a:lstStyle/>
          <a:p>
            <a:fld id="{654B893E-8DA6-4F25-B4A4-F73A04ECB892}" type="slidenum">
              <a:rPr lang="en-NZ" smtClean="0"/>
              <a:t>13</a:t>
            </a:fld>
            <a:endParaRPr lang="en-NZ"/>
          </a:p>
        </p:txBody>
      </p:sp>
    </p:spTree>
    <p:extLst>
      <p:ext uri="{BB962C8B-B14F-4D97-AF65-F5344CB8AC3E}">
        <p14:creationId xmlns:p14="http://schemas.microsoft.com/office/powerpoint/2010/main" val="1541159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Before introducing Copilot is important to have a strong foundation of security – Zero Trust framework</a:t>
            </a:r>
          </a:p>
          <a:p>
            <a:pPr marL="171450" indent="-171450">
              <a:buFont typeface="Arial" panose="020B0604020202020204" pitchFamily="34" charset="0"/>
              <a:buChar char="•"/>
            </a:pPr>
            <a:r>
              <a:rPr lang="en-AU"/>
              <a:t>Verify explicitly - Enforce the validation of user credentials, device requirements, and app permissions and behaviours.</a:t>
            </a:r>
          </a:p>
          <a:p>
            <a:pPr marL="171450" indent="-171450">
              <a:buFont typeface="Arial" panose="020B0604020202020204" pitchFamily="34" charset="0"/>
              <a:buChar char="•"/>
            </a:pPr>
            <a:r>
              <a:rPr lang="en-AU"/>
              <a:t>Use least privileged access – Use JIT (just in time) and JEA (just enough access) to eliminate oversharing and correct permissions on files, folders, email and Teams, use sensitivity labels and DLP policies to protect data</a:t>
            </a:r>
          </a:p>
          <a:p>
            <a:pPr marL="171450" indent="-171450">
              <a:buFont typeface="Arial" panose="020B0604020202020204" pitchFamily="34" charset="0"/>
              <a:buChar char="•"/>
            </a:pPr>
            <a:r>
              <a:rPr lang="en-AU"/>
              <a:t>Assume breach – use EOP and Defender XDR services to </a:t>
            </a:r>
            <a:r>
              <a:rPr lang="en-AU" b="0" i="0">
                <a:solidFill>
                  <a:srgbClr val="161616"/>
                </a:solidFill>
                <a:effectLst/>
                <a:highlight>
                  <a:srgbClr val="FFFFFF"/>
                </a:highlight>
                <a:latin typeface="Segoe UI" panose="020B0502040204020203" pitchFamily="34" charset="0"/>
              </a:rPr>
              <a:t>automatically prevent common attacks and to detect and respond to security incidents</a:t>
            </a:r>
          </a:p>
          <a:p>
            <a:pPr marL="171450" indent="-171450">
              <a:buFont typeface="Arial" panose="020B0604020202020204" pitchFamily="34" charset="0"/>
              <a:buChar char="•"/>
            </a:pPr>
            <a:endParaRPr lang="en-NZ" b="0" i="0">
              <a:solidFill>
                <a:srgbClr val="161616"/>
              </a:solidFill>
              <a:effectLst/>
              <a:highlight>
                <a:srgbClr val="FFFFFF"/>
              </a:highlight>
              <a:latin typeface="Segoe UI" panose="020B0502040204020203" pitchFamily="34" charset="0"/>
            </a:endParaRPr>
          </a:p>
          <a:p>
            <a:pPr marL="0" indent="0">
              <a:buFont typeface="Arial" panose="020B0604020202020204" pitchFamily="34" charset="0"/>
              <a:buNone/>
            </a:pPr>
            <a:r>
              <a:rPr lang="en-NZ" b="0" i="0">
                <a:solidFill>
                  <a:srgbClr val="161616"/>
                </a:solidFill>
                <a:effectLst/>
                <a:highlight>
                  <a:srgbClr val="FFFFFF"/>
                </a:highlight>
                <a:latin typeface="Segoe UI" panose="020B0502040204020203" pitchFamily="34" charset="0"/>
              </a:rPr>
              <a:t>6 Steps:</a:t>
            </a:r>
          </a:p>
          <a:p>
            <a:pPr marL="228600" indent="-228600">
              <a:buFont typeface="Arial" panose="020B0604020202020204" pitchFamily="34" charset="0"/>
              <a:buAutoNum type="arabicPeriod"/>
            </a:pPr>
            <a:r>
              <a:rPr lang="en-AU" b="0" i="0">
                <a:solidFill>
                  <a:srgbClr val="161616"/>
                </a:solidFill>
                <a:effectLst/>
                <a:highlight>
                  <a:srgbClr val="FFFFFF"/>
                </a:highlight>
                <a:latin typeface="Segoe UI" panose="020B0502040204020203" pitchFamily="34" charset="0"/>
              </a:rPr>
              <a:t>Deploy or validate your data protection</a:t>
            </a:r>
          </a:p>
          <a:p>
            <a:pPr marL="685800" lvl="1" indent="-228600">
              <a:buFont typeface="Arial" panose="020B0604020202020204" pitchFamily="34" charset="0"/>
              <a:buAutoNum type="arabicPeriod"/>
            </a:pPr>
            <a:r>
              <a:rPr lang="en-AU" b="0" i="0">
                <a:solidFill>
                  <a:srgbClr val="161616"/>
                </a:solidFill>
                <a:effectLst/>
                <a:highlight>
                  <a:srgbClr val="FFFFFF"/>
                </a:highlight>
                <a:latin typeface="Segoe UI" panose="020B0502040204020203" pitchFamily="34" charset="0"/>
              </a:rPr>
              <a:t>Ensure your data is categorized with sensitivity levels.</a:t>
            </a:r>
          </a:p>
          <a:p>
            <a:pPr marL="685800" lvl="1" indent="-228600">
              <a:buFont typeface="Arial" panose="020B0604020202020204" pitchFamily="34" charset="0"/>
              <a:buAutoNum type="arabicPeriod"/>
            </a:pPr>
            <a:r>
              <a:rPr lang="en-AU" b="0" i="0">
                <a:solidFill>
                  <a:srgbClr val="161616"/>
                </a:solidFill>
                <a:effectLst/>
                <a:highlight>
                  <a:srgbClr val="FFFFFF"/>
                </a:highlight>
                <a:latin typeface="Segoe UI" panose="020B0502040204020203" pitchFamily="34" charset="0"/>
              </a:rPr>
              <a:t>Sensitivity labels are applied by users or automatically.</a:t>
            </a:r>
          </a:p>
          <a:p>
            <a:pPr marL="685800" lvl="1" indent="-228600">
              <a:buFont typeface="Arial" panose="020B0604020202020204" pitchFamily="34" charset="0"/>
              <a:buAutoNum type="arabicPeriod"/>
            </a:pPr>
            <a:r>
              <a:rPr lang="en-AU" b="0" i="0">
                <a:solidFill>
                  <a:srgbClr val="161616"/>
                </a:solidFill>
                <a:effectLst/>
                <a:highlight>
                  <a:srgbClr val="FFFFFF"/>
                </a:highlight>
                <a:latin typeface="Segoe UI" panose="020B0502040204020203" pitchFamily="34" charset="0"/>
              </a:rPr>
              <a:t>Ensure you can view how sensitivity labels are being used in your Microsoft 365 tenant.</a:t>
            </a:r>
          </a:p>
          <a:p>
            <a:pPr marL="685800" lvl="1" indent="-228600">
              <a:buFont typeface="Arial" panose="020B0604020202020204" pitchFamily="34" charset="0"/>
              <a:buAutoNum type="arabicPeriod"/>
            </a:pPr>
            <a:r>
              <a:rPr lang="en-AU" b="0" i="0">
                <a:solidFill>
                  <a:srgbClr val="161616"/>
                </a:solidFill>
                <a:effectLst/>
                <a:highlight>
                  <a:srgbClr val="FFFFFF"/>
                </a:highlight>
                <a:latin typeface="Segoe UI" panose="020B0502040204020203" pitchFamily="34" charset="0"/>
              </a:rPr>
              <a:t>Create DLP policies for files and email.</a:t>
            </a:r>
          </a:p>
          <a:p>
            <a:pPr marL="685800" lvl="1" indent="-228600">
              <a:buFont typeface="Arial" panose="020B0604020202020204" pitchFamily="34" charset="0"/>
              <a:buAutoNum type="arabicPeriod"/>
            </a:pPr>
            <a:r>
              <a:rPr lang="en-AU" b="0" i="0">
                <a:solidFill>
                  <a:srgbClr val="161616"/>
                </a:solidFill>
                <a:effectLst/>
                <a:highlight>
                  <a:srgbClr val="FFFFFF"/>
                </a:highlight>
                <a:latin typeface="Segoe UI" panose="020B0502040204020203" pitchFamily="34" charset="0"/>
              </a:rPr>
              <a:t>Create retention policies to keep what you need and delete what you don’t.</a:t>
            </a:r>
          </a:p>
          <a:p>
            <a:pPr marL="685800" lvl="1" indent="-228600">
              <a:buFont typeface="Arial" panose="020B0604020202020204" pitchFamily="34" charset="0"/>
              <a:buAutoNum type="arabicPeriod"/>
            </a:pPr>
            <a:r>
              <a:rPr lang="en-AU" b="0" i="0">
                <a:solidFill>
                  <a:srgbClr val="161616"/>
                </a:solidFill>
                <a:effectLst/>
                <a:highlight>
                  <a:srgbClr val="FFFFFF"/>
                </a:highlight>
                <a:latin typeface="Segoe UI" panose="020B0502040204020203" pitchFamily="34" charset="0"/>
              </a:rPr>
              <a:t>Use content explorer to see and verify items that have a sensitivity label, a retention label, or were classified as a sensitive information type in your organization.</a:t>
            </a:r>
          </a:p>
          <a:p>
            <a:pPr marL="228600" lvl="0" indent="-228600">
              <a:buFont typeface="Arial" panose="020B0604020202020204" pitchFamily="34" charset="0"/>
              <a:buAutoNum type="arabicPeriod"/>
            </a:pPr>
            <a:r>
              <a:rPr lang="en-AU" b="0" i="0">
                <a:solidFill>
                  <a:srgbClr val="161616"/>
                </a:solidFill>
                <a:effectLst/>
                <a:highlight>
                  <a:srgbClr val="FFFFFF"/>
                </a:highlight>
                <a:latin typeface="Segoe UI" panose="020B0502040204020203" pitchFamily="34" charset="0"/>
              </a:rPr>
              <a:t>Deploy or validate your identity and access policies</a:t>
            </a:r>
          </a:p>
          <a:p>
            <a:pPr marL="685800" lvl="1" indent="-228600">
              <a:buFont typeface="Arial" panose="020B0604020202020204" pitchFamily="34" charset="0"/>
              <a:buAutoNum type="arabicPeriod"/>
            </a:pPr>
            <a:r>
              <a:rPr lang="en-AU" b="0" i="0">
                <a:solidFill>
                  <a:srgbClr val="161616"/>
                </a:solidFill>
                <a:effectLst/>
                <a:highlight>
                  <a:srgbClr val="FFFFFF"/>
                </a:highlight>
                <a:latin typeface="Segoe UI" panose="020B0502040204020203" pitchFamily="34" charset="0"/>
              </a:rPr>
              <a:t>Ensure users are required to use strong authentication – implement MFA for all users and admins and block legacy authentication – if hybrid environment, implement Entra ID Password Protection</a:t>
            </a:r>
          </a:p>
          <a:p>
            <a:pPr marL="685800" lvl="1" indent="-228600">
              <a:buFont typeface="Arial" panose="020B0604020202020204" pitchFamily="34" charset="0"/>
              <a:buAutoNum type="arabicPeriod"/>
            </a:pPr>
            <a:r>
              <a:rPr lang="en-AU" b="0" i="0">
                <a:solidFill>
                  <a:srgbClr val="161616"/>
                </a:solidFill>
                <a:effectLst/>
                <a:highlight>
                  <a:srgbClr val="FFFFFF"/>
                </a:highlight>
                <a:latin typeface="Segoe UI" panose="020B0502040204020203" pitchFamily="34" charset="0"/>
              </a:rPr>
              <a:t>Use risk-based CA policies to require MFA/password reset when sign-in risk is elevated </a:t>
            </a:r>
          </a:p>
          <a:p>
            <a:pPr marL="685800" lvl="1" indent="-228600">
              <a:buFont typeface="Arial" panose="020B0604020202020204" pitchFamily="34" charset="0"/>
              <a:buAutoNum type="arabicPeriod"/>
            </a:pPr>
            <a:r>
              <a:rPr lang="en-AU" b="0" i="0">
                <a:solidFill>
                  <a:srgbClr val="161616"/>
                </a:solidFill>
                <a:effectLst/>
                <a:highlight>
                  <a:srgbClr val="FFFFFF"/>
                </a:highlight>
                <a:latin typeface="Segoe UI" panose="020B0502040204020203" pitchFamily="34" charset="0"/>
              </a:rPr>
              <a:t>Use PIM and PAM to protect privileged access accounts as part of your JIT/JEA strategy </a:t>
            </a:r>
          </a:p>
          <a:p>
            <a:pPr marL="685800" lvl="1" indent="-228600">
              <a:buFont typeface="Arial" panose="020B0604020202020204" pitchFamily="34" charset="0"/>
              <a:buAutoNum type="arabicPeriod"/>
            </a:pPr>
            <a:r>
              <a:rPr lang="en-AU" b="0" i="0">
                <a:solidFill>
                  <a:srgbClr val="161616"/>
                </a:solidFill>
                <a:effectLst/>
                <a:highlight>
                  <a:srgbClr val="FFFFFF"/>
                </a:highlight>
                <a:latin typeface="Segoe UI" panose="020B0502040204020203" pitchFamily="34" charset="0"/>
              </a:rPr>
              <a:t>Use access reviews to perform reviews of access granted to user accounts - group memberships, access to enterprise applications, and role assignments.</a:t>
            </a:r>
          </a:p>
          <a:p>
            <a:pPr marL="228600" lvl="0" indent="-228600">
              <a:buFont typeface="Arial" panose="020B0604020202020204" pitchFamily="34" charset="0"/>
              <a:buAutoNum type="arabicPeriod"/>
            </a:pPr>
            <a:r>
              <a:rPr lang="en-AU" b="0" i="0">
                <a:solidFill>
                  <a:srgbClr val="161616"/>
                </a:solidFill>
                <a:effectLst/>
                <a:highlight>
                  <a:srgbClr val="FFFFFF"/>
                </a:highlight>
                <a:latin typeface="Segoe UI" panose="020B0502040204020203" pitchFamily="34" charset="0"/>
              </a:rPr>
              <a:t>Deploy or validate your App Protection policies</a:t>
            </a:r>
          </a:p>
          <a:p>
            <a:pPr marL="685800" lvl="1" indent="-228600">
              <a:buFont typeface="Arial" panose="020B0604020202020204" pitchFamily="34" charset="0"/>
              <a:buAutoNum type="arabicPeriod"/>
            </a:pPr>
            <a:r>
              <a:rPr lang="en-AU" b="0" i="0">
                <a:solidFill>
                  <a:srgbClr val="161616"/>
                </a:solidFill>
                <a:effectLst/>
                <a:highlight>
                  <a:srgbClr val="FFFFFF"/>
                </a:highlight>
                <a:latin typeface="Segoe UI" panose="020B0502040204020203" pitchFamily="34" charset="0"/>
              </a:rPr>
              <a:t>App Protection policies ensure company data is contained within a managed app by effectively creating a wall between company and personal, data. It ensures company data can’t be copied and pasted into other apps on a device, even if the device isn’t managed. </a:t>
            </a:r>
          </a:p>
          <a:p>
            <a:pPr marL="228600" lvl="0" indent="-228600">
              <a:buFont typeface="Arial" panose="020B0604020202020204" pitchFamily="34" charset="0"/>
              <a:buAutoNum type="arabicPeriod"/>
            </a:pPr>
            <a:r>
              <a:rPr lang="en-AU" b="0" i="0">
                <a:solidFill>
                  <a:srgbClr val="161616"/>
                </a:solidFill>
                <a:effectLst/>
                <a:highlight>
                  <a:srgbClr val="FFFFFF"/>
                </a:highlight>
                <a:latin typeface="Segoe UI" panose="020B0502040204020203" pitchFamily="34" charset="0"/>
              </a:rPr>
              <a:t>Deploy or validate your device management and protection</a:t>
            </a:r>
          </a:p>
          <a:p>
            <a:pPr marL="685800" lvl="1" indent="-228600">
              <a:buFont typeface="Arial" panose="020B0604020202020204" pitchFamily="34" charset="0"/>
              <a:buAutoNum type="arabicPeriod"/>
            </a:pPr>
            <a:r>
              <a:rPr lang="en-AU" b="0" i="0" err="1">
                <a:solidFill>
                  <a:srgbClr val="161616"/>
                </a:solidFill>
                <a:effectLst/>
                <a:highlight>
                  <a:srgbClr val="FFFFFF"/>
                </a:highlight>
                <a:latin typeface="Segoe UI" panose="020B0502040204020203" pitchFamily="34" charset="0"/>
              </a:rPr>
              <a:t>Enroll</a:t>
            </a:r>
            <a:r>
              <a:rPr lang="en-AU" b="0" i="0">
                <a:solidFill>
                  <a:srgbClr val="161616"/>
                </a:solidFill>
                <a:effectLst/>
                <a:highlight>
                  <a:srgbClr val="FFFFFF"/>
                </a:highlight>
                <a:latin typeface="Segoe UI" panose="020B0502040204020203" pitchFamily="34" charset="0"/>
              </a:rPr>
              <a:t> devices in Intune </a:t>
            </a:r>
          </a:p>
          <a:p>
            <a:pPr marL="685800" lvl="1" indent="-228600">
              <a:buFont typeface="Arial" panose="020B0604020202020204" pitchFamily="34" charset="0"/>
              <a:buAutoNum type="arabicPeriod"/>
            </a:pPr>
            <a:r>
              <a:rPr lang="en-AU" b="0" i="0">
                <a:solidFill>
                  <a:srgbClr val="161616"/>
                </a:solidFill>
                <a:effectLst/>
                <a:highlight>
                  <a:srgbClr val="FFFFFF"/>
                </a:highlight>
                <a:latin typeface="Segoe UI" panose="020B0502040204020203" pitchFamily="34" charset="0"/>
              </a:rPr>
              <a:t>Set up AAP, compliance policies (and require devices to meet health and compliance requirements), and configuration profiles </a:t>
            </a:r>
          </a:p>
          <a:p>
            <a:pPr marL="685800" lvl="1" indent="-228600">
              <a:buFont typeface="Arial" panose="020B0604020202020204" pitchFamily="34" charset="0"/>
              <a:buAutoNum type="arabicPeriod"/>
            </a:pPr>
            <a:r>
              <a:rPr lang="en-AU" b="0" i="0">
                <a:solidFill>
                  <a:srgbClr val="161616"/>
                </a:solidFill>
                <a:effectLst/>
                <a:highlight>
                  <a:srgbClr val="FFFFFF"/>
                </a:highlight>
                <a:latin typeface="Segoe UI" panose="020B0502040204020203" pitchFamily="34" charset="0"/>
              </a:rPr>
              <a:t>Implement Defender for Endpoint monitor mobile device risk as condition for access, and monitor windows device compliance to security baselines</a:t>
            </a:r>
          </a:p>
          <a:p>
            <a:pPr marL="685800" lvl="1" indent="-228600">
              <a:buFont typeface="Arial" panose="020B0604020202020204" pitchFamily="34" charset="0"/>
              <a:buAutoNum type="arabicPeriod"/>
            </a:pPr>
            <a:r>
              <a:rPr lang="en-AU" b="0" i="0">
                <a:solidFill>
                  <a:srgbClr val="161616"/>
                </a:solidFill>
                <a:effectLst/>
                <a:highlight>
                  <a:srgbClr val="FFFFFF"/>
                </a:highlight>
                <a:latin typeface="Segoe UI" panose="020B0502040204020203" pitchFamily="34" charset="0"/>
              </a:rPr>
              <a:t>Implement DLP for Endpoints </a:t>
            </a:r>
          </a:p>
          <a:p>
            <a:pPr marL="228600" lvl="0" indent="-228600">
              <a:buFont typeface="Arial" panose="020B0604020202020204" pitchFamily="34" charset="0"/>
              <a:buAutoNum type="arabicPeriod"/>
            </a:pPr>
            <a:r>
              <a:rPr lang="en-AU" b="0" i="0">
                <a:solidFill>
                  <a:srgbClr val="161616"/>
                </a:solidFill>
                <a:effectLst/>
                <a:highlight>
                  <a:srgbClr val="FFFFFF"/>
                </a:highlight>
                <a:latin typeface="Segoe UI" panose="020B0502040204020203" pitchFamily="34" charset="0"/>
              </a:rPr>
              <a:t>Deploy or validate your threat protection services</a:t>
            </a:r>
          </a:p>
          <a:p>
            <a:pPr marL="685800" lvl="1" indent="-228600">
              <a:buFont typeface="Arial" panose="020B0604020202020204" pitchFamily="34" charset="0"/>
              <a:buAutoNum type="arabicPeriod"/>
            </a:pPr>
            <a:r>
              <a:rPr lang="en-AU" b="0" i="0">
                <a:solidFill>
                  <a:srgbClr val="161616"/>
                </a:solidFill>
                <a:effectLst/>
                <a:highlight>
                  <a:srgbClr val="FFFFFF"/>
                </a:highlight>
                <a:latin typeface="Segoe UI" panose="020B0502040204020203" pitchFamily="34" charset="0"/>
              </a:rPr>
              <a:t>Use EOP and Defender for O365 P1 policies to configure anti-malware, anti-spam, and anti-phishing protection</a:t>
            </a:r>
          </a:p>
          <a:p>
            <a:pPr marL="685800" lvl="1" indent="-228600">
              <a:buFont typeface="Arial" panose="020B0604020202020204" pitchFamily="34" charset="0"/>
              <a:buAutoNum type="arabicPeriod"/>
            </a:pPr>
            <a:r>
              <a:rPr lang="en-AU" b="0" i="0">
                <a:solidFill>
                  <a:srgbClr val="161616"/>
                </a:solidFill>
                <a:effectLst/>
                <a:highlight>
                  <a:srgbClr val="FFFFFF"/>
                </a:highlight>
                <a:latin typeface="Segoe UI" panose="020B0502040204020203" pitchFamily="34" charset="0"/>
              </a:rPr>
              <a:t>Implement Defender for Endpoint (Business, P1, or P2)</a:t>
            </a:r>
          </a:p>
          <a:p>
            <a:pPr marL="228600" lvl="0" indent="-228600">
              <a:buFont typeface="Arial" panose="020B0604020202020204" pitchFamily="34" charset="0"/>
              <a:buAutoNum type="arabicPeriod"/>
            </a:pPr>
            <a:r>
              <a:rPr lang="en-AU" b="0" i="0">
                <a:solidFill>
                  <a:srgbClr val="161616"/>
                </a:solidFill>
                <a:effectLst/>
                <a:highlight>
                  <a:srgbClr val="FFFFFF"/>
                </a:highlight>
                <a:latin typeface="Segoe UI" panose="020B0502040204020203" pitchFamily="34" charset="0"/>
              </a:rPr>
              <a:t>Deploy or validate secure collaboration for Microsoft Teams</a:t>
            </a:r>
          </a:p>
          <a:p>
            <a:pPr marL="685800" lvl="1" indent="-228600">
              <a:buFont typeface="Arial" panose="020B0604020202020204" pitchFamily="34" charset="0"/>
              <a:buAutoNum type="arabicPeriod"/>
            </a:pPr>
            <a:r>
              <a:rPr lang="en-AU" b="0" i="0">
                <a:solidFill>
                  <a:srgbClr val="161616"/>
                </a:solidFill>
                <a:effectLst/>
                <a:highlight>
                  <a:srgbClr val="FFFFFF"/>
                </a:highlight>
                <a:latin typeface="Segoe UI" panose="020B0502040204020203" pitchFamily="34" charset="0"/>
              </a:rPr>
              <a:t>Review Teams and implement the three-tiered approach for securing Teams - baseline, sensitive, and highly sensitive</a:t>
            </a:r>
          </a:p>
          <a:p>
            <a:pPr marL="685800" lvl="1" indent="-228600">
              <a:buFont typeface="Arial" panose="020B0604020202020204" pitchFamily="34" charset="0"/>
              <a:buAutoNum type="arabicPeriod"/>
            </a:pPr>
            <a:r>
              <a:rPr lang="en-AU" b="0" i="0">
                <a:solidFill>
                  <a:srgbClr val="161616"/>
                </a:solidFill>
                <a:effectLst/>
                <a:highlight>
                  <a:srgbClr val="FFFFFF"/>
                </a:highlight>
                <a:latin typeface="Segoe UI" panose="020B0502040204020203" pitchFamily="34" charset="0"/>
              </a:rPr>
              <a:t>Review external sharing &amp; collaboration </a:t>
            </a:r>
          </a:p>
          <a:p>
            <a:pPr marL="228600" lvl="0" indent="-228600">
              <a:buFont typeface="Arial" panose="020B0604020202020204" pitchFamily="34" charset="0"/>
              <a:buAutoNum type="arabicPeriod"/>
            </a:pPr>
            <a:r>
              <a:rPr lang="en-AU" b="0" i="0">
                <a:solidFill>
                  <a:srgbClr val="161616"/>
                </a:solidFill>
                <a:effectLst/>
                <a:highlight>
                  <a:srgbClr val="FFFFFF"/>
                </a:highlight>
                <a:latin typeface="Segoe UI" panose="020B0502040204020203" pitchFamily="34" charset="0"/>
              </a:rPr>
              <a:t>Deploy or validate minimum user permissions to data</a:t>
            </a:r>
          </a:p>
          <a:p>
            <a:pPr marL="685800" lvl="1" indent="-228600">
              <a:buFont typeface="Arial" panose="020B0604020202020204" pitchFamily="34" charset="0"/>
              <a:buAutoNum type="arabicPeriod"/>
            </a:pPr>
            <a:r>
              <a:rPr lang="en-AU" b="0" i="0">
                <a:solidFill>
                  <a:srgbClr val="161616"/>
                </a:solidFill>
                <a:effectLst/>
                <a:highlight>
                  <a:srgbClr val="FFFFFF"/>
                </a:highlight>
                <a:latin typeface="Segoe UI" panose="020B0502040204020203" pitchFamily="34" charset="0"/>
              </a:rPr>
              <a:t>Identity items containing sensitive content and apply controls to limit access with Information Protection</a:t>
            </a:r>
          </a:p>
          <a:p>
            <a:pPr marL="685800" lvl="1" indent="-228600">
              <a:buFont typeface="Arial" panose="020B0604020202020204" pitchFamily="34" charset="0"/>
              <a:buAutoNum type="arabicPeriod"/>
            </a:pPr>
            <a:r>
              <a:rPr lang="en-AU" b="0" i="0">
                <a:solidFill>
                  <a:srgbClr val="161616"/>
                </a:solidFill>
                <a:effectLst/>
                <a:highlight>
                  <a:srgbClr val="FFFFFF"/>
                </a:highlight>
                <a:latin typeface="Segoe UI" panose="020B0502040204020203" pitchFamily="34" charset="0"/>
              </a:rPr>
              <a:t>Identify oversharing with SharePoint and Teams files with SAM</a:t>
            </a:r>
          </a:p>
          <a:p>
            <a:pPr marL="457200" lvl="1" indent="0">
              <a:buFont typeface="Arial" panose="020B0604020202020204" pitchFamily="34" charset="0"/>
              <a:buNone/>
            </a:pPr>
            <a:r>
              <a:rPr lang="en-AU" b="0" i="0">
                <a:solidFill>
                  <a:srgbClr val="161616"/>
                </a:solidFill>
                <a:effectLst/>
                <a:highlight>
                  <a:srgbClr val="FFFFFF"/>
                </a:highlight>
                <a:latin typeface="Segoe UI" panose="020B0502040204020203" pitchFamily="34" charset="0"/>
              </a:rPr>
              <a:t> </a:t>
            </a:r>
          </a:p>
        </p:txBody>
      </p:sp>
      <p:sp>
        <p:nvSpPr>
          <p:cNvPr id="4" name="Slide Number Placeholder 3"/>
          <p:cNvSpPr>
            <a:spLocks noGrp="1"/>
          </p:cNvSpPr>
          <p:nvPr>
            <p:ph type="sldNum" sz="quarter" idx="5"/>
          </p:nvPr>
        </p:nvSpPr>
        <p:spPr/>
        <p:txBody>
          <a:bodyPr/>
          <a:lstStyle/>
          <a:p>
            <a:fld id="{654B893E-8DA6-4F25-B4A4-F73A04ECB892}" type="slidenum">
              <a:rPr lang="en-NZ" smtClean="0"/>
              <a:t>14</a:t>
            </a:fld>
            <a:endParaRPr lang="en-NZ"/>
          </a:p>
        </p:txBody>
      </p:sp>
    </p:spTree>
    <p:extLst>
      <p:ext uri="{BB962C8B-B14F-4D97-AF65-F5344CB8AC3E}">
        <p14:creationId xmlns:p14="http://schemas.microsoft.com/office/powerpoint/2010/main" val="1182222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2024-07-24 2:18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54182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AU"/>
              <a:t>If your data isn’t ready and you don’t have data governance in place it does not mean you cannot use Copilot. </a:t>
            </a:r>
            <a:endParaRPr lang="en-NZ"/>
          </a:p>
          <a:p>
            <a:pPr>
              <a:lnSpc>
                <a:spcPct val="115000"/>
              </a:lnSpc>
              <a:spcAft>
                <a:spcPts val="800"/>
              </a:spcAft>
            </a:pPr>
            <a:endParaRPr lang="en-NZ" sz="1200" b="1" kern="100">
              <a:effectLst/>
              <a:latin typeface="Aptos" panose="020B0004020202020204" pitchFamily="34" charset="0"/>
              <a:ea typeface="Times New Roman" panose="02020603050405020304" pitchFamily="18" charset="0"/>
              <a:cs typeface="Arial" panose="020B0604020202020204" pitchFamily="34" charset="0"/>
            </a:endParaRPr>
          </a:p>
          <a:p>
            <a:pPr>
              <a:lnSpc>
                <a:spcPct val="115000"/>
              </a:lnSpc>
              <a:spcAft>
                <a:spcPts val="800"/>
              </a:spcAft>
            </a:pPr>
            <a:r>
              <a:rPr lang="en-NZ" sz="1200" kern="100">
                <a:effectLst/>
                <a:latin typeface="Aptos" panose="020B0004020202020204" pitchFamily="34" charset="0"/>
                <a:ea typeface="Times New Roman" panose="02020603050405020304" pitchFamily="18" charset="0"/>
                <a:cs typeface="Arial" panose="020B0604020202020204" pitchFamily="34" charset="0"/>
              </a:rPr>
              <a:t>SharePoint Restricted Search allows you to create a curated list of up to 100 SharePoint sites that Copilot is allowed to search. The idea of it is to allow customers to comfortably rollout Copilot for M365 by buying them time to review and correct SharePoint site permissions for sites with sensitive/confidential content. </a:t>
            </a:r>
          </a:p>
          <a:p>
            <a:pPr>
              <a:lnSpc>
                <a:spcPct val="115000"/>
              </a:lnSpc>
              <a:spcAft>
                <a:spcPts val="800"/>
              </a:spcAft>
            </a:pPr>
            <a:endParaRPr lang="en-NZ" sz="1200" kern="100">
              <a:effectLst/>
              <a:latin typeface="Aptos" panose="020B0004020202020204" pitchFamily="34" charset="0"/>
              <a:ea typeface="Times New Roman" panose="02020603050405020304" pitchFamily="18" charset="0"/>
              <a:cs typeface="Arial" panose="020B0604020202020204" pitchFamily="34" charset="0"/>
            </a:endParaRPr>
          </a:p>
          <a:p>
            <a:pPr>
              <a:lnSpc>
                <a:spcPct val="115000"/>
              </a:lnSpc>
              <a:spcAft>
                <a:spcPts val="800"/>
              </a:spcAft>
            </a:pPr>
            <a:r>
              <a:rPr lang="en-NZ" sz="1200" kern="100">
                <a:effectLst/>
                <a:latin typeface="Aptos" panose="020B0004020202020204" pitchFamily="34" charset="0"/>
                <a:ea typeface="Times New Roman" panose="02020603050405020304" pitchFamily="18" charset="0"/>
                <a:cs typeface="Arial" panose="020B0604020202020204" pitchFamily="34" charset="0"/>
              </a:rPr>
              <a:t>If Restricted SharePoint Search is enabled, your experience will be impacted in the following ways:  </a:t>
            </a:r>
          </a:p>
          <a:p>
            <a:pPr marL="342900" lvl="0" indent="-342900">
              <a:lnSpc>
                <a:spcPct val="115000"/>
              </a:lnSpc>
              <a:buFont typeface="Symbol" panose="05050102010706020507" pitchFamily="18" charset="2"/>
              <a:buChar char=""/>
            </a:pPr>
            <a:r>
              <a:rPr lang="en-NZ" sz="1200" kern="100">
                <a:effectLst/>
                <a:latin typeface="Aptos" panose="020B0004020202020204" pitchFamily="34" charset="0"/>
                <a:ea typeface="Times New Roman" panose="02020603050405020304" pitchFamily="18" charset="0"/>
                <a:cs typeface="Arial" panose="020B0604020202020204" pitchFamily="34" charset="0"/>
              </a:rPr>
              <a:t>Search results and Copilot search results will be limited (enabling this feature impacts the search experience, even for non-Copilot users). Users will be able to discover content from: </a:t>
            </a:r>
          </a:p>
          <a:p>
            <a:pPr marL="800100" lvl="1" indent="-342900">
              <a:lnSpc>
                <a:spcPct val="115000"/>
              </a:lnSpc>
              <a:buFont typeface="Symbol" panose="05050102010706020507" pitchFamily="18" charset="2"/>
              <a:buChar char=""/>
            </a:pPr>
            <a:r>
              <a:rPr lang="en-AU" sz="1200" kern="100">
                <a:effectLst/>
                <a:latin typeface="Aptos" panose="020B0004020202020204" pitchFamily="34" charset="0"/>
                <a:ea typeface="Times New Roman" panose="02020603050405020304" pitchFamily="18" charset="0"/>
                <a:cs typeface="Arial" panose="020B0604020202020204" pitchFamily="34" charset="0"/>
              </a:rPr>
              <a:t>An allowed list of curated SharePoint sites set up by admins (with up to 100 SharePoint sites), </a:t>
            </a:r>
            <a:r>
              <a:rPr lang="en-AU" sz="1200" kern="100" err="1">
                <a:effectLst/>
                <a:latin typeface="Aptos" panose="020B0004020202020204" pitchFamily="34" charset="0"/>
                <a:ea typeface="Times New Roman" panose="02020603050405020304" pitchFamily="18" charset="0"/>
                <a:cs typeface="Arial" panose="020B0604020202020204" pitchFamily="34" charset="0"/>
              </a:rPr>
              <a:t>honoring</a:t>
            </a:r>
            <a:r>
              <a:rPr lang="en-AU" sz="1200" kern="100">
                <a:effectLst/>
                <a:latin typeface="Aptos" panose="020B0004020202020204" pitchFamily="34" charset="0"/>
                <a:ea typeface="Times New Roman" panose="02020603050405020304" pitchFamily="18" charset="0"/>
                <a:cs typeface="Arial" panose="020B0604020202020204" pitchFamily="34" charset="0"/>
              </a:rPr>
              <a:t> sites’ existing permissions.</a:t>
            </a:r>
          </a:p>
          <a:p>
            <a:pPr marL="800100" lvl="1" indent="-342900">
              <a:lnSpc>
                <a:spcPct val="115000"/>
              </a:lnSpc>
              <a:buFont typeface="Symbol" panose="05050102010706020507" pitchFamily="18" charset="2"/>
              <a:buChar char=""/>
            </a:pPr>
            <a:r>
              <a:rPr lang="en-AU" sz="1200" kern="100">
                <a:effectLst/>
                <a:latin typeface="Aptos" panose="020B0004020202020204" pitchFamily="34" charset="0"/>
                <a:ea typeface="Times New Roman" panose="02020603050405020304" pitchFamily="18" charset="0"/>
                <a:cs typeface="Arial" panose="020B0604020202020204" pitchFamily="34" charset="0"/>
              </a:rPr>
              <a:t>Content from their frequently visited SharePoint sites.</a:t>
            </a:r>
          </a:p>
          <a:p>
            <a:pPr marL="800100" lvl="1" indent="-342900">
              <a:lnSpc>
                <a:spcPct val="115000"/>
              </a:lnSpc>
              <a:buFont typeface="Symbol" panose="05050102010706020507" pitchFamily="18" charset="2"/>
              <a:buChar char=""/>
            </a:pPr>
            <a:r>
              <a:rPr lang="en-AU" sz="1200" kern="100">
                <a:effectLst/>
                <a:latin typeface="Aptos" panose="020B0004020202020204" pitchFamily="34" charset="0"/>
                <a:ea typeface="Times New Roman" panose="02020603050405020304" pitchFamily="18" charset="0"/>
                <a:cs typeface="Arial" panose="020B0604020202020204" pitchFamily="34" charset="0"/>
              </a:rPr>
              <a:t>Users’ OneDrive files, chats, emails, calendars they have access to.</a:t>
            </a:r>
          </a:p>
          <a:p>
            <a:pPr marL="800100" lvl="1" indent="-342900">
              <a:lnSpc>
                <a:spcPct val="115000"/>
              </a:lnSpc>
              <a:buFont typeface="Symbol" panose="05050102010706020507" pitchFamily="18" charset="2"/>
              <a:buChar char=""/>
            </a:pPr>
            <a:r>
              <a:rPr lang="en-AU" sz="1200" kern="100">
                <a:effectLst/>
                <a:latin typeface="Aptos" panose="020B0004020202020204" pitchFamily="34" charset="0"/>
                <a:ea typeface="Times New Roman" panose="02020603050405020304" pitchFamily="18" charset="0"/>
                <a:cs typeface="Arial" panose="020B0604020202020204" pitchFamily="34" charset="0"/>
              </a:rPr>
              <a:t>Files that were shared directly with the users.</a:t>
            </a:r>
          </a:p>
          <a:p>
            <a:pPr marL="800100" lvl="1" indent="-342900">
              <a:lnSpc>
                <a:spcPct val="115000"/>
              </a:lnSpc>
              <a:buFont typeface="Symbol" panose="05050102010706020507" pitchFamily="18" charset="2"/>
              <a:buChar char=""/>
            </a:pPr>
            <a:r>
              <a:rPr lang="en-AU" sz="1200" kern="100">
                <a:effectLst/>
                <a:latin typeface="Aptos" panose="020B0004020202020204" pitchFamily="34" charset="0"/>
                <a:ea typeface="Times New Roman" panose="02020603050405020304" pitchFamily="18" charset="0"/>
                <a:cs typeface="Arial" panose="020B0604020202020204" pitchFamily="34" charset="0"/>
              </a:rPr>
              <a:t>Files that the users viewed, edited, or created.</a:t>
            </a:r>
            <a:endParaRPr lang="en-NZ" sz="1200" kern="100">
              <a:effectLst/>
              <a:latin typeface="Aptos" panose="020B0004020202020204" pitchFamily="34" charset="0"/>
              <a:ea typeface="Times New Roman" panose="02020603050405020304" pitchFamily="18" charset="0"/>
              <a:cs typeface="Arial" panose="020B0604020202020204" pitchFamily="34" charset="0"/>
            </a:endParaRPr>
          </a:p>
          <a:p>
            <a:pPr marL="342900" lvl="0" indent="-342900">
              <a:lnSpc>
                <a:spcPct val="115000"/>
              </a:lnSpc>
              <a:buFont typeface="Symbol" panose="05050102010706020507" pitchFamily="18" charset="2"/>
              <a:buChar char=""/>
            </a:pPr>
            <a:r>
              <a:rPr lang="en-NZ" sz="1200" kern="100">
                <a:effectLst/>
                <a:latin typeface="Aptos" panose="020B0004020202020204" pitchFamily="34" charset="0"/>
                <a:ea typeface="Times New Roman" panose="02020603050405020304" pitchFamily="18" charset="0"/>
                <a:cs typeface="Arial" panose="020B0604020202020204" pitchFamily="34" charset="0"/>
              </a:rPr>
              <a:t>Copilot will have less information available to reference, which may impact its ability to provide accurate and comprehensive responses to prompts.  </a:t>
            </a:r>
          </a:p>
          <a:p>
            <a:pPr marL="342900" lvl="0" indent="-342900">
              <a:lnSpc>
                <a:spcPct val="115000"/>
              </a:lnSpc>
              <a:spcAft>
                <a:spcPts val="800"/>
              </a:spcAft>
              <a:buFont typeface="Symbol" panose="05050102010706020507" pitchFamily="18" charset="2"/>
              <a:buChar char=""/>
            </a:pPr>
            <a:r>
              <a:rPr lang="en-NZ" sz="1200" kern="100">
                <a:effectLst/>
                <a:latin typeface="Aptos" panose="020B0004020202020204" pitchFamily="34" charset="0"/>
                <a:ea typeface="Times New Roman" panose="02020603050405020304" pitchFamily="18" charset="0"/>
                <a:cs typeface="Arial" panose="020B0604020202020204" pitchFamily="34" charset="0"/>
              </a:rPr>
              <a:t>Users within the organization will see the following banner on Copilot experiences: Your organization's admin has restricted Copilot from accessing certain SharePoint sites. This limits the content Copilot can search and reference when responding to your prompts.</a:t>
            </a:r>
          </a:p>
          <a:p>
            <a:endParaRPr lang="en-AU"/>
          </a:p>
          <a:p>
            <a:r>
              <a:rPr lang="en-AU"/>
              <a:t>Hub sites - </a:t>
            </a:r>
            <a:r>
              <a:rPr lang="en-AU" b="0" i="0">
                <a:solidFill>
                  <a:srgbClr val="161616"/>
                </a:solidFill>
                <a:effectLst/>
                <a:highlight>
                  <a:srgbClr val="FFFFFF"/>
                </a:highlight>
                <a:latin typeface="Segoe UI" panose="020B0502040204020203" pitchFamily="34" charset="0"/>
              </a:rPr>
              <a:t>Only the hub site (the URL in the Allowed list) is included in the 100. The sub sites under the hub site aren't counted against the 100 limit but RSS is effective on the sub sites.</a:t>
            </a:r>
          </a:p>
          <a:p>
            <a:r>
              <a:rPr lang="en-AU"/>
              <a:t>RSS will go into effect within an hour after it's enabled.</a:t>
            </a:r>
          </a:p>
          <a:p>
            <a:r>
              <a:rPr lang="en-AU"/>
              <a:t>The allowed list is configured via PowerShell.</a:t>
            </a:r>
          </a:p>
        </p:txBody>
      </p:sp>
      <p:sp>
        <p:nvSpPr>
          <p:cNvPr id="4" name="Slide Number Placeholder 3"/>
          <p:cNvSpPr>
            <a:spLocks noGrp="1"/>
          </p:cNvSpPr>
          <p:nvPr>
            <p:ph type="sldNum" sz="quarter" idx="5"/>
          </p:nvPr>
        </p:nvSpPr>
        <p:spPr/>
        <p:txBody>
          <a:bodyPr/>
          <a:lstStyle/>
          <a:p>
            <a:fld id="{E574482A-F27F-4E73-8A45-0CE9DD047250}" type="slidenum">
              <a:rPr lang="en-AU" smtClean="0"/>
              <a:t>16</a:t>
            </a:fld>
            <a:endParaRPr lang="en-AU"/>
          </a:p>
        </p:txBody>
      </p:sp>
    </p:spTree>
    <p:extLst>
      <p:ext uri="{BB962C8B-B14F-4D97-AF65-F5344CB8AC3E}">
        <p14:creationId xmlns:p14="http://schemas.microsoft.com/office/powerpoint/2010/main" val="114447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95D5610-11A7-D648-9E19-D3CB8C10C1AC}"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2024-07-24 2:18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173936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95D5610-11A7-D648-9E19-D3CB8C10C1AC}"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2024-07-24 2:18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43253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95D5610-11A7-D648-9E19-D3CB8C10C1AC}"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2024-07-24 2:18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144412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 permissions model within your Microsoft 365 tenant can help ensure that data won't unintentionally leak between users, groups, and tenants. Microsoft Copilot for Microsoft 365 presents only data that each individual can access using the same underlying controls for data access used in other Microsoft 365 services. </a:t>
            </a:r>
            <a:endParaRPr lang="en-NZ"/>
          </a:p>
        </p:txBody>
      </p:sp>
      <p:sp>
        <p:nvSpPr>
          <p:cNvPr id="4" name="Slide Number Placeholder 3"/>
          <p:cNvSpPr>
            <a:spLocks noGrp="1"/>
          </p:cNvSpPr>
          <p:nvPr>
            <p:ph type="sldNum" sz="quarter" idx="5"/>
          </p:nvPr>
        </p:nvSpPr>
        <p:spPr/>
        <p:txBody>
          <a:bodyPr/>
          <a:lstStyle/>
          <a:p>
            <a:fld id="{654B893E-8DA6-4F25-B4A4-F73A04ECB892}" type="slidenum">
              <a:rPr lang="en-NZ" smtClean="0"/>
              <a:t>20</a:t>
            </a:fld>
            <a:endParaRPr lang="en-NZ"/>
          </a:p>
        </p:txBody>
      </p:sp>
    </p:spTree>
    <p:extLst>
      <p:ext uri="{BB962C8B-B14F-4D97-AF65-F5344CB8AC3E}">
        <p14:creationId xmlns:p14="http://schemas.microsoft.com/office/powerpoint/2010/main" val="1368524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Wide scope permission groups – such as the Everyone Except External Users default permissions group </a:t>
            </a:r>
          </a:p>
          <a:p>
            <a:endParaRPr lang="en-AU"/>
          </a:p>
          <a:p>
            <a:r>
              <a:rPr lang="en-AU"/>
              <a:t>RSS – you can do all this in parallel with your copilot rollout</a:t>
            </a:r>
          </a:p>
          <a:p>
            <a:endParaRPr lang="en-AU"/>
          </a:p>
          <a:p>
            <a:r>
              <a:rPr lang="en-AU"/>
              <a:t>Review the use of wide scope permission groups – hide the “Everyone Except External Users" from people picker so people can’t select it </a:t>
            </a:r>
          </a:p>
          <a:p>
            <a:r>
              <a:rPr lang="en-AU"/>
              <a:t>Review the sharing links reports for SharePoint – Anyone and People in Organisation sites</a:t>
            </a:r>
          </a:p>
          <a:p>
            <a:r>
              <a:rPr lang="en-AU"/>
              <a:t>Review sharing links reports in OneDrive</a:t>
            </a:r>
          </a:p>
          <a:p>
            <a:r>
              <a:rPr lang="en-AU"/>
              <a:t>Review the sharing settings in SharePoint Admin </a:t>
            </a:r>
            <a:r>
              <a:rPr lang="en-AU" err="1"/>
              <a:t>Center</a:t>
            </a:r>
            <a:endParaRPr lang="en-AU"/>
          </a:p>
          <a:p>
            <a:pPr lvl="1"/>
            <a:r>
              <a:rPr lang="en-AU"/>
              <a:t>Default file folder links</a:t>
            </a:r>
            <a:endParaRPr lang="en-NZ"/>
          </a:p>
          <a:p>
            <a:r>
              <a:rPr lang="en-AU"/>
              <a:t>Educate Site &amp; Team Owners – highlight sharing reports and ensure they are recipients of access requests</a:t>
            </a:r>
          </a:p>
          <a:p>
            <a:r>
              <a:rPr lang="en-AU"/>
              <a:t>Do any sites need to be excluded from search?</a:t>
            </a:r>
          </a:p>
          <a:p>
            <a:r>
              <a:rPr lang="en-AU"/>
              <a:t>Understand the change in the findability construct (semantic index)</a:t>
            </a:r>
            <a:endParaRPr lang="en-NZ"/>
          </a:p>
          <a:p>
            <a:endParaRPr lang="en-NZ"/>
          </a:p>
        </p:txBody>
      </p:sp>
      <p:sp>
        <p:nvSpPr>
          <p:cNvPr id="4" name="Slide Number Placeholder 3"/>
          <p:cNvSpPr>
            <a:spLocks noGrp="1"/>
          </p:cNvSpPr>
          <p:nvPr>
            <p:ph type="sldNum" sz="quarter" idx="5"/>
          </p:nvPr>
        </p:nvSpPr>
        <p:spPr/>
        <p:txBody>
          <a:bodyPr/>
          <a:lstStyle/>
          <a:p>
            <a:fld id="{654B893E-8DA6-4F25-B4A4-F73A04ECB892}" type="slidenum">
              <a:rPr lang="en-NZ" smtClean="0"/>
              <a:t>21</a:t>
            </a:fld>
            <a:endParaRPr lang="en-NZ"/>
          </a:p>
        </p:txBody>
      </p:sp>
    </p:spTree>
    <p:extLst>
      <p:ext uri="{BB962C8B-B14F-4D97-AF65-F5344CB8AC3E}">
        <p14:creationId xmlns:p14="http://schemas.microsoft.com/office/powerpoint/2010/main" val="275709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Welcome to </a:t>
            </a:r>
            <a:r>
              <a:rPr lang="en-AU" err="1"/>
              <a:t>Opoint</a:t>
            </a:r>
            <a:r>
              <a:rPr lang="en-AU"/>
              <a:t> 2024, Happy New year. If you are joining for the first time welcome and thank you, we hope that you find the next 30 mins informative and possibly a little entertaining. </a:t>
            </a:r>
          </a:p>
          <a:p>
            <a:endParaRPr lang="en-AU"/>
          </a:p>
          <a:p>
            <a:r>
              <a:rPr lang="en-AU"/>
              <a:t>If you have attended our previous </a:t>
            </a:r>
            <a:r>
              <a:rPr lang="en-AU" err="1"/>
              <a:t>onpoints</a:t>
            </a:r>
            <a:r>
              <a:rPr lang="en-AU"/>
              <a:t> welcome back and thanks for all your support. You will find this year we are doing things a little different this year. More about that in a moment.</a:t>
            </a:r>
          </a:p>
          <a:p>
            <a:r>
              <a:rPr lang="en-AU"/>
              <a:t>Then we do a quick catchup on our carefully hand curated Microsoft relevant news for the previous week, </a:t>
            </a:r>
          </a:p>
          <a:p>
            <a:r>
              <a:rPr lang="en-AU"/>
              <a:t>Followed by the subject de </a:t>
            </a:r>
            <a:r>
              <a:rPr lang="fr-FR"/>
              <a:t>semaine</a:t>
            </a:r>
            <a:r>
              <a:rPr lang="en-AU"/>
              <a:t> (week in English) today we will explain on why you should choose Dicker Data as your Distributor and the benefits of being a Dicker Partner.</a:t>
            </a:r>
          </a:p>
          <a:p>
            <a:r>
              <a:rPr lang="en-AU"/>
              <a:t>Then we close out with an open Q&amp;A session /prize draw</a:t>
            </a:r>
          </a:p>
          <a:p>
            <a:endParaRPr lang="en-AU"/>
          </a:p>
          <a:p>
            <a:r>
              <a:rPr lang="en-AU"/>
              <a:t>For those of you new to </a:t>
            </a:r>
            <a:r>
              <a:rPr lang="en-AU" err="1"/>
              <a:t>Powerpoint</a:t>
            </a:r>
            <a:r>
              <a:rPr lang="en-AU"/>
              <a:t> live. A quick familiarisation, We welcome your reactions using the emotion icon at the top right of your screens. Please ask questions in the chat window during the call. We will invite you to come off mute at the end of the call if you would prefer to ask your question out loud.  During the call, please ensure you are on mute, and your video is turned off.</a:t>
            </a:r>
          </a:p>
          <a:p>
            <a:endParaRPr lang="en-AU"/>
          </a:p>
          <a:p>
            <a:r>
              <a:rPr lang="en-AU"/>
              <a:t>All links to sites are available by clicking on the link in the slide or will be posted to the chat window. We recommend you click on all relevant links and then review post call.</a:t>
            </a:r>
          </a:p>
          <a:p>
            <a:endParaRPr lang="en-AU"/>
          </a:p>
          <a:p>
            <a:r>
              <a:rPr lang="en-AU"/>
              <a:t>Calls will be recorded and made available post call, The teams generated recording will not be available external so don’t panic we will make the recording available to you later . </a:t>
            </a:r>
          </a:p>
          <a:p>
            <a:r>
              <a:rPr lang="en-AU"/>
              <a:t>Participation in these calls means that you agree to </a:t>
            </a:r>
            <a:r>
              <a:rPr lang="en-AU" err="1"/>
              <a:t>Microsofts</a:t>
            </a:r>
            <a:r>
              <a:rPr lang="en-AU"/>
              <a:t> terms and conditions for digital meetings a link is available on this slide should you wish to review these. or to test the live link feature</a:t>
            </a:r>
          </a:p>
          <a:p>
            <a:endParaRPr lang="en-AU"/>
          </a:p>
          <a:p>
            <a:r>
              <a:rPr lang="en-AU"/>
              <a:t>Introduce speakers Role and location </a:t>
            </a:r>
          </a:p>
          <a:p>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2</a:t>
            </a:fld>
            <a:endParaRPr lang="en-AU"/>
          </a:p>
        </p:txBody>
      </p:sp>
    </p:spTree>
    <p:extLst>
      <p:ext uri="{BB962C8B-B14F-4D97-AF65-F5344CB8AC3E}">
        <p14:creationId xmlns:p14="http://schemas.microsoft.com/office/powerpoint/2010/main" val="21433154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Licensing</a:t>
            </a:r>
          </a:p>
          <a:p>
            <a:r>
              <a:rPr lang="en-AU" b="0" i="0">
                <a:solidFill>
                  <a:srgbClr val="161616"/>
                </a:solidFill>
                <a:effectLst/>
                <a:highlight>
                  <a:srgbClr val="FFFFFF"/>
                </a:highlight>
                <a:latin typeface="Segoe UI" panose="020B0502040204020203" pitchFamily="34" charset="0"/>
              </a:rPr>
              <a:t>SharePoint Advanced Management is a per-user license. To use SharePoint Advanced Management, you must have a license for each user in your organization. (It's not required for guests.) Users must also be licensed for SharePoint K, P1, or P2 via standalone or a Microsoft 365 suite.</a:t>
            </a:r>
          </a:p>
          <a:p>
            <a:endParaRPr lang="en-AU" b="0"/>
          </a:p>
          <a:p>
            <a:r>
              <a:rPr lang="en-AU" b="1"/>
              <a:t>Restrict SharePoint site access with Microsoft 365 groups and Entra security groups</a:t>
            </a:r>
          </a:p>
          <a:p>
            <a:r>
              <a:rPr lang="en-AU"/>
              <a:t>Restrict the access of a SharePoint site and its content only to the members of Microsoft 365 group (for group-connected sites) or a security group (for non-group connected sites). Users who aren't in the specified groups won't have access to site content even if they previously had site access permissions or a file sharing link.</a:t>
            </a:r>
          </a:p>
          <a:p>
            <a:endParaRPr lang="en-AU"/>
          </a:p>
          <a:p>
            <a:r>
              <a:rPr lang="en-AU" b="1"/>
              <a:t>Restrict OneDrive content access </a:t>
            </a:r>
          </a:p>
          <a:p>
            <a:r>
              <a:rPr lang="en-AU"/>
              <a:t>You can limit access to shared content in a user's OneDrive to people in a security group. The OneDrive access restriction policy prevents anyone who is not in the security group from accessing content in that OneDrive even if it's shared with them.</a:t>
            </a:r>
          </a:p>
          <a:p>
            <a:endParaRPr lang="en-AU"/>
          </a:p>
          <a:p>
            <a:r>
              <a:rPr lang="en-AU" b="1"/>
              <a:t>Restrict OneDrive service access </a:t>
            </a:r>
          </a:p>
          <a:p>
            <a:r>
              <a:rPr lang="en-AU"/>
              <a:t>You can limit OneDrive access to members of a specific security group if you want to allow only certain users to have access. Even if other users outside of these security groups are licensed for OneDrive, they won't have access to their own OneDrive or any shared OneDrive content.</a:t>
            </a:r>
          </a:p>
          <a:p>
            <a:endParaRPr lang="en-AU"/>
          </a:p>
          <a:p>
            <a:r>
              <a:rPr lang="en-AU" b="1"/>
              <a:t>Data access governance reports for SharePoint sites </a:t>
            </a:r>
          </a:p>
          <a:p>
            <a:r>
              <a:rPr lang="en-AU"/>
              <a:t>These reports help you discover sites that contain potentially overshared or sensitive content. You can use these reports to assess and apply appropriate security and compliance policies.</a:t>
            </a:r>
          </a:p>
          <a:p>
            <a:endParaRPr lang="en-AU"/>
          </a:p>
          <a:p>
            <a:r>
              <a:rPr lang="en-AU" b="1"/>
              <a:t>Conditional access policy for SharePoint sites and OneDrive </a:t>
            </a:r>
          </a:p>
          <a:p>
            <a:r>
              <a:rPr lang="en-AU"/>
              <a:t>With Microsoft Entra authentication context, you can enforce more stringent access conditions when users access SharePoint sites. Authentication contexts can be directly applied to sites or used with sensitivity labels to connect Microsoft Entra Conditional Access policies to </a:t>
            </a:r>
            <a:r>
              <a:rPr lang="en-AU" err="1"/>
              <a:t>labeled</a:t>
            </a:r>
            <a:r>
              <a:rPr lang="en-AU"/>
              <a:t> sites.</a:t>
            </a:r>
          </a:p>
          <a:p>
            <a:endParaRPr lang="en-AU"/>
          </a:p>
          <a:p>
            <a:r>
              <a:rPr lang="en-AU" b="1"/>
              <a:t>Secure SharePoint document libraries </a:t>
            </a:r>
          </a:p>
          <a:p>
            <a:r>
              <a:rPr lang="en-AU"/>
              <a:t>When SharePoint is enabled for sensitivity labels, you can configure a default label for document libraries. Then, any new files uploaded to that library, or existing files edited in the library will have that label applied if they don't already have a sensitivity label, or they have a sensitivity label but with lower priority.</a:t>
            </a:r>
          </a:p>
          <a:p>
            <a:endParaRPr lang="en-AU"/>
          </a:p>
          <a:p>
            <a:r>
              <a:rPr lang="en-AU" b="1"/>
              <a:t>Block download policy for SharePoint sites and OneDrive </a:t>
            </a:r>
          </a:p>
          <a:p>
            <a:r>
              <a:rPr lang="en-AU"/>
              <a:t>You can block download of files from SharePoint sites or OneDrive without needing to use Microsoft Entra Conditional Access policies. Users have browser-only access with no ability to download, print, or sync files. They also won't be able to access content through apps, including the Microsoft Office desktop apps.</a:t>
            </a:r>
          </a:p>
          <a:p>
            <a:endParaRPr lang="en-AU"/>
          </a:p>
          <a:p>
            <a:r>
              <a:rPr lang="en-AU" b="1"/>
              <a:t>Review your recent changes to SharePoint site properties</a:t>
            </a:r>
          </a:p>
          <a:p>
            <a:r>
              <a:rPr lang="en-AU"/>
              <a:t>The recent actions panel lets you review and monitor the last 30 changes you've made to a SharePoint site's properties (such as renaming a site, deleting a site, changing storage quota) within the last 30 days in the SharePoint admin </a:t>
            </a:r>
            <a:r>
              <a:rPr lang="en-AU" err="1"/>
              <a:t>center</a:t>
            </a:r>
            <a:r>
              <a:rPr lang="en-AU"/>
              <a:t>. This feature only shows changes made by you and not other administrators. Also, changes made to site properties at the organization-level will not show in the panel.</a:t>
            </a:r>
          </a:p>
          <a:p>
            <a:endParaRPr lang="en-AU"/>
          </a:p>
          <a:p>
            <a:r>
              <a:rPr lang="en-AU" b="1"/>
              <a:t>Manage site lifecycle policies </a:t>
            </a:r>
            <a:r>
              <a:rPr lang="en-AU"/>
              <a:t>- You can set up an inactive site policy to automatically detect inactive sites and send notifications to site owners via email. The owners can then confirm whether the site is still active. When you're setting up a site lifecycle policy, you can choose between a simulation policy and an active policy.</a:t>
            </a:r>
          </a:p>
          <a:p>
            <a:endParaRPr lang="en-AU"/>
          </a:p>
          <a:p>
            <a:r>
              <a:rPr lang="en-AU" b="1"/>
              <a:t>Create change history reports </a:t>
            </a:r>
            <a:r>
              <a:rPr lang="en-AU"/>
              <a:t>- You can create change history reports in the SharePoint admin </a:t>
            </a:r>
            <a:r>
              <a:rPr lang="en-AU" err="1"/>
              <a:t>center</a:t>
            </a:r>
            <a:r>
              <a:rPr lang="en-AU"/>
              <a:t> to review SharePoint site property changes made within the last 180 days. Create up to five reports for a given date range and filter by sites and users. You can download the report as a .csv file to view the site property changes.</a:t>
            </a:r>
          </a:p>
          <a:p>
            <a:endParaRPr lang="en-NZ"/>
          </a:p>
        </p:txBody>
      </p:sp>
      <p:sp>
        <p:nvSpPr>
          <p:cNvPr id="4" name="Slide Number Placeholder 3"/>
          <p:cNvSpPr>
            <a:spLocks noGrp="1"/>
          </p:cNvSpPr>
          <p:nvPr>
            <p:ph type="sldNum" sz="quarter" idx="5"/>
          </p:nvPr>
        </p:nvSpPr>
        <p:spPr/>
        <p:txBody>
          <a:bodyPr/>
          <a:lstStyle/>
          <a:p>
            <a:fld id="{654B893E-8DA6-4F25-B4A4-F73A04ECB892}" type="slidenum">
              <a:rPr lang="en-NZ" smtClean="0"/>
              <a:t>22</a:t>
            </a:fld>
            <a:endParaRPr lang="en-NZ"/>
          </a:p>
        </p:txBody>
      </p:sp>
    </p:spTree>
    <p:extLst>
      <p:ext uri="{BB962C8B-B14F-4D97-AF65-F5344CB8AC3E}">
        <p14:creationId xmlns:p14="http://schemas.microsoft.com/office/powerpoint/2010/main" val="10241742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Types of links:</a:t>
            </a:r>
          </a:p>
          <a:p>
            <a:pPr marL="171450" lvl="0" indent="-171450">
              <a:buFont typeface="Arial" panose="020B0604020202020204" pitchFamily="34" charset="0"/>
              <a:buChar char="•"/>
            </a:pPr>
            <a:r>
              <a:rPr lang="en-AU"/>
              <a:t>Anyone:</a:t>
            </a:r>
          </a:p>
          <a:p>
            <a:pPr marL="628650" lvl="1" indent="-171450">
              <a:buFont typeface="Arial" panose="020B0604020202020204" pitchFamily="34" charset="0"/>
              <a:buChar char="•"/>
            </a:pPr>
            <a:r>
              <a:rPr lang="en-AU"/>
              <a:t>anyone with the link can access the link without authenticating</a:t>
            </a:r>
          </a:p>
          <a:p>
            <a:pPr marL="628650" lvl="1" indent="-171450">
              <a:buFont typeface="Arial" panose="020B0604020202020204" pitchFamily="34" charset="0"/>
              <a:buChar char="•"/>
            </a:pPr>
            <a:r>
              <a:rPr lang="en-AU"/>
              <a:t>Transferable  </a:t>
            </a:r>
          </a:p>
          <a:p>
            <a:pPr marL="628650" lvl="1" indent="-171450">
              <a:buFont typeface="Arial" panose="020B0604020202020204" pitchFamily="34" charset="0"/>
              <a:buChar char="•"/>
            </a:pPr>
            <a:r>
              <a:rPr lang="en-AU"/>
              <a:t>Access can’t be audited </a:t>
            </a:r>
          </a:p>
          <a:p>
            <a:pPr marL="628650" lvl="1" indent="-171450">
              <a:buFont typeface="Arial" panose="020B0604020202020204" pitchFamily="34" charset="0"/>
              <a:buChar char="•"/>
            </a:pPr>
            <a:r>
              <a:rPr lang="en-AU"/>
              <a:t>Access is revocable anytime by deleting the link </a:t>
            </a:r>
          </a:p>
          <a:p>
            <a:pPr marL="171450" lvl="0" indent="-171450">
              <a:buFont typeface="Arial" panose="020B0604020202020204" pitchFamily="34" charset="0"/>
              <a:buChar char="•"/>
            </a:pPr>
            <a:r>
              <a:rPr lang="en-AU"/>
              <a:t>People in your organisation</a:t>
            </a:r>
          </a:p>
          <a:p>
            <a:pPr marL="628650" lvl="1" indent="-171450">
              <a:buFont typeface="Arial" panose="020B0604020202020204" pitchFamily="34" charset="0"/>
              <a:buChar char="•"/>
            </a:pPr>
            <a:r>
              <a:rPr lang="en-AU"/>
              <a:t>Only for internal users, not guests</a:t>
            </a:r>
          </a:p>
          <a:p>
            <a:pPr marL="628650" lvl="1" indent="-171450">
              <a:buFont typeface="Arial" panose="020B0604020202020204" pitchFamily="34" charset="0"/>
              <a:buChar char="•"/>
            </a:pPr>
            <a:r>
              <a:rPr lang="en-AU"/>
              <a:t>Transferable </a:t>
            </a:r>
          </a:p>
          <a:p>
            <a:pPr marL="628650" lvl="1" indent="-171450">
              <a:buFont typeface="Arial" panose="020B0604020202020204" pitchFamily="34" charset="0"/>
              <a:buChar char="•"/>
            </a:pPr>
            <a:r>
              <a:rPr lang="en-AU"/>
              <a:t>When they open the link, they need to be authenticated as a member. If not signed in, they will be prompted to sign in</a:t>
            </a:r>
          </a:p>
          <a:p>
            <a:pPr marL="628650" lvl="1" indent="-171450">
              <a:buFont typeface="Arial" panose="020B0604020202020204" pitchFamily="34" charset="0"/>
              <a:buChar char="•"/>
            </a:pPr>
            <a:r>
              <a:rPr lang="en-AU"/>
              <a:t>Creating this link does not make the file/folder appear in search results, be accessible with copilot, and does not grant access to the whole org. Users must possess the link and it needs to be activated through redemption by clicking on it, or in some cases it’s automatically redeemed when sent to someone via email or chat.</a:t>
            </a:r>
          </a:p>
          <a:p>
            <a:pPr marL="171450" lvl="0" indent="-171450">
              <a:buFont typeface="Arial" panose="020B0604020202020204" pitchFamily="34" charset="0"/>
              <a:buChar char="•"/>
            </a:pPr>
            <a:r>
              <a:rPr lang="en-AU"/>
              <a:t>Specific people</a:t>
            </a:r>
          </a:p>
          <a:p>
            <a:pPr marL="628650" lvl="1" indent="-171450">
              <a:buFont typeface="Arial" panose="020B0604020202020204" pitchFamily="34" charset="0"/>
              <a:buChar char="•"/>
            </a:pPr>
            <a:r>
              <a:rPr lang="en-AU"/>
              <a:t>Nontransferable</a:t>
            </a:r>
          </a:p>
          <a:p>
            <a:pPr marL="628650" lvl="1" indent="-171450">
              <a:buFont typeface="Arial" panose="020B0604020202020204" pitchFamily="34" charset="0"/>
              <a:buChar char="•"/>
            </a:pPr>
            <a:r>
              <a:rPr lang="en-AU"/>
              <a:t>Can only be used by the users/security groups specified by the person sharing the item</a:t>
            </a:r>
          </a:p>
          <a:p>
            <a:pPr marL="628650" lvl="1" indent="-171450">
              <a:buFont typeface="Arial" panose="020B0604020202020204" pitchFamily="34" charset="0"/>
              <a:buChar char="•"/>
            </a:pPr>
            <a:r>
              <a:rPr lang="en-AU"/>
              <a:t>Can be used for internal and external users</a:t>
            </a:r>
          </a:p>
          <a:p>
            <a:pPr marL="628650" lvl="1" indent="-171450">
              <a:buFont typeface="Arial" panose="020B0604020202020204" pitchFamily="34" charset="0"/>
              <a:buChar char="•"/>
            </a:pPr>
            <a:r>
              <a:rPr lang="en-AU"/>
              <a:t>Makes the content appear in search results and Copilot responses </a:t>
            </a:r>
          </a:p>
          <a:p>
            <a:pPr marL="628650" lvl="1" indent="-171450">
              <a:buFont typeface="Arial" panose="020B0604020202020204" pitchFamily="34" charset="0"/>
              <a:buChar char="•"/>
            </a:pPr>
            <a:r>
              <a:rPr lang="en-AU"/>
              <a:t>Users need to be authenticated to use the link</a:t>
            </a:r>
          </a:p>
          <a:p>
            <a:endParaRPr lang="en-NZ"/>
          </a:p>
        </p:txBody>
      </p:sp>
      <p:sp>
        <p:nvSpPr>
          <p:cNvPr id="4" name="Slide Number Placeholder 3"/>
          <p:cNvSpPr>
            <a:spLocks noGrp="1"/>
          </p:cNvSpPr>
          <p:nvPr>
            <p:ph type="sldNum" sz="quarter" idx="5"/>
          </p:nvPr>
        </p:nvSpPr>
        <p:spPr/>
        <p:txBody>
          <a:bodyPr/>
          <a:lstStyle/>
          <a:p>
            <a:fld id="{654B893E-8DA6-4F25-B4A4-F73A04ECB892}" type="slidenum">
              <a:rPr lang="en-NZ" smtClean="0"/>
              <a:t>23</a:t>
            </a:fld>
            <a:endParaRPr lang="en-NZ"/>
          </a:p>
        </p:txBody>
      </p:sp>
    </p:spTree>
    <p:extLst>
      <p:ext uri="{BB962C8B-B14F-4D97-AF65-F5344CB8AC3E}">
        <p14:creationId xmlns:p14="http://schemas.microsoft.com/office/powerpoint/2010/main" val="806163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Encrypted w/o label – needs extract or view for copilot to return data</a:t>
            </a:r>
          </a:p>
          <a:p>
            <a:r>
              <a:rPr lang="en-AU"/>
              <a:t>Users can override automatically inherited labels</a:t>
            </a:r>
          </a:p>
          <a:p>
            <a:r>
              <a:rPr lang="en-AU"/>
              <a:t>Highest priority label is applied</a:t>
            </a:r>
          </a:p>
          <a:p>
            <a:endParaRPr lang="en-AU"/>
          </a:p>
          <a:p>
            <a:r>
              <a:rPr lang="en-AU" b="0" i="0">
                <a:solidFill>
                  <a:srgbClr val="161616"/>
                </a:solidFill>
                <a:effectLst/>
                <a:highlight>
                  <a:srgbClr val="FFFFFF"/>
                </a:highlight>
                <a:latin typeface="Segoe UI" panose="020B0502040204020203" pitchFamily="34" charset="0"/>
              </a:rPr>
              <a:t>Currently copilot can access documents that are encrypted with user-defined permissions when they're open in the app (data in use).</a:t>
            </a:r>
          </a:p>
          <a:p>
            <a:r>
              <a:rPr lang="en-AU"/>
              <a:t>Sensitivity labels that are applied to groups and sites (also known as "container labels") aren't inherited by items in those containers. As a result, the items won't display their container label in Copilot and can't support sensitivity label inheritance. </a:t>
            </a:r>
            <a:endParaRPr lang="en-NZ"/>
          </a:p>
        </p:txBody>
      </p:sp>
      <p:sp>
        <p:nvSpPr>
          <p:cNvPr id="4" name="Slide Number Placeholder 3"/>
          <p:cNvSpPr>
            <a:spLocks noGrp="1"/>
          </p:cNvSpPr>
          <p:nvPr>
            <p:ph type="sldNum" sz="quarter" idx="5"/>
          </p:nvPr>
        </p:nvSpPr>
        <p:spPr/>
        <p:txBody>
          <a:bodyPr/>
          <a:lstStyle/>
          <a:p>
            <a:fld id="{654B893E-8DA6-4F25-B4A4-F73A04ECB892}" type="slidenum">
              <a:rPr lang="en-NZ" smtClean="0"/>
              <a:t>25</a:t>
            </a:fld>
            <a:endParaRPr lang="en-NZ"/>
          </a:p>
        </p:txBody>
      </p:sp>
    </p:spTree>
    <p:extLst>
      <p:ext uri="{BB962C8B-B14F-4D97-AF65-F5344CB8AC3E}">
        <p14:creationId xmlns:p14="http://schemas.microsoft.com/office/powerpoint/2010/main" val="27039918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654B893E-8DA6-4F25-B4A4-F73A04ECB892}" type="slidenum">
              <a:rPr lang="en-NZ" smtClean="0"/>
              <a:t>26</a:t>
            </a:fld>
            <a:endParaRPr lang="en-NZ"/>
          </a:p>
        </p:txBody>
      </p:sp>
    </p:spTree>
    <p:extLst>
      <p:ext uri="{BB962C8B-B14F-4D97-AF65-F5344CB8AC3E}">
        <p14:creationId xmlns:p14="http://schemas.microsoft.com/office/powerpoint/2010/main" val="26053267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Existing retention policies previously configured for Teams chats now automatically include user prompts and responses to and from Copilot</a:t>
            </a:r>
          </a:p>
          <a:p>
            <a:endParaRPr lang="en-AU"/>
          </a:p>
          <a:p>
            <a:r>
              <a:rPr lang="en-AU"/>
              <a:t>Copilot Interactions – the prompt and the response from copilot including text, links and references </a:t>
            </a:r>
          </a:p>
          <a:p>
            <a:r>
              <a:rPr lang="en-AU"/>
              <a:t>Data from Copilot interactions is copied and stored in the users exchange online mailbox in a hidden folder that isn’t directly accessible by users or admins, but can be searched by admins with </a:t>
            </a:r>
            <a:r>
              <a:rPr lang="en-AU" err="1"/>
              <a:t>ediscovery</a:t>
            </a:r>
            <a:r>
              <a:rPr lang="en-AU"/>
              <a:t> tools</a:t>
            </a:r>
          </a:p>
          <a:p>
            <a:endParaRPr lang="en-AU"/>
          </a:p>
          <a:p>
            <a:r>
              <a:rPr lang="en-AU"/>
              <a:t>When a user closes a copilot chat or window, the interaction isn’t removed </a:t>
            </a:r>
            <a:r>
              <a:rPr lang="en-AU" err="1"/>
              <a:t>bu</a:t>
            </a:r>
            <a:r>
              <a:rPr lang="en-AU"/>
              <a:t> hidden. Unless the users deletes the copilot chat or deletes their copilot interaction history, then the interactions are removed. </a:t>
            </a:r>
          </a:p>
          <a:p>
            <a:endParaRPr lang="en-NZ"/>
          </a:p>
        </p:txBody>
      </p:sp>
      <p:sp>
        <p:nvSpPr>
          <p:cNvPr id="4" name="Slide Number Placeholder 3"/>
          <p:cNvSpPr>
            <a:spLocks noGrp="1"/>
          </p:cNvSpPr>
          <p:nvPr>
            <p:ph type="sldNum" sz="quarter" idx="5"/>
          </p:nvPr>
        </p:nvSpPr>
        <p:spPr/>
        <p:txBody>
          <a:bodyPr/>
          <a:lstStyle/>
          <a:p>
            <a:fld id="{654B893E-8DA6-4F25-B4A4-F73A04ECB892}" type="slidenum">
              <a:rPr lang="en-NZ" smtClean="0"/>
              <a:t>27</a:t>
            </a:fld>
            <a:endParaRPr lang="en-NZ"/>
          </a:p>
        </p:txBody>
      </p:sp>
    </p:spTree>
    <p:extLst>
      <p:ext uri="{BB962C8B-B14F-4D97-AF65-F5344CB8AC3E}">
        <p14:creationId xmlns:p14="http://schemas.microsoft.com/office/powerpoint/2010/main" val="9807720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Licensing</a:t>
            </a:r>
          </a:p>
          <a:p>
            <a:r>
              <a:rPr lang="en-US"/>
              <a:t>Using authentication context with SharePoint sites requires one of the following licenses:</a:t>
            </a:r>
          </a:p>
          <a:p>
            <a:r>
              <a:rPr lang="en-US"/>
              <a:t>•Microsoft Syntex - SharePoint Advanced Management</a:t>
            </a:r>
          </a:p>
          <a:p>
            <a:r>
              <a:rPr lang="en-US"/>
              <a:t>•Microsoft 365 E5/A5/G5</a:t>
            </a:r>
          </a:p>
          <a:p>
            <a:r>
              <a:rPr lang="en-US"/>
              <a:t>•Microsoft 365 E5/A5 Compliance</a:t>
            </a:r>
          </a:p>
          <a:p>
            <a:r>
              <a:rPr lang="en-US"/>
              <a:t>•Microsoft 365 E5 Information Protection and Governance</a:t>
            </a:r>
          </a:p>
          <a:p>
            <a:r>
              <a:rPr lang="en-US"/>
              <a:t>•Office 365 E5/A5/G5</a:t>
            </a:r>
          </a:p>
          <a:p>
            <a:r>
              <a:rPr lang="en-US"/>
              <a:t>•</a:t>
            </a:r>
          </a:p>
          <a:p>
            <a:r>
              <a:rPr lang="en-US"/>
              <a:t>Authentication context can be used to further secure data and actions in applications. These applications can be your own custom applications, custom line of business (LOB) applications, applications like SharePoint, or applications protected by Microsoft Defender for Cloud Apps.</a:t>
            </a:r>
          </a:p>
          <a:p>
            <a:r>
              <a:rPr lang="en-US"/>
              <a:t>For example, an organization might keep files in SharePoint sites like the lunch menu or their secret BBQ sauce recipe. Everyone might have access to the lunch menu site, but users who have access to the secret BBQ sauce recipe site might need to access from a managed device and agree to specific terms of use.</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38B441E4-DA03-4550-A9B8-E5FCF35D0F08}" type="slidenum">
              <a:rPr lang="en-AU" smtClean="0"/>
              <a:t>30</a:t>
            </a:fld>
            <a:endParaRPr lang="en-AU"/>
          </a:p>
        </p:txBody>
      </p:sp>
    </p:spTree>
    <p:extLst>
      <p:ext uri="{BB962C8B-B14F-4D97-AF65-F5344CB8AC3E}">
        <p14:creationId xmlns:p14="http://schemas.microsoft.com/office/powerpoint/2010/main" val="9376038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Audit Standard – 180 day log retention</a:t>
            </a:r>
          </a:p>
          <a:p>
            <a:r>
              <a:rPr lang="en-AU"/>
              <a:t>Audit Premium – 1 year log retention (option to add 10yr add-on)</a:t>
            </a:r>
          </a:p>
          <a:p>
            <a:endParaRPr lang="en-AU"/>
          </a:p>
          <a:p>
            <a:r>
              <a:rPr lang="en-AU" i="1"/>
              <a:t>Audit (Standard) logs generated before October 17, 2023 are retained for 90 days. Audit (Standard) logs generated on or after October 17, 2023 follow the new default retention of 180 days.</a:t>
            </a:r>
            <a:endParaRPr lang="en-NZ" i="1"/>
          </a:p>
        </p:txBody>
      </p:sp>
      <p:sp>
        <p:nvSpPr>
          <p:cNvPr id="4" name="Slide Number Placeholder 3"/>
          <p:cNvSpPr>
            <a:spLocks noGrp="1"/>
          </p:cNvSpPr>
          <p:nvPr>
            <p:ph type="sldNum" sz="quarter" idx="5"/>
          </p:nvPr>
        </p:nvSpPr>
        <p:spPr/>
        <p:txBody>
          <a:bodyPr/>
          <a:lstStyle/>
          <a:p>
            <a:fld id="{654B893E-8DA6-4F25-B4A4-F73A04ECB892}" type="slidenum">
              <a:rPr lang="en-NZ" smtClean="0"/>
              <a:t>31</a:t>
            </a:fld>
            <a:endParaRPr lang="en-NZ"/>
          </a:p>
        </p:txBody>
      </p:sp>
    </p:spTree>
    <p:extLst>
      <p:ext uri="{BB962C8B-B14F-4D97-AF65-F5344CB8AC3E}">
        <p14:creationId xmlns:p14="http://schemas.microsoft.com/office/powerpoint/2010/main" val="40504402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Interactions are stored in a user’s mailbox</a:t>
            </a:r>
            <a:endParaRPr lang="en-NZ"/>
          </a:p>
        </p:txBody>
      </p:sp>
      <p:sp>
        <p:nvSpPr>
          <p:cNvPr id="4" name="Slide Number Placeholder 3"/>
          <p:cNvSpPr>
            <a:spLocks noGrp="1"/>
          </p:cNvSpPr>
          <p:nvPr>
            <p:ph type="sldNum" sz="quarter" idx="5"/>
          </p:nvPr>
        </p:nvSpPr>
        <p:spPr/>
        <p:txBody>
          <a:bodyPr/>
          <a:lstStyle/>
          <a:p>
            <a:fld id="{654B893E-8DA6-4F25-B4A4-F73A04ECB892}" type="slidenum">
              <a:rPr lang="en-NZ" smtClean="0"/>
              <a:t>32</a:t>
            </a:fld>
            <a:endParaRPr lang="en-NZ"/>
          </a:p>
        </p:txBody>
      </p:sp>
    </p:spTree>
    <p:extLst>
      <p:ext uri="{BB962C8B-B14F-4D97-AF65-F5344CB8AC3E}">
        <p14:creationId xmlns:p14="http://schemas.microsoft.com/office/powerpoint/2010/main" val="16161455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Communication compliance can detect Copilot interactions in these apps:</a:t>
            </a:r>
          </a:p>
          <a:p>
            <a:pPr algn="l">
              <a:buFont typeface="Arial" panose="020B0604020202020204" pitchFamily="34" charset="0"/>
              <a:buChar char="•"/>
            </a:pPr>
            <a:r>
              <a:rPr lang="en-NZ" b="0" i="0">
                <a:solidFill>
                  <a:srgbClr val="161616"/>
                </a:solidFill>
                <a:effectLst/>
                <a:highlight>
                  <a:srgbClr val="FFFFFF"/>
                </a:highlight>
                <a:latin typeface="Segoe UI" panose="020B0502040204020203" pitchFamily="34" charset="0"/>
              </a:rPr>
              <a:t>Excel Copilot</a:t>
            </a:r>
          </a:p>
          <a:p>
            <a:pPr algn="l">
              <a:buFont typeface="Arial" panose="020B0604020202020204" pitchFamily="34" charset="0"/>
              <a:buChar char="•"/>
            </a:pPr>
            <a:r>
              <a:rPr lang="en-NZ" b="0" i="0">
                <a:solidFill>
                  <a:srgbClr val="161616"/>
                </a:solidFill>
                <a:effectLst/>
                <a:highlight>
                  <a:srgbClr val="FFFFFF"/>
                </a:highlight>
                <a:latin typeface="Segoe UI" panose="020B0502040204020203" pitchFamily="34" charset="0"/>
              </a:rPr>
              <a:t>Forms Copilot</a:t>
            </a:r>
          </a:p>
          <a:p>
            <a:pPr algn="l">
              <a:buFont typeface="Arial" panose="020B0604020202020204" pitchFamily="34" charset="0"/>
              <a:buChar char="•"/>
            </a:pPr>
            <a:r>
              <a:rPr lang="en-NZ" b="0" i="0">
                <a:solidFill>
                  <a:srgbClr val="161616"/>
                </a:solidFill>
                <a:effectLst/>
                <a:highlight>
                  <a:srgbClr val="FFFFFF"/>
                </a:highlight>
                <a:latin typeface="Segoe UI" panose="020B0502040204020203" pitchFamily="34" charset="0"/>
              </a:rPr>
              <a:t>Loop Copilot</a:t>
            </a:r>
          </a:p>
          <a:p>
            <a:pPr algn="l">
              <a:buFont typeface="Arial" panose="020B0604020202020204" pitchFamily="34" charset="0"/>
              <a:buChar char="•"/>
            </a:pPr>
            <a:r>
              <a:rPr lang="en-NZ" b="0" i="0">
                <a:solidFill>
                  <a:srgbClr val="161616"/>
                </a:solidFill>
                <a:effectLst/>
                <a:highlight>
                  <a:srgbClr val="FFFFFF"/>
                </a:highlight>
                <a:latin typeface="Segoe UI" panose="020B0502040204020203" pitchFamily="34" charset="0"/>
              </a:rPr>
              <a:t>Microsoft 365 Chat in Bing</a:t>
            </a:r>
          </a:p>
          <a:p>
            <a:pPr algn="l">
              <a:buFont typeface="Arial" panose="020B0604020202020204" pitchFamily="34" charset="0"/>
              <a:buChar char="•"/>
            </a:pPr>
            <a:r>
              <a:rPr lang="en-NZ" b="0" i="0">
                <a:solidFill>
                  <a:srgbClr val="161616"/>
                </a:solidFill>
                <a:effectLst/>
                <a:highlight>
                  <a:srgbClr val="FFFFFF"/>
                </a:highlight>
                <a:latin typeface="Segoe UI" panose="020B0502040204020203" pitchFamily="34" charset="0"/>
              </a:rPr>
              <a:t>Microsoft 365 Chat in Teams</a:t>
            </a:r>
          </a:p>
          <a:p>
            <a:pPr algn="l">
              <a:buFont typeface="Arial" panose="020B0604020202020204" pitchFamily="34" charset="0"/>
              <a:buChar char="•"/>
            </a:pPr>
            <a:r>
              <a:rPr lang="en-NZ" b="0" i="0">
                <a:solidFill>
                  <a:srgbClr val="161616"/>
                </a:solidFill>
                <a:effectLst/>
                <a:highlight>
                  <a:srgbClr val="FFFFFF"/>
                </a:highlight>
                <a:latin typeface="Segoe UI" panose="020B0502040204020203" pitchFamily="34" charset="0"/>
              </a:rPr>
              <a:t>OneNote Copilot</a:t>
            </a:r>
          </a:p>
          <a:p>
            <a:pPr algn="l">
              <a:buFont typeface="Arial" panose="020B0604020202020204" pitchFamily="34" charset="0"/>
              <a:buChar char="•"/>
            </a:pPr>
            <a:r>
              <a:rPr lang="en-NZ" b="0" i="0">
                <a:solidFill>
                  <a:srgbClr val="161616"/>
                </a:solidFill>
                <a:effectLst/>
                <a:highlight>
                  <a:srgbClr val="FFFFFF"/>
                </a:highlight>
                <a:latin typeface="Segoe UI" panose="020B0502040204020203" pitchFamily="34" charset="0"/>
              </a:rPr>
              <a:t>Outlook Copilot</a:t>
            </a:r>
          </a:p>
          <a:p>
            <a:pPr algn="l">
              <a:buFont typeface="Arial" panose="020B0604020202020204" pitchFamily="34" charset="0"/>
              <a:buChar char="•"/>
            </a:pPr>
            <a:r>
              <a:rPr lang="en-NZ" b="0" i="0">
                <a:solidFill>
                  <a:srgbClr val="161616"/>
                </a:solidFill>
                <a:effectLst/>
                <a:highlight>
                  <a:srgbClr val="FFFFFF"/>
                </a:highlight>
                <a:latin typeface="Segoe UI" panose="020B0502040204020203" pitchFamily="34" charset="0"/>
              </a:rPr>
              <a:t>Planner Copilot</a:t>
            </a:r>
          </a:p>
          <a:p>
            <a:pPr algn="l">
              <a:buFont typeface="Arial" panose="020B0604020202020204" pitchFamily="34" charset="0"/>
              <a:buChar char="•"/>
            </a:pPr>
            <a:r>
              <a:rPr lang="en-NZ" b="0" i="0">
                <a:solidFill>
                  <a:srgbClr val="161616"/>
                </a:solidFill>
                <a:effectLst/>
                <a:highlight>
                  <a:srgbClr val="FFFFFF"/>
                </a:highlight>
                <a:latin typeface="Segoe UI" panose="020B0502040204020203" pitchFamily="34" charset="0"/>
              </a:rPr>
              <a:t>PowerPoint Copilot</a:t>
            </a:r>
          </a:p>
          <a:p>
            <a:pPr algn="l">
              <a:buFont typeface="Arial" panose="020B0604020202020204" pitchFamily="34" charset="0"/>
              <a:buChar char="•"/>
            </a:pPr>
            <a:r>
              <a:rPr lang="en-NZ" b="0" i="0">
                <a:solidFill>
                  <a:srgbClr val="161616"/>
                </a:solidFill>
                <a:effectLst/>
                <a:highlight>
                  <a:srgbClr val="FFFFFF"/>
                </a:highlight>
                <a:latin typeface="Segoe UI" panose="020B0502040204020203" pitchFamily="34" charset="0"/>
              </a:rPr>
              <a:t>Stream Copilot</a:t>
            </a:r>
          </a:p>
          <a:p>
            <a:pPr algn="l">
              <a:buFont typeface="Arial" panose="020B0604020202020204" pitchFamily="34" charset="0"/>
              <a:buChar char="•"/>
            </a:pPr>
            <a:r>
              <a:rPr lang="en-NZ" b="0" i="0">
                <a:solidFill>
                  <a:srgbClr val="161616"/>
                </a:solidFill>
                <a:effectLst/>
                <a:highlight>
                  <a:srgbClr val="FFFFFF"/>
                </a:highlight>
                <a:latin typeface="Segoe UI" panose="020B0502040204020203" pitchFamily="34" charset="0"/>
              </a:rPr>
              <a:t>Teams (chats/channels/meetings) Copilot</a:t>
            </a:r>
          </a:p>
          <a:p>
            <a:pPr algn="l">
              <a:buFont typeface="Arial" panose="020B0604020202020204" pitchFamily="34" charset="0"/>
              <a:buChar char="•"/>
            </a:pPr>
            <a:r>
              <a:rPr lang="en-NZ" b="0" i="0">
                <a:solidFill>
                  <a:srgbClr val="161616"/>
                </a:solidFill>
                <a:effectLst/>
                <a:highlight>
                  <a:srgbClr val="FFFFFF"/>
                </a:highlight>
                <a:latin typeface="Segoe UI" panose="020B0502040204020203" pitchFamily="34" charset="0"/>
              </a:rPr>
              <a:t>Word Copilot</a:t>
            </a:r>
          </a:p>
          <a:p>
            <a:pPr algn="l">
              <a:buFont typeface="Arial" panose="020B0604020202020204" pitchFamily="34" charset="0"/>
              <a:buChar char="•"/>
            </a:pPr>
            <a:r>
              <a:rPr lang="en-NZ" b="0" i="0">
                <a:solidFill>
                  <a:srgbClr val="161616"/>
                </a:solidFill>
                <a:effectLst/>
                <a:highlight>
                  <a:srgbClr val="FFFFFF"/>
                </a:highlight>
                <a:latin typeface="Segoe UI" panose="020B0502040204020203" pitchFamily="34" charset="0"/>
              </a:rPr>
              <a:t>Whiteboard Copilot</a:t>
            </a:r>
          </a:p>
          <a:p>
            <a:endParaRPr lang="en-NZ"/>
          </a:p>
        </p:txBody>
      </p:sp>
      <p:sp>
        <p:nvSpPr>
          <p:cNvPr id="4" name="Slide Number Placeholder 3"/>
          <p:cNvSpPr>
            <a:spLocks noGrp="1"/>
          </p:cNvSpPr>
          <p:nvPr>
            <p:ph type="sldNum" sz="quarter" idx="5"/>
          </p:nvPr>
        </p:nvSpPr>
        <p:spPr/>
        <p:txBody>
          <a:bodyPr/>
          <a:lstStyle/>
          <a:p>
            <a:fld id="{654B893E-8DA6-4F25-B4A4-F73A04ECB892}" type="slidenum">
              <a:rPr lang="en-NZ" smtClean="0"/>
              <a:t>33</a:t>
            </a:fld>
            <a:endParaRPr lang="en-NZ"/>
          </a:p>
        </p:txBody>
      </p:sp>
    </p:spTree>
    <p:extLst>
      <p:ext uri="{BB962C8B-B14F-4D97-AF65-F5344CB8AC3E}">
        <p14:creationId xmlns:p14="http://schemas.microsoft.com/office/powerpoint/2010/main" val="39288401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Microsoft Teams Prem  Thank you for your attendance and if you have any questions we will stop recording. Feel free to ask in the chat window.</a:t>
            </a:r>
          </a:p>
          <a:p>
            <a:endParaRPr lang="en-AU" dirty="0"/>
          </a:p>
          <a:p>
            <a:r>
              <a:rPr lang="en-AU" dirty="0"/>
              <a:t>HOW CAN WE HELP?</a:t>
            </a:r>
          </a:p>
        </p:txBody>
      </p:sp>
      <p:sp>
        <p:nvSpPr>
          <p:cNvPr id="4" name="Slide Number Placeholder 3"/>
          <p:cNvSpPr>
            <a:spLocks noGrp="1"/>
          </p:cNvSpPr>
          <p:nvPr>
            <p:ph type="sldNum" sz="quarter" idx="5"/>
          </p:nvPr>
        </p:nvSpPr>
        <p:spPr/>
        <p:txBody>
          <a:bodyPr/>
          <a:lstStyle/>
          <a:p>
            <a:fld id="{EEDE68B3-A1FE-4367-B7EC-594F9F4C4465}" type="slidenum">
              <a:rPr lang="en-AU" smtClean="0"/>
              <a:t>34</a:t>
            </a:fld>
            <a:endParaRPr lang="en-AU"/>
          </a:p>
        </p:txBody>
      </p:sp>
    </p:spTree>
    <p:extLst>
      <p:ext uri="{BB962C8B-B14F-4D97-AF65-F5344CB8AC3E}">
        <p14:creationId xmlns:p14="http://schemas.microsoft.com/office/powerpoint/2010/main" val="306409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But First The News. This is the section which is a concise update of relevant information, or opportunities compiled by Dickers subject matter experts. Who attend those early morning calls, wade through endless emails, yammer messages etc so you don’t have to</a:t>
            </a:r>
          </a:p>
        </p:txBody>
      </p:sp>
      <p:sp>
        <p:nvSpPr>
          <p:cNvPr id="4" name="Slide Number Placeholder 3"/>
          <p:cNvSpPr>
            <a:spLocks noGrp="1"/>
          </p:cNvSpPr>
          <p:nvPr>
            <p:ph type="sldNum" sz="quarter" idx="5"/>
          </p:nvPr>
        </p:nvSpPr>
        <p:spPr/>
        <p:txBody>
          <a:bodyPr/>
          <a:lstStyle/>
          <a:p>
            <a:fld id="{EEDE68B3-A1FE-4367-B7EC-594F9F4C4465}" type="slidenum">
              <a:rPr lang="en-AU" smtClean="0"/>
              <a:t>3</a:t>
            </a:fld>
            <a:endParaRPr lang="en-AU"/>
          </a:p>
        </p:txBody>
      </p:sp>
    </p:spTree>
    <p:extLst>
      <p:ext uri="{BB962C8B-B14F-4D97-AF65-F5344CB8AC3E}">
        <p14:creationId xmlns:p14="http://schemas.microsoft.com/office/powerpoint/2010/main" val="2327777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Congratulations to our very own Lauren, on being a co-organiser for NZ’s copilot user group. If you would like to register to attend </a:t>
            </a:r>
            <a:r>
              <a:rPr lang="en-AU" dirty="0"/>
              <a:t>the next event on Tuesday </a:t>
            </a:r>
            <a:r>
              <a:rPr lang="en-AU"/>
              <a:t>either in person in Auckland or online click on the logo</a:t>
            </a:r>
          </a:p>
        </p:txBody>
      </p:sp>
      <p:sp>
        <p:nvSpPr>
          <p:cNvPr id="4" name="Slide Number Placeholder 3"/>
          <p:cNvSpPr>
            <a:spLocks noGrp="1"/>
          </p:cNvSpPr>
          <p:nvPr>
            <p:ph type="sldNum" sz="quarter" idx="5"/>
          </p:nvPr>
        </p:nvSpPr>
        <p:spPr/>
        <p:txBody>
          <a:bodyPr/>
          <a:lstStyle/>
          <a:p>
            <a:fld id="{EEDE68B3-A1FE-4367-B7EC-594F9F4C4465}" type="slidenum">
              <a:rPr lang="en-AU" smtClean="0"/>
              <a:t>4</a:t>
            </a:fld>
            <a:endParaRPr lang="en-AU"/>
          </a:p>
        </p:txBody>
      </p:sp>
    </p:spTree>
    <p:extLst>
      <p:ext uri="{BB962C8B-B14F-4D97-AF65-F5344CB8AC3E}">
        <p14:creationId xmlns:p14="http://schemas.microsoft.com/office/powerpoint/2010/main" val="1654593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EDM coming soon</a:t>
            </a:r>
          </a:p>
        </p:txBody>
      </p:sp>
      <p:sp>
        <p:nvSpPr>
          <p:cNvPr id="4" name="Slide Number Placeholder 3"/>
          <p:cNvSpPr>
            <a:spLocks noGrp="1"/>
          </p:cNvSpPr>
          <p:nvPr>
            <p:ph type="sldNum" sz="quarter" idx="5"/>
          </p:nvPr>
        </p:nvSpPr>
        <p:spPr/>
        <p:txBody>
          <a:bodyPr/>
          <a:lstStyle/>
          <a:p>
            <a:fld id="{EEDE68B3-A1FE-4367-B7EC-594F9F4C4465}" type="slidenum">
              <a:rPr lang="en-AU" smtClean="0"/>
              <a:t>7</a:t>
            </a:fld>
            <a:endParaRPr lang="en-AU"/>
          </a:p>
        </p:txBody>
      </p:sp>
    </p:spTree>
    <p:extLst>
      <p:ext uri="{BB962C8B-B14F-4D97-AF65-F5344CB8AC3E}">
        <p14:creationId xmlns:p14="http://schemas.microsoft.com/office/powerpoint/2010/main" val="123902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EEDE68B3-A1FE-4367-B7EC-594F9F4C4465}" type="slidenum">
              <a:rPr lang="en-AU" smtClean="0"/>
              <a:t>8</a:t>
            </a:fld>
            <a:endParaRPr lang="en-AU"/>
          </a:p>
        </p:txBody>
      </p:sp>
    </p:spTree>
    <p:extLst>
      <p:ext uri="{BB962C8B-B14F-4D97-AF65-F5344CB8AC3E}">
        <p14:creationId xmlns:p14="http://schemas.microsoft.com/office/powerpoint/2010/main" val="3659876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Microsoft's comprehensive XDR continues to receive recognition from analysts. The re-print is available in the link below. However here are some key points I pulled from the read. </a:t>
            </a:r>
            <a:br>
              <a:rPr lang="en-AU" dirty="0"/>
            </a:br>
            <a:br>
              <a:rPr lang="en-AU" dirty="0"/>
            </a:br>
            <a:r>
              <a:rPr lang="en-AU" dirty="0"/>
              <a:t>* Forrester emphasized that Defender XDR is the broadest native XDR on the market today as it includes native support email, SaaS apps and more. </a:t>
            </a:r>
            <a:br>
              <a:rPr lang="en-AU" dirty="0"/>
            </a:br>
            <a:br>
              <a:rPr lang="en-AU" dirty="0"/>
            </a:br>
            <a:r>
              <a:rPr lang="en-AU" dirty="0"/>
              <a:t>* Microsoft scored a 5/5 in native detection surface - (Quote) “Microsoft has the most data-rich endpoint information in this evaluation”.</a:t>
            </a:r>
            <a:br>
              <a:rPr lang="en-AU" dirty="0"/>
            </a:br>
            <a:br>
              <a:rPr lang="en-AU" dirty="0"/>
            </a:br>
            <a:r>
              <a:rPr lang="en-AU" dirty="0"/>
              <a:t>* Automatic attack disruption, built on the foundation of AI &amp; ML, can detect the intent of the attacker (accurately predict their next move) and disrupt attacks with 99% confidence. (wow)</a:t>
            </a:r>
            <a:br>
              <a:rPr lang="en-AU" dirty="0"/>
            </a:br>
            <a:endParaRPr lang="en-AU" dirty="0"/>
          </a:p>
        </p:txBody>
      </p:sp>
      <p:sp>
        <p:nvSpPr>
          <p:cNvPr id="4" name="Slide Number Placeholder 3"/>
          <p:cNvSpPr>
            <a:spLocks noGrp="1"/>
          </p:cNvSpPr>
          <p:nvPr>
            <p:ph type="sldNum" sz="quarter" idx="5"/>
          </p:nvPr>
        </p:nvSpPr>
        <p:spPr/>
        <p:txBody>
          <a:bodyPr/>
          <a:lstStyle/>
          <a:p>
            <a:fld id="{EEDE68B3-A1FE-4367-B7EC-594F9F4C4465}" type="slidenum">
              <a:rPr lang="en-AU" smtClean="0"/>
              <a:t>9</a:t>
            </a:fld>
            <a:endParaRPr lang="en-AU"/>
          </a:p>
        </p:txBody>
      </p:sp>
    </p:spTree>
    <p:extLst>
      <p:ext uri="{BB962C8B-B14F-4D97-AF65-F5344CB8AC3E}">
        <p14:creationId xmlns:p14="http://schemas.microsoft.com/office/powerpoint/2010/main" val="692917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EDE68B3-A1FE-4367-B7EC-594F9F4C4465}" type="slidenum">
              <a:rPr lang="en-AU" smtClean="0"/>
              <a:t>10</a:t>
            </a:fld>
            <a:endParaRPr lang="en-AU"/>
          </a:p>
        </p:txBody>
      </p:sp>
    </p:spTree>
    <p:extLst>
      <p:ext uri="{BB962C8B-B14F-4D97-AF65-F5344CB8AC3E}">
        <p14:creationId xmlns:p14="http://schemas.microsoft.com/office/powerpoint/2010/main" val="2612543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EEDE68B3-A1FE-4367-B7EC-594F9F4C4465}" type="slidenum">
              <a:rPr lang="en-AU" smtClean="0"/>
              <a:t>11</a:t>
            </a:fld>
            <a:endParaRPr lang="en-AU"/>
          </a:p>
        </p:txBody>
      </p:sp>
    </p:spTree>
    <p:extLst>
      <p:ext uri="{BB962C8B-B14F-4D97-AF65-F5344CB8AC3E}">
        <p14:creationId xmlns:p14="http://schemas.microsoft.com/office/powerpoint/2010/main" val="3411445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3.xml"/><Relationship Id="rId4" Type="http://schemas.microsoft.com/office/2007/relationships/hdphoto" Target="../media/hdphoto2.wdp"/></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20.sv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Master" Target="../slideMasters/slideMaster5.xml"/><Relationship Id="rId4" Type="http://schemas.openxmlformats.org/officeDocument/2006/relationships/image" Target="../media/image50.jpe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Master" Target="../slideMasters/slideMaster5.xml"/><Relationship Id="rId5" Type="http://schemas.openxmlformats.org/officeDocument/2006/relationships/image" Target="../media/image54.jpeg"/><Relationship Id="rId4" Type="http://schemas.openxmlformats.org/officeDocument/2006/relationships/image" Target="../media/image53.jpe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Master" Target="../slideMasters/slideMaster5.xml"/><Relationship Id="rId4" Type="http://schemas.openxmlformats.org/officeDocument/2006/relationships/image" Target="../media/image59.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Master" Target="../slideMasters/slideMaster5.xml"/><Relationship Id="rId5" Type="http://schemas.openxmlformats.org/officeDocument/2006/relationships/image" Target="../media/image63.jpeg"/><Relationship Id="rId4" Type="http://schemas.openxmlformats.org/officeDocument/2006/relationships/image" Target="../media/image62.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Master" Target="../slideMasters/slideMaster5.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Master" Target="../slideMasters/slideMaster5.xml"/><Relationship Id="rId4" Type="http://schemas.openxmlformats.org/officeDocument/2006/relationships/image" Target="../media/image71.jpe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Master" Target="../slideMasters/slideMaster5.xml"/><Relationship Id="rId5" Type="http://schemas.openxmlformats.org/officeDocument/2006/relationships/image" Target="../media/image72.jpeg"/><Relationship Id="rId4" Type="http://schemas.openxmlformats.org/officeDocument/2006/relationships/image" Target="../media/image71.jpe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6.svg"/><Relationship Id="rId7" Type="http://schemas.openxmlformats.org/officeDocument/2006/relationships/image" Target="../media/image18.svg"/><Relationship Id="rId12"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24.svg"/><Relationship Id="rId5" Type="http://schemas.openxmlformats.org/officeDocument/2006/relationships/image" Target="../media/image15.svg"/><Relationship Id="rId15" Type="http://schemas.openxmlformats.org/officeDocument/2006/relationships/image" Target="../media/image28.svg"/><Relationship Id="rId10" Type="http://schemas.openxmlformats.org/officeDocument/2006/relationships/image" Target="../media/image23.png"/><Relationship Id="rId4" Type="http://schemas.openxmlformats.org/officeDocument/2006/relationships/image" Target="../media/image14.png"/><Relationship Id="rId9" Type="http://schemas.openxmlformats.org/officeDocument/2006/relationships/image" Target="../media/image22.svg"/><Relationship Id="rId14" Type="http://schemas.openxmlformats.org/officeDocument/2006/relationships/image" Target="../media/image27.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Master" Target="../slideMasters/slideMaster5.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0.svg"/><Relationship Id="rId7" Type="http://schemas.openxmlformats.org/officeDocument/2006/relationships/image" Target="../media/image15.sv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6.svg"/><Relationship Id="rId4" Type="http://schemas.openxmlformats.org/officeDocument/2006/relationships/image" Target="../media/image12.png"/><Relationship Id="rId9" Type="http://schemas.openxmlformats.org/officeDocument/2006/relationships/image" Target="../media/image18.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room with people sitting at tables&#10;&#10;Description automatically generated">
            <a:extLst>
              <a:ext uri="{FF2B5EF4-FFF2-40B4-BE49-F238E27FC236}">
                <a16:creationId xmlns:a16="http://schemas.microsoft.com/office/drawing/2014/main" id="{7805FF50-A919-E01B-5D74-B2D5C9502F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216" t="24312"/>
          <a:stretch/>
        </p:blipFill>
        <p:spPr>
          <a:xfrm>
            <a:off x="0" y="0"/>
            <a:ext cx="12192000" cy="6858000"/>
          </a:xfrm>
          <a:prstGeom prst="rect">
            <a:avLst/>
          </a:prstGeom>
        </p:spPr>
      </p:pic>
      <p:pic>
        <p:nvPicPr>
          <p:cNvPr id="21" name="Graphic 20">
            <a:extLst>
              <a:ext uri="{FF2B5EF4-FFF2-40B4-BE49-F238E27FC236}">
                <a16:creationId xmlns:a16="http://schemas.microsoft.com/office/drawing/2014/main" id="{8B04B4FE-CA1C-C290-5E91-5C1C171F31E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3023669" cy="6858000"/>
          </a:xfrm>
          <a:prstGeom prst="rect">
            <a:avLst/>
          </a:prstGeom>
        </p:spPr>
      </p:pic>
      <p:sp>
        <p:nvSpPr>
          <p:cNvPr id="14" name="Title 1">
            <a:extLst>
              <a:ext uri="{FF2B5EF4-FFF2-40B4-BE49-F238E27FC236}">
                <a16:creationId xmlns:a16="http://schemas.microsoft.com/office/drawing/2014/main" id="{670C87BE-8098-3AA6-52DF-862623B0178F}"/>
              </a:ext>
            </a:extLst>
          </p:cNvPr>
          <p:cNvSpPr>
            <a:spLocks noGrp="1"/>
          </p:cNvSpPr>
          <p:nvPr>
            <p:ph type="title" hasCustomPrompt="1"/>
          </p:nvPr>
        </p:nvSpPr>
        <p:spPr>
          <a:xfrm>
            <a:off x="512209" y="3238296"/>
            <a:ext cx="6789929" cy="1740759"/>
          </a:xfrm>
          <a:prstGeom prst="rect">
            <a:avLst/>
          </a:prstGeom>
        </p:spPr>
        <p:txBody>
          <a:bodyPr/>
          <a:lstStyle>
            <a:lvl1pPr>
              <a:lnSpc>
                <a:spcPct val="100000"/>
              </a:lnSpc>
              <a:defRPr sz="5400">
                <a:solidFill>
                  <a:schemeClr val="bg1"/>
                </a:solidFill>
                <a:latin typeface="Montserrat Black" panose="00000A00000000000000" pitchFamily="2" charset="0"/>
              </a:defRPr>
            </a:lvl1pPr>
          </a:lstStyle>
          <a:p>
            <a:r>
              <a:rPr lang="en-US"/>
              <a:t>Dicker Data </a:t>
            </a:r>
            <a:br>
              <a:rPr lang="en-US"/>
            </a:br>
            <a:r>
              <a:rPr lang="en-US"/>
              <a:t>OnPoint Webinar</a:t>
            </a:r>
            <a:endParaRPr lang="en-AU"/>
          </a:p>
        </p:txBody>
      </p:sp>
      <p:pic>
        <p:nvPicPr>
          <p:cNvPr id="17" name="Graphic 16">
            <a:extLst>
              <a:ext uri="{FF2B5EF4-FFF2-40B4-BE49-F238E27FC236}">
                <a16:creationId xmlns:a16="http://schemas.microsoft.com/office/drawing/2014/main" id="{446FB2CC-124C-C83B-81D3-5331672D3C7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20474" y="2246811"/>
            <a:ext cx="3051401" cy="516391"/>
          </a:xfrm>
          <a:prstGeom prst="rect">
            <a:avLst/>
          </a:prstGeom>
        </p:spPr>
      </p:pic>
      <p:pic>
        <p:nvPicPr>
          <p:cNvPr id="18" name="Graphic 17">
            <a:extLst>
              <a:ext uri="{FF2B5EF4-FFF2-40B4-BE49-F238E27FC236}">
                <a16:creationId xmlns:a16="http://schemas.microsoft.com/office/drawing/2014/main" id="{B40474A6-BA3C-DB51-86C0-1F34632FFCD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652026" y="4979055"/>
            <a:ext cx="10447802" cy="63868"/>
          </a:xfrm>
          <a:prstGeom prst="rect">
            <a:avLst/>
          </a:prstGeom>
        </p:spPr>
      </p:pic>
      <p:pic>
        <p:nvPicPr>
          <p:cNvPr id="23" name="Graphic 22">
            <a:extLst>
              <a:ext uri="{FF2B5EF4-FFF2-40B4-BE49-F238E27FC236}">
                <a16:creationId xmlns:a16="http://schemas.microsoft.com/office/drawing/2014/main" id="{E0E0E9A8-866D-075D-E985-6981ADAA9EA4}"/>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9274629" y="420393"/>
            <a:ext cx="2442754" cy="275642"/>
          </a:xfrm>
          <a:prstGeom prst="rect">
            <a:avLst/>
          </a:prstGeom>
        </p:spPr>
      </p:pic>
    </p:spTree>
    <p:extLst>
      <p:ext uri="{BB962C8B-B14F-4D97-AF65-F5344CB8AC3E}">
        <p14:creationId xmlns:p14="http://schemas.microsoft.com/office/powerpoint/2010/main" val="3113035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sp>
        <p:nvSpPr>
          <p:cNvPr id="14" name="Content Placeholder 8">
            <a:extLst>
              <a:ext uri="{FF2B5EF4-FFF2-40B4-BE49-F238E27FC236}">
                <a16:creationId xmlns:a16="http://schemas.microsoft.com/office/drawing/2014/main" id="{EDDD2CE4-8F61-FDD2-E395-BEABD3483BF5}"/>
              </a:ext>
            </a:extLst>
          </p:cNvPr>
          <p:cNvSpPr>
            <a:spLocks noGrp="1"/>
          </p:cNvSpPr>
          <p:nvPr>
            <p:ph sz="quarter" idx="10"/>
          </p:nvPr>
        </p:nvSpPr>
        <p:spPr>
          <a:xfrm rot="5400000">
            <a:off x="365182" y="2964693"/>
            <a:ext cx="3707132" cy="2067805"/>
          </a:xfrm>
          <a:prstGeom prst="roundRect">
            <a:avLst/>
          </a:prstGeom>
          <a:ln w="28575">
            <a:solidFill>
              <a:srgbClr val="ED5225"/>
            </a:solidFill>
          </a:ln>
        </p:spPr>
        <p:txBody>
          <a:bodyPr/>
          <a:lstStyle>
            <a:lvl1pPr marL="0" indent="0">
              <a:buFontTx/>
              <a:buNone/>
              <a:defRPr/>
            </a:lvl1pPr>
          </a:lstStyle>
          <a:p>
            <a:pPr lvl="0"/>
            <a:endParaRPr lang="en-AU"/>
          </a:p>
        </p:txBody>
      </p:sp>
      <p:sp>
        <p:nvSpPr>
          <p:cNvPr id="15" name="Content Placeholder 8">
            <a:extLst>
              <a:ext uri="{FF2B5EF4-FFF2-40B4-BE49-F238E27FC236}">
                <a16:creationId xmlns:a16="http://schemas.microsoft.com/office/drawing/2014/main" id="{5360A001-57DF-B215-5DBC-BF3010842204}"/>
              </a:ext>
            </a:extLst>
          </p:cNvPr>
          <p:cNvSpPr>
            <a:spLocks noGrp="1"/>
          </p:cNvSpPr>
          <p:nvPr>
            <p:ph sz="quarter" idx="11"/>
          </p:nvPr>
        </p:nvSpPr>
        <p:spPr>
          <a:xfrm rot="5400000">
            <a:off x="8119687" y="2938628"/>
            <a:ext cx="3707132" cy="2067805"/>
          </a:xfrm>
          <a:prstGeom prst="roundRect">
            <a:avLst/>
          </a:prstGeom>
          <a:ln w="28575">
            <a:solidFill>
              <a:srgbClr val="289ED8"/>
            </a:solidFill>
          </a:ln>
        </p:spPr>
        <p:txBody>
          <a:bodyPr/>
          <a:lstStyle>
            <a:lvl1pPr marL="0" indent="0">
              <a:buFontTx/>
              <a:buNone/>
              <a:defRPr/>
            </a:lvl1pPr>
          </a:lstStyle>
          <a:p>
            <a:pPr lvl="0"/>
            <a:endParaRPr lang="en-AU"/>
          </a:p>
        </p:txBody>
      </p:sp>
      <p:sp>
        <p:nvSpPr>
          <p:cNvPr id="16" name="Content Placeholder 2">
            <a:extLst>
              <a:ext uri="{FF2B5EF4-FFF2-40B4-BE49-F238E27FC236}">
                <a16:creationId xmlns:a16="http://schemas.microsoft.com/office/drawing/2014/main" id="{CF0FCA5E-07D4-965A-C405-CEA6D0E0084F}"/>
              </a:ext>
            </a:extLst>
          </p:cNvPr>
          <p:cNvSpPr>
            <a:spLocks noGrp="1"/>
          </p:cNvSpPr>
          <p:nvPr>
            <p:ph idx="31" hasCustomPrompt="1"/>
          </p:nvPr>
        </p:nvSpPr>
        <p:spPr>
          <a:xfrm>
            <a:off x="3610277" y="2651759"/>
            <a:ext cx="1867412" cy="3069771"/>
          </a:xfrm>
          <a:prstGeom prst="rect">
            <a:avLst/>
          </a:prstGeom>
        </p:spPr>
        <p:txBody>
          <a:bodyPr>
            <a:normAutofit/>
          </a:bodyPr>
          <a:lstStyle>
            <a:lvl1pPr marL="285750" indent="-285750" algn="l">
              <a:buFont typeface="Arial" panose="020B0604020202020204" pitchFamily="34" charset="0"/>
              <a:buChar char="•"/>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17" name="Content Placeholder 2">
            <a:extLst>
              <a:ext uri="{FF2B5EF4-FFF2-40B4-BE49-F238E27FC236}">
                <a16:creationId xmlns:a16="http://schemas.microsoft.com/office/drawing/2014/main" id="{772F6696-6BD0-A7FC-AB09-B1DB689DC0DD}"/>
              </a:ext>
            </a:extLst>
          </p:cNvPr>
          <p:cNvSpPr>
            <a:spLocks noGrp="1"/>
          </p:cNvSpPr>
          <p:nvPr>
            <p:ph idx="32" hasCustomPrompt="1"/>
          </p:nvPr>
        </p:nvSpPr>
        <p:spPr>
          <a:xfrm>
            <a:off x="6714309" y="2651759"/>
            <a:ext cx="1867414" cy="3069771"/>
          </a:xfrm>
          <a:prstGeom prst="rect">
            <a:avLst/>
          </a:prstGeom>
        </p:spPr>
        <p:txBody>
          <a:bodyPr>
            <a:normAutofit/>
          </a:bodyPr>
          <a:lstStyle>
            <a:lvl1pPr marL="285750" indent="-285750" algn="l">
              <a:buFont typeface="Arial" panose="020B0604020202020204" pitchFamily="34" charset="0"/>
              <a:buChar char="•"/>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18" name="Content Placeholder 2">
            <a:extLst>
              <a:ext uri="{FF2B5EF4-FFF2-40B4-BE49-F238E27FC236}">
                <a16:creationId xmlns:a16="http://schemas.microsoft.com/office/drawing/2014/main" id="{508FA9DB-2CCB-C5CC-F4C9-67027A976C25}"/>
              </a:ext>
            </a:extLst>
          </p:cNvPr>
          <p:cNvSpPr>
            <a:spLocks noGrp="1"/>
          </p:cNvSpPr>
          <p:nvPr>
            <p:ph idx="28" hasCustomPrompt="1"/>
          </p:nvPr>
        </p:nvSpPr>
        <p:spPr>
          <a:xfrm>
            <a:off x="3610276" y="2118963"/>
            <a:ext cx="1867411" cy="352997"/>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20" name="Content Placeholder 2">
            <a:extLst>
              <a:ext uri="{FF2B5EF4-FFF2-40B4-BE49-F238E27FC236}">
                <a16:creationId xmlns:a16="http://schemas.microsoft.com/office/drawing/2014/main" id="{2A2CCC93-B20F-D07E-BB32-03BD7F9B141E}"/>
              </a:ext>
            </a:extLst>
          </p:cNvPr>
          <p:cNvSpPr>
            <a:spLocks noGrp="1"/>
          </p:cNvSpPr>
          <p:nvPr>
            <p:ph idx="33" hasCustomPrompt="1"/>
          </p:nvPr>
        </p:nvSpPr>
        <p:spPr>
          <a:xfrm>
            <a:off x="6714309" y="2117389"/>
            <a:ext cx="1867414" cy="352997"/>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cxnSp>
        <p:nvCxnSpPr>
          <p:cNvPr id="23" name="Straight Connector 22">
            <a:extLst>
              <a:ext uri="{FF2B5EF4-FFF2-40B4-BE49-F238E27FC236}">
                <a16:creationId xmlns:a16="http://schemas.microsoft.com/office/drawing/2014/main" id="{85AAAE2A-7FEA-7E2F-5612-AFE26FE47E8E}"/>
              </a:ext>
            </a:extLst>
          </p:cNvPr>
          <p:cNvCxnSpPr/>
          <p:nvPr userDrawn="1"/>
        </p:nvCxnSpPr>
        <p:spPr>
          <a:xfrm>
            <a:off x="6096000" y="2117389"/>
            <a:ext cx="0" cy="3708708"/>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6106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E80E828-E4CE-BACE-A177-578C6DDB43F5}"/>
              </a:ext>
            </a:extLst>
          </p:cNvPr>
          <p:cNvSpPr>
            <a:spLocks noGrp="1"/>
          </p:cNvSpPr>
          <p:nvPr>
            <p:ph idx="26"/>
          </p:nvPr>
        </p:nvSpPr>
        <p:spPr>
          <a:xfrm>
            <a:off x="7558167" y="0"/>
            <a:ext cx="4633833" cy="6858000"/>
          </a:xfrm>
          <a:prstGeom prst="rect">
            <a:avLst/>
          </a:prstGeom>
          <a:solidFill>
            <a:schemeClr val="bg1">
              <a:lumMod val="95000"/>
            </a:schemeClr>
          </a:solidFill>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2" name="Title 1">
            <a:extLst>
              <a:ext uri="{FF2B5EF4-FFF2-40B4-BE49-F238E27FC236}">
                <a16:creationId xmlns:a16="http://schemas.microsoft.com/office/drawing/2014/main" id="{8282C91F-EEA7-4997-6141-8220313A05D0}"/>
              </a:ext>
            </a:extLst>
          </p:cNvPr>
          <p:cNvSpPr>
            <a:spLocks noGrp="1"/>
          </p:cNvSpPr>
          <p:nvPr>
            <p:ph type="title" hasCustomPrompt="1"/>
          </p:nvPr>
        </p:nvSpPr>
        <p:spPr>
          <a:xfrm>
            <a:off x="1044158" y="796738"/>
            <a:ext cx="5722404" cy="679365"/>
          </a:xfrm>
          <a:prstGeom prst="rect">
            <a:avLst/>
          </a:prstGeom>
        </p:spPr>
        <p:txBody>
          <a:bodyPr/>
          <a:lstStyle>
            <a:lvl1pPr algn="l">
              <a:defRPr>
                <a:latin typeface="Montserrat Black" panose="00000A00000000000000" pitchFamily="2" charset="0"/>
              </a:defRPr>
            </a:lvl1pPr>
          </a:lstStyle>
          <a:p>
            <a:r>
              <a:rPr lang="en-US"/>
              <a:t>Title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200000">
            <a:off x="-1133039" y="5914547"/>
            <a:ext cx="3591190" cy="1795594"/>
          </a:xfrm>
          <a:prstGeom prst="rect">
            <a:avLst/>
          </a:prstGeom>
        </p:spPr>
      </p:pic>
      <p:sp>
        <p:nvSpPr>
          <p:cNvPr id="16" name="Content Placeholder 2">
            <a:extLst>
              <a:ext uri="{FF2B5EF4-FFF2-40B4-BE49-F238E27FC236}">
                <a16:creationId xmlns:a16="http://schemas.microsoft.com/office/drawing/2014/main" id="{54FC87DD-7BAF-0B0E-DD4E-0C0BB59C8DBD}"/>
              </a:ext>
            </a:extLst>
          </p:cNvPr>
          <p:cNvSpPr>
            <a:spLocks noGrp="1"/>
          </p:cNvSpPr>
          <p:nvPr>
            <p:ph idx="25" hasCustomPrompt="1"/>
          </p:nvPr>
        </p:nvSpPr>
        <p:spPr>
          <a:xfrm>
            <a:off x="1044157" y="1690688"/>
            <a:ext cx="5722404" cy="4370573"/>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Tree>
    <p:extLst>
      <p:ext uri="{BB962C8B-B14F-4D97-AF65-F5344CB8AC3E}">
        <p14:creationId xmlns:p14="http://schemas.microsoft.com/office/powerpoint/2010/main" val="2263565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and Image w/ 3 points">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E80E828-E4CE-BACE-A177-578C6DDB43F5}"/>
              </a:ext>
            </a:extLst>
          </p:cNvPr>
          <p:cNvSpPr>
            <a:spLocks noGrp="1"/>
          </p:cNvSpPr>
          <p:nvPr>
            <p:ph idx="26"/>
          </p:nvPr>
        </p:nvSpPr>
        <p:spPr>
          <a:xfrm>
            <a:off x="7558167" y="0"/>
            <a:ext cx="4633833" cy="6858000"/>
          </a:xfrm>
          <a:prstGeom prst="rect">
            <a:avLst/>
          </a:prstGeom>
          <a:solidFill>
            <a:schemeClr val="bg1">
              <a:lumMod val="95000"/>
            </a:schemeClr>
          </a:solidFill>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2" name="Title 1">
            <a:extLst>
              <a:ext uri="{FF2B5EF4-FFF2-40B4-BE49-F238E27FC236}">
                <a16:creationId xmlns:a16="http://schemas.microsoft.com/office/drawing/2014/main" id="{8282C91F-EEA7-4997-6141-8220313A05D0}"/>
              </a:ext>
            </a:extLst>
          </p:cNvPr>
          <p:cNvSpPr>
            <a:spLocks noGrp="1"/>
          </p:cNvSpPr>
          <p:nvPr>
            <p:ph type="title" hasCustomPrompt="1"/>
          </p:nvPr>
        </p:nvSpPr>
        <p:spPr>
          <a:xfrm>
            <a:off x="1044158" y="796738"/>
            <a:ext cx="5722404" cy="679365"/>
          </a:xfrm>
          <a:prstGeom prst="rect">
            <a:avLst/>
          </a:prstGeom>
        </p:spPr>
        <p:txBody>
          <a:bodyPr/>
          <a:lstStyle>
            <a:lvl1pPr algn="l">
              <a:defRPr>
                <a:latin typeface="Montserrat Black" panose="00000A00000000000000" pitchFamily="2" charset="0"/>
              </a:defRPr>
            </a:lvl1pPr>
          </a:lstStyle>
          <a:p>
            <a:r>
              <a:rPr lang="en-US"/>
              <a:t>Title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200000">
            <a:off x="-1133039" y="5914547"/>
            <a:ext cx="3591190" cy="1795594"/>
          </a:xfrm>
          <a:prstGeom prst="rect">
            <a:avLst/>
          </a:prstGeom>
        </p:spPr>
      </p:pic>
      <p:sp>
        <p:nvSpPr>
          <p:cNvPr id="16" name="Content Placeholder 2">
            <a:extLst>
              <a:ext uri="{FF2B5EF4-FFF2-40B4-BE49-F238E27FC236}">
                <a16:creationId xmlns:a16="http://schemas.microsoft.com/office/drawing/2014/main" id="{54FC87DD-7BAF-0B0E-DD4E-0C0BB59C8DBD}"/>
              </a:ext>
            </a:extLst>
          </p:cNvPr>
          <p:cNvSpPr>
            <a:spLocks noGrp="1"/>
          </p:cNvSpPr>
          <p:nvPr>
            <p:ph idx="25" hasCustomPrompt="1"/>
          </p:nvPr>
        </p:nvSpPr>
        <p:spPr>
          <a:xfrm>
            <a:off x="2351957" y="2063321"/>
            <a:ext cx="4414603" cy="987198"/>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3" name="Content Placeholder 2">
            <a:extLst>
              <a:ext uri="{FF2B5EF4-FFF2-40B4-BE49-F238E27FC236}">
                <a16:creationId xmlns:a16="http://schemas.microsoft.com/office/drawing/2014/main" id="{93B2C77A-BC6B-748B-0D8B-B13F3BD636D8}"/>
              </a:ext>
            </a:extLst>
          </p:cNvPr>
          <p:cNvSpPr>
            <a:spLocks noGrp="1"/>
          </p:cNvSpPr>
          <p:nvPr>
            <p:ph idx="27" hasCustomPrompt="1"/>
          </p:nvPr>
        </p:nvSpPr>
        <p:spPr>
          <a:xfrm>
            <a:off x="1142600" y="2063320"/>
            <a:ext cx="744090" cy="742604"/>
          </a:xfrm>
          <a:prstGeom prst="ellipse">
            <a:avLst/>
          </a:prstGeom>
          <a:solidFill>
            <a:srgbClr val="ED5225"/>
          </a:solidFill>
          <a:ln w="28575">
            <a:noFill/>
          </a:ln>
        </p:spPr>
        <p:style>
          <a:lnRef idx="2">
            <a:schemeClr val="accent2"/>
          </a:lnRef>
          <a:fillRef idx="1">
            <a:schemeClr val="lt1"/>
          </a:fillRef>
          <a:effectRef idx="0">
            <a:schemeClr val="accent2"/>
          </a:effectRef>
          <a:fontRef idx="minor">
            <a:schemeClr val="dk1"/>
          </a:fontRef>
        </p:style>
        <p:txBody>
          <a:bodyPr>
            <a:noAutofit/>
          </a:bodyPr>
          <a:lstStyle>
            <a:lvl1pPr marL="0" indent="0" algn="ctr">
              <a:buNone/>
              <a:defRPr sz="3200">
                <a:solidFill>
                  <a:schemeClr val="bg1"/>
                </a:solidFill>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AU"/>
              <a:t>1</a:t>
            </a:r>
          </a:p>
        </p:txBody>
      </p:sp>
      <p:sp>
        <p:nvSpPr>
          <p:cNvPr id="4" name="Content Placeholder 2">
            <a:extLst>
              <a:ext uri="{FF2B5EF4-FFF2-40B4-BE49-F238E27FC236}">
                <a16:creationId xmlns:a16="http://schemas.microsoft.com/office/drawing/2014/main" id="{7B0F5308-3676-7B28-6E38-08202B4302EB}"/>
              </a:ext>
            </a:extLst>
          </p:cNvPr>
          <p:cNvSpPr>
            <a:spLocks noGrp="1"/>
          </p:cNvSpPr>
          <p:nvPr>
            <p:ph idx="28" hasCustomPrompt="1"/>
          </p:nvPr>
        </p:nvSpPr>
        <p:spPr>
          <a:xfrm>
            <a:off x="2351957" y="3388463"/>
            <a:ext cx="4414603" cy="987198"/>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5" name="Content Placeholder 2">
            <a:extLst>
              <a:ext uri="{FF2B5EF4-FFF2-40B4-BE49-F238E27FC236}">
                <a16:creationId xmlns:a16="http://schemas.microsoft.com/office/drawing/2014/main" id="{891B0FCC-A8A9-7CD4-DD0A-B5AB406A5863}"/>
              </a:ext>
            </a:extLst>
          </p:cNvPr>
          <p:cNvSpPr>
            <a:spLocks noGrp="1"/>
          </p:cNvSpPr>
          <p:nvPr>
            <p:ph idx="29" hasCustomPrompt="1"/>
          </p:nvPr>
        </p:nvSpPr>
        <p:spPr>
          <a:xfrm>
            <a:off x="1142600" y="3388462"/>
            <a:ext cx="744090" cy="742604"/>
          </a:xfrm>
          <a:prstGeom prst="ellipse">
            <a:avLst/>
          </a:prstGeom>
          <a:solidFill>
            <a:srgbClr val="ED5225"/>
          </a:solidFill>
          <a:ln w="28575">
            <a:noFill/>
          </a:ln>
        </p:spPr>
        <p:style>
          <a:lnRef idx="2">
            <a:schemeClr val="accent2"/>
          </a:lnRef>
          <a:fillRef idx="1">
            <a:schemeClr val="lt1"/>
          </a:fillRef>
          <a:effectRef idx="0">
            <a:schemeClr val="accent2"/>
          </a:effectRef>
          <a:fontRef idx="minor">
            <a:schemeClr val="dk1"/>
          </a:fontRef>
        </p:style>
        <p:txBody>
          <a:bodyPr>
            <a:noAutofit/>
          </a:bodyPr>
          <a:lstStyle>
            <a:lvl1pPr marL="0" indent="0" algn="ctr">
              <a:buNone/>
              <a:defRPr sz="3200">
                <a:solidFill>
                  <a:schemeClr val="bg1"/>
                </a:solidFill>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AU"/>
              <a:t>1</a:t>
            </a:r>
          </a:p>
        </p:txBody>
      </p:sp>
      <p:sp>
        <p:nvSpPr>
          <p:cNvPr id="7" name="Content Placeholder 2">
            <a:extLst>
              <a:ext uri="{FF2B5EF4-FFF2-40B4-BE49-F238E27FC236}">
                <a16:creationId xmlns:a16="http://schemas.microsoft.com/office/drawing/2014/main" id="{7BC0F928-F167-9891-8DE9-5A9F7ACA05CF}"/>
              </a:ext>
            </a:extLst>
          </p:cNvPr>
          <p:cNvSpPr>
            <a:spLocks noGrp="1"/>
          </p:cNvSpPr>
          <p:nvPr>
            <p:ph idx="30" hasCustomPrompt="1"/>
          </p:nvPr>
        </p:nvSpPr>
        <p:spPr>
          <a:xfrm>
            <a:off x="2375716" y="4740810"/>
            <a:ext cx="4414603" cy="987198"/>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9" name="Content Placeholder 2">
            <a:extLst>
              <a:ext uri="{FF2B5EF4-FFF2-40B4-BE49-F238E27FC236}">
                <a16:creationId xmlns:a16="http://schemas.microsoft.com/office/drawing/2014/main" id="{E57BE6C7-4F54-69B8-E089-D938F8B71774}"/>
              </a:ext>
            </a:extLst>
          </p:cNvPr>
          <p:cNvSpPr>
            <a:spLocks noGrp="1"/>
          </p:cNvSpPr>
          <p:nvPr>
            <p:ph idx="31" hasCustomPrompt="1"/>
          </p:nvPr>
        </p:nvSpPr>
        <p:spPr>
          <a:xfrm>
            <a:off x="1166359" y="4740809"/>
            <a:ext cx="744090" cy="742604"/>
          </a:xfrm>
          <a:prstGeom prst="ellipse">
            <a:avLst/>
          </a:prstGeom>
          <a:solidFill>
            <a:srgbClr val="ED5225"/>
          </a:solidFill>
          <a:ln w="28575">
            <a:noFill/>
          </a:ln>
        </p:spPr>
        <p:style>
          <a:lnRef idx="2">
            <a:schemeClr val="accent2"/>
          </a:lnRef>
          <a:fillRef idx="1">
            <a:schemeClr val="lt1"/>
          </a:fillRef>
          <a:effectRef idx="0">
            <a:schemeClr val="accent2"/>
          </a:effectRef>
          <a:fontRef idx="minor">
            <a:schemeClr val="dk1"/>
          </a:fontRef>
        </p:style>
        <p:txBody>
          <a:bodyPr>
            <a:noAutofit/>
          </a:bodyPr>
          <a:lstStyle>
            <a:lvl1pPr marL="0" indent="0" algn="ctr">
              <a:buNone/>
              <a:defRPr sz="3200">
                <a:solidFill>
                  <a:schemeClr val="bg1"/>
                </a:solidFill>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AU"/>
              <a:t>1</a:t>
            </a:r>
          </a:p>
        </p:txBody>
      </p:sp>
    </p:spTree>
    <p:extLst>
      <p:ext uri="{BB962C8B-B14F-4D97-AF65-F5344CB8AC3E}">
        <p14:creationId xmlns:p14="http://schemas.microsoft.com/office/powerpoint/2010/main" val="3466026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90868" y="585788"/>
            <a:ext cx="11018520" cy="615553"/>
          </a:xfrm>
        </p:spPr>
        <p:txBody>
          <a:bodyPr/>
          <a:lstStyle>
            <a:lvl1pPr algn="ctr">
              <a:defRPr lang="en-US" sz="4000" b="1" kern="1200" cap="none" spc="-10" baseline="0" dirty="0" smtClean="0">
                <a:ln w="3175">
                  <a:noFill/>
                </a:ln>
                <a:gradFill>
                  <a:gsLst>
                    <a:gs pos="15000">
                      <a:srgbClr val="8DC8E8"/>
                    </a:gs>
                    <a:gs pos="85000">
                      <a:srgbClr val="D59ED7"/>
                    </a:gs>
                  </a:gsLst>
                  <a:lin ang="2700000" scaled="1"/>
                </a:gradFill>
                <a:effectLst/>
                <a:latin typeface="+mj-lt"/>
                <a:ea typeface="+mn-ea"/>
                <a:cs typeface="Segoe UI" pitchFamily="34" charset="0"/>
              </a:defRPr>
            </a:lvl1pPr>
          </a:lstStyle>
          <a:p>
            <a:r>
              <a:rPr lang="en-US"/>
              <a:t>Click to edit Master title style</a:t>
            </a:r>
          </a:p>
        </p:txBody>
      </p:sp>
    </p:spTree>
    <p:extLst>
      <p:ext uri="{BB962C8B-B14F-4D97-AF65-F5344CB8AC3E}">
        <p14:creationId xmlns:p14="http://schemas.microsoft.com/office/powerpoint/2010/main" val="3829306108"/>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03532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D3BC4D-A1DC-FFD9-C335-F606122D67BB}"/>
              </a:ext>
            </a:extLst>
          </p:cNvPr>
          <p:cNvPicPr>
            <a:picLocks noChangeAspect="1"/>
          </p:cNvPicPr>
          <p:nvPr userDrawn="1"/>
        </p:nvPicPr>
        <p:blipFill>
          <a:blip r:embed="rId2" cstate="screen">
            <a:alphaModFix amt="9000"/>
            <a:extLst>
              <a:ext uri="{28A0092B-C50C-407E-A947-70E740481C1C}">
                <a14:useLocalDpi xmlns:a14="http://schemas.microsoft.com/office/drawing/2010/main"/>
              </a:ext>
            </a:extLst>
          </a:blip>
          <a:srcRect/>
          <a:stretch>
            <a:fillRect/>
          </a:stretch>
        </p:blipFill>
        <p:spPr>
          <a:xfrm flipV="1">
            <a:off x="1" y="-1"/>
            <a:ext cx="12191999" cy="6858001"/>
          </a:xfrm>
          <a:custGeom>
            <a:avLst/>
            <a:gdLst>
              <a:gd name="connsiteX0" fmla="*/ 0 w 12191999"/>
              <a:gd name="connsiteY0" fmla="*/ 6858001 h 6858001"/>
              <a:gd name="connsiteX1" fmla="*/ 12191999 w 12191999"/>
              <a:gd name="connsiteY1" fmla="*/ 6858001 h 6858001"/>
              <a:gd name="connsiteX2" fmla="*/ 12191999 w 12191999"/>
              <a:gd name="connsiteY2" fmla="*/ 0 h 6858001"/>
              <a:gd name="connsiteX3" fmla="*/ 0 w 12191999"/>
              <a:gd name="connsiteY3" fmla="*/ 0 h 6858001"/>
            </a:gdLst>
            <a:ahLst/>
            <a:cxnLst>
              <a:cxn ang="0">
                <a:pos x="connsiteX0" y="connsiteY0"/>
              </a:cxn>
              <a:cxn ang="0">
                <a:pos x="connsiteX1" y="connsiteY1"/>
              </a:cxn>
              <a:cxn ang="0">
                <a:pos x="connsiteX2" y="connsiteY2"/>
              </a:cxn>
              <a:cxn ang="0">
                <a:pos x="connsiteX3" y="connsiteY3"/>
              </a:cxn>
            </a:cxnLst>
            <a:rect l="l" t="t" r="r" b="b"/>
            <a:pathLst>
              <a:path w="12191999" h="6858001">
                <a:moveTo>
                  <a:pt x="0" y="6858001"/>
                </a:moveTo>
                <a:lnTo>
                  <a:pt x="12191999" y="6858001"/>
                </a:lnTo>
                <a:lnTo>
                  <a:pt x="12191999" y="0"/>
                </a:lnTo>
                <a:lnTo>
                  <a:pt x="0" y="0"/>
                </a:lnTo>
                <a:close/>
              </a:path>
            </a:pathLst>
          </a:cu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599440"/>
            <a:ext cx="11018520" cy="498598"/>
          </a:xfrm>
        </p:spPr>
        <p:txBody>
          <a:bodyPr/>
          <a:lstStyle>
            <a:lvl1pPr>
              <a:lnSpc>
                <a:spcPct val="90000"/>
              </a:lnSpc>
              <a:defRPr/>
            </a:lvl1pPr>
          </a:lstStyle>
          <a:p>
            <a:r>
              <a:rPr lang="en-US"/>
              <a:t>Click to edit Master title style</a:t>
            </a:r>
          </a:p>
        </p:txBody>
      </p:sp>
      <p:pic>
        <p:nvPicPr>
          <p:cNvPr id="5" name="Picture 4">
            <a:extLst>
              <a:ext uri="{FF2B5EF4-FFF2-40B4-BE49-F238E27FC236}">
                <a16:creationId xmlns:a16="http://schemas.microsoft.com/office/drawing/2014/main" id="{E57F6161-D444-5E24-374C-8B66FA6F132D}"/>
              </a:ext>
            </a:extLst>
          </p:cNvPr>
          <p:cNvPicPr>
            <a:picLocks noChangeAspect="1"/>
          </p:cNvPicPr>
          <p:nvPr userDrawn="1"/>
        </p:nvPicPr>
        <p:blipFill rotWithShape="1">
          <a:blip r:embed="rId3">
            <a:alphaModFix amt="92000"/>
          </a:blip>
          <a:srcRect t="21875" b="21875"/>
          <a:stretch/>
        </p:blipFill>
        <p:spPr>
          <a:xfrm flipH="1">
            <a:off x="1" y="0"/>
            <a:ext cx="12191999" cy="6858001"/>
          </a:xfrm>
          <a:prstGeom prst="rect">
            <a:avLst/>
          </a:prstGeom>
        </p:spPr>
      </p:pic>
    </p:spTree>
    <p:extLst>
      <p:ext uri="{BB962C8B-B14F-4D97-AF65-F5344CB8AC3E}">
        <p14:creationId xmlns:p14="http://schemas.microsoft.com/office/powerpoint/2010/main" val="21306728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12">
          <p15:clr>
            <a:srgbClr val="5ACBF0"/>
          </p15:clr>
        </p15:guide>
        <p15:guide id="29" orient="horz" pos="1248">
          <p15:clr>
            <a:srgbClr val="5ACBF0"/>
          </p15:clr>
        </p15:guide>
        <p15:guide id="30"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1648571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WORKSHEET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30CE1E-4089-434E-AAF5-DA9D1BB44473}"/>
              </a:ext>
            </a:extLst>
          </p:cNvPr>
          <p:cNvSpPr/>
          <p:nvPr userDrawn="1"/>
        </p:nvSpPr>
        <p:spPr>
          <a:xfrm>
            <a:off x="6718042" y="-78115"/>
            <a:ext cx="5473958"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Semilight" panose="020B0402040204020203" pitchFamily="34" charset="0"/>
            </a:endParaRPr>
          </a:p>
        </p:txBody>
      </p:sp>
    </p:spTree>
    <p:extLst>
      <p:ext uri="{BB962C8B-B14F-4D97-AF65-F5344CB8AC3E}">
        <p14:creationId xmlns:p14="http://schemas.microsoft.com/office/powerpoint/2010/main" val="1338443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E4D1F-5B5A-090A-A03D-C3F5870786F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BDB1343-DC6D-9841-EEB4-E73AF7F70DC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0C04E1F-7D5D-F269-B935-1B4B5B8F22EC}"/>
              </a:ext>
            </a:extLst>
          </p:cNvPr>
          <p:cNvSpPr>
            <a:spLocks noGrp="1"/>
          </p:cNvSpPr>
          <p:nvPr>
            <p:ph type="dt" sz="half" idx="10"/>
          </p:nvPr>
        </p:nvSpPr>
        <p:spPr/>
        <p:txBody>
          <a:bodyPr/>
          <a:lstStyle/>
          <a:p>
            <a:fld id="{42260B99-8865-C440-9272-65E86CAD2389}" type="datetimeFigureOut">
              <a:rPr lang="en-US" smtClean="0"/>
              <a:t>7/24/2024</a:t>
            </a:fld>
            <a:endParaRPr lang="en-US"/>
          </a:p>
        </p:txBody>
      </p:sp>
      <p:sp>
        <p:nvSpPr>
          <p:cNvPr id="5" name="Footer Placeholder 4">
            <a:extLst>
              <a:ext uri="{FF2B5EF4-FFF2-40B4-BE49-F238E27FC236}">
                <a16:creationId xmlns:a16="http://schemas.microsoft.com/office/drawing/2014/main" id="{4359C22C-0E56-EE72-C7E4-8BC5DAC059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425C0A-703E-53FD-40CE-341252189C1F}"/>
              </a:ext>
            </a:extLst>
          </p:cNvPr>
          <p:cNvSpPr>
            <a:spLocks noGrp="1"/>
          </p:cNvSpPr>
          <p:nvPr>
            <p:ph type="sldNum" sz="quarter" idx="12"/>
          </p:nvPr>
        </p:nvSpPr>
        <p:spPr/>
        <p:txBody>
          <a:bodyPr/>
          <a:lstStyle/>
          <a:p>
            <a:fld id="{998FBB68-5880-D647-91C7-4ACCA3F5441B}" type="slidenum">
              <a:rPr lang="en-US" smtClean="0"/>
              <a:t>‹#›</a:t>
            </a:fld>
            <a:endParaRPr lang="en-US"/>
          </a:p>
        </p:txBody>
      </p:sp>
    </p:spTree>
    <p:extLst>
      <p:ext uri="{BB962C8B-B14F-4D97-AF65-F5344CB8AC3E}">
        <p14:creationId xmlns:p14="http://schemas.microsoft.com/office/powerpoint/2010/main" val="27054118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57836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EB56D0F-F9DE-F7E9-D747-1560D1D981C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26628" y="-443617"/>
            <a:ext cx="1664017" cy="2237816"/>
          </a:xfrm>
          <a:prstGeom prst="rect">
            <a:avLst/>
          </a:prstGeom>
        </p:spPr>
      </p:pic>
      <p:sp>
        <p:nvSpPr>
          <p:cNvPr id="2" name="Title 1">
            <a:extLst>
              <a:ext uri="{FF2B5EF4-FFF2-40B4-BE49-F238E27FC236}">
                <a16:creationId xmlns:a16="http://schemas.microsoft.com/office/drawing/2014/main" id="{8282C91F-EEA7-4997-6141-8220313A05D0}"/>
              </a:ext>
            </a:extLst>
          </p:cNvPr>
          <p:cNvSpPr>
            <a:spLocks noGrp="1"/>
          </p:cNvSpPr>
          <p:nvPr>
            <p:ph type="title" hasCustomPrompt="1"/>
          </p:nvPr>
        </p:nvSpPr>
        <p:spPr>
          <a:xfrm>
            <a:off x="3744968" y="2928674"/>
            <a:ext cx="7515344" cy="937393"/>
          </a:xfrm>
          <a:prstGeom prst="rect">
            <a:avLst/>
          </a:prstGeom>
        </p:spPr>
        <p:txBody>
          <a:bodyPr/>
          <a:lstStyle>
            <a:lvl1pPr>
              <a:defRPr>
                <a:latin typeface="Montserrat Black" panose="00000A00000000000000" pitchFamily="2" charset="0"/>
              </a:defRPr>
            </a:lvl1pPr>
          </a:lstStyle>
          <a:p>
            <a:r>
              <a:rPr lang="en-US"/>
              <a:t>Title</a:t>
            </a:r>
            <a:endParaRPr lang="en-AU"/>
          </a:p>
        </p:txBody>
      </p:sp>
      <p:sp>
        <p:nvSpPr>
          <p:cNvPr id="3" name="Content Placeholder 2">
            <a:extLst>
              <a:ext uri="{FF2B5EF4-FFF2-40B4-BE49-F238E27FC236}">
                <a16:creationId xmlns:a16="http://schemas.microsoft.com/office/drawing/2014/main" id="{66A5829E-1A2E-65EB-B280-5BFAF94B6CCA}"/>
              </a:ext>
            </a:extLst>
          </p:cNvPr>
          <p:cNvSpPr>
            <a:spLocks noGrp="1"/>
          </p:cNvSpPr>
          <p:nvPr>
            <p:ph idx="1" hasCustomPrompt="1"/>
          </p:nvPr>
        </p:nvSpPr>
        <p:spPr>
          <a:xfrm>
            <a:off x="3744968" y="3983688"/>
            <a:ext cx="7515344" cy="1011044"/>
          </a:xfrm>
          <a:prstGeom prst="rect">
            <a:avLst/>
          </a:prstGeom>
        </p:spPr>
        <p:txBody>
          <a:bodyPr/>
          <a:lstStyle>
            <a:lvl1pPr marL="0" indent="0">
              <a:buNone/>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Subtitle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540854" y="6492875"/>
            <a:ext cx="1428750" cy="171450"/>
          </a:xfrm>
          <a:prstGeom prst="rect">
            <a:avLst/>
          </a:prstGeom>
        </p:spPr>
      </p:pic>
      <p:sp>
        <p:nvSpPr>
          <p:cNvPr id="9" name="Content Placeholder 8">
            <a:extLst>
              <a:ext uri="{FF2B5EF4-FFF2-40B4-BE49-F238E27FC236}">
                <a16:creationId xmlns:a16="http://schemas.microsoft.com/office/drawing/2014/main" id="{882465CE-67AA-2F88-582C-E28C7A489CD5}"/>
              </a:ext>
            </a:extLst>
          </p:cNvPr>
          <p:cNvSpPr>
            <a:spLocks noGrp="1"/>
          </p:cNvSpPr>
          <p:nvPr>
            <p:ph sz="quarter" idx="10"/>
          </p:nvPr>
        </p:nvSpPr>
        <p:spPr>
          <a:xfrm rot="5400000">
            <a:off x="-2614870" y="1076746"/>
            <a:ext cx="7874156" cy="2913419"/>
          </a:xfrm>
          <a:prstGeom prst="flowChartTerminator">
            <a:avLst/>
          </a:prstGeom>
          <a:ln w="28575">
            <a:solidFill>
              <a:srgbClr val="ED5225"/>
            </a:solidFill>
          </a:ln>
        </p:spPr>
        <p:txBody>
          <a:bodyPr/>
          <a:lstStyle>
            <a:lvl1pPr marL="0" indent="0">
              <a:buFontTx/>
              <a:buNone/>
              <a:defRPr/>
            </a:lvl1pPr>
          </a:lstStyle>
          <a:p>
            <a:pPr lvl="0"/>
            <a:endParaRPr lang="en-AU"/>
          </a:p>
        </p:txBody>
      </p:sp>
    </p:spTree>
    <p:extLst>
      <p:ext uri="{BB962C8B-B14F-4D97-AF65-F5344CB8AC3E}">
        <p14:creationId xmlns:p14="http://schemas.microsoft.com/office/powerpoint/2010/main" val="29684608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B337E0A-AA0A-563E-746F-88DFDBD46F6A}"/>
              </a:ext>
            </a:extLst>
          </p:cNvPr>
          <p:cNvGrpSpPr/>
          <p:nvPr userDrawn="1"/>
        </p:nvGrpSpPr>
        <p:grpSpPr>
          <a:xfrm>
            <a:off x="0" y="0"/>
            <a:ext cx="12192000" cy="6858000"/>
            <a:chOff x="0" y="0"/>
            <a:chExt cx="12192000" cy="6858000"/>
          </a:xfrm>
        </p:grpSpPr>
        <p:pic>
          <p:nvPicPr>
            <p:cNvPr id="4" name="Picture 3" descr="A blurry image of a person's hand&#10;&#10;Description automatically generated">
              <a:extLst>
                <a:ext uri="{FF2B5EF4-FFF2-40B4-BE49-F238E27FC236}">
                  <a16:creationId xmlns:a16="http://schemas.microsoft.com/office/drawing/2014/main" id="{981B8DF7-34EC-6688-A88F-ED8C3597D696}"/>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6" name="Rectangle 5">
              <a:extLst>
                <a:ext uri="{FF2B5EF4-FFF2-40B4-BE49-F238E27FC236}">
                  <a16:creationId xmlns:a16="http://schemas.microsoft.com/office/drawing/2014/main" id="{7F178E1B-908A-F34D-06CD-1931EB203EC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p:txBody>
          <a:bodyPr/>
          <a:lstStyle/>
          <a:p>
            <a:r>
              <a:rPr lang="en-US"/>
              <a:t>Click to edit Master title style</a:t>
            </a:r>
          </a:p>
        </p:txBody>
      </p:sp>
      <p:sp>
        <p:nvSpPr>
          <p:cNvPr id="2" name="Footer Placeholder 10">
            <a:extLst>
              <a:ext uri="{FF2B5EF4-FFF2-40B4-BE49-F238E27FC236}">
                <a16:creationId xmlns:a16="http://schemas.microsoft.com/office/drawing/2014/main" id="{2F0B32A3-39CB-22FB-7D7C-4A7C773B0A95}"/>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1178903876"/>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lternate backgound - title only">
    <p:spTree>
      <p:nvGrpSpPr>
        <p:cNvPr id="1" name=""/>
        <p:cNvGrpSpPr/>
        <p:nvPr/>
      </p:nvGrpSpPr>
      <p:grpSpPr>
        <a:xfrm>
          <a:off x="0" y="0"/>
          <a:ext cx="0" cy="0"/>
          <a:chOff x="0" y="0"/>
          <a:chExt cx="0" cy="0"/>
        </a:xfrm>
      </p:grpSpPr>
      <p:pic>
        <p:nvPicPr>
          <p:cNvPr id="3" name="Picture 2" descr="A close-up of a ribbon&#10;&#10;Description automatically generated">
            <a:extLst>
              <a:ext uri="{FF2B5EF4-FFF2-40B4-BE49-F238E27FC236}">
                <a16:creationId xmlns:a16="http://schemas.microsoft.com/office/drawing/2014/main" id="{2D01368F-CBC2-3A98-51E0-572AB45136C9}"/>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6923E10-A0DD-9107-F976-70EDBED7C272}"/>
              </a:ext>
            </a:extLst>
          </p:cNvPr>
          <p:cNvSpPr/>
          <p:nvPr userDrawn="1"/>
        </p:nvSpPr>
        <p:spPr bwMode="auto">
          <a:xfrm>
            <a:off x="0" y="4956629"/>
            <a:ext cx="12192000" cy="1901371"/>
          </a:xfrm>
          <a:prstGeom prst="rect">
            <a:avLst/>
          </a:prstGeom>
          <a:gradFill flip="none" rotWithShape="1">
            <a:gsLst>
              <a:gs pos="26000">
                <a:schemeClr val="bg1">
                  <a:alpha val="0"/>
                </a:schemeClr>
              </a:gs>
              <a:gs pos="70000">
                <a:schemeClr val="bg1">
                  <a:alpha val="60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a:extLst>
              <a:ext uri="{FF2B5EF4-FFF2-40B4-BE49-F238E27FC236}">
                <a16:creationId xmlns:a16="http://schemas.microsoft.com/office/drawing/2014/main" id="{7F178E1B-908A-F34D-06CD-1931EB203EC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p:txBody>
          <a:bodyPr/>
          <a:lstStyle/>
          <a:p>
            <a:r>
              <a:rPr lang="en-US"/>
              <a:t>Click to edit Master title style</a:t>
            </a:r>
          </a:p>
        </p:txBody>
      </p:sp>
      <p:sp>
        <p:nvSpPr>
          <p:cNvPr id="2" name="Footer Placeholder 10">
            <a:extLst>
              <a:ext uri="{FF2B5EF4-FFF2-40B4-BE49-F238E27FC236}">
                <a16:creationId xmlns:a16="http://schemas.microsoft.com/office/drawing/2014/main" id="{2F0B32A3-39CB-22FB-7D7C-4A7C773B0A95}"/>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46624540"/>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pic>
        <p:nvPicPr>
          <p:cNvPr id="7" name="Picture 6" descr="A close up of a glass object&#10;&#10;Description automatically generated">
            <a:extLst>
              <a:ext uri="{FF2B5EF4-FFF2-40B4-BE49-F238E27FC236}">
                <a16:creationId xmlns:a16="http://schemas.microsoft.com/office/drawing/2014/main" id="{202B506A-483A-ADB6-D6D1-C736D738F1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Freeform: Shape 4">
            <a:extLst>
              <a:ext uri="{FF2B5EF4-FFF2-40B4-BE49-F238E27FC236}">
                <a16:creationId xmlns:a16="http://schemas.microsoft.com/office/drawing/2014/main" id="{DEBD55BF-62EF-ED92-3650-C400F8B9569D}"/>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gradFill flip="none" rotWithShape="1">
            <a:gsLst>
              <a:gs pos="89000">
                <a:schemeClr val="bg1">
                  <a:alpha val="69000"/>
                </a:schemeClr>
              </a:gs>
              <a:gs pos="100000">
                <a:schemeClr val="bg1">
                  <a:alpha val="92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2" name="Title 1"/>
          <p:cNvSpPr>
            <a:spLocks noGrp="1"/>
          </p:cNvSpPr>
          <p:nvPr>
            <p:ph type="title" hasCustomPrompt="1"/>
          </p:nvPr>
        </p:nvSpPr>
        <p:spPr>
          <a:xfrm>
            <a:off x="1248938" y="3182778"/>
            <a:ext cx="5229922" cy="492443"/>
          </a:xfrm>
        </p:spPr>
        <p:txBody>
          <a:bodyPr wrap="square" rIns="0" anchor="ctr" anchorCtr="0">
            <a:spAutoFit/>
          </a:bodyPr>
          <a:lstStyle>
            <a:lvl1pPr>
              <a:lnSpc>
                <a:spcPct val="100000"/>
              </a:lnSpc>
              <a:defRPr sz="3200" b="0" spc="-49" baseline="0">
                <a:solidFill>
                  <a:srgbClr val="000000"/>
                </a:solidFill>
                <a:latin typeface="+mj-lt"/>
                <a:cs typeface="Segoe UI Semilight" panose="020B0402040204020203" pitchFamily="34" charset="0"/>
              </a:defRPr>
            </a:lvl1pPr>
          </a:lstStyle>
          <a:p>
            <a:r>
              <a:rPr lang="en-US"/>
              <a:t>Divider slide</a:t>
            </a:r>
          </a:p>
        </p:txBody>
      </p:sp>
    </p:spTree>
    <p:extLst>
      <p:ext uri="{BB962C8B-B14F-4D97-AF65-F5344CB8AC3E}">
        <p14:creationId xmlns:p14="http://schemas.microsoft.com/office/powerpoint/2010/main" val="87642116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Ribbon full page">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AC871D7A-C89B-F090-4E20-507E04C5B408}"/>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7DA21B3-4424-4158-4F74-C7F196263C20}"/>
              </a:ext>
            </a:extLst>
          </p:cNvPr>
          <p:cNvSpPr/>
          <p:nvPr userDrawn="1"/>
        </p:nvSpPr>
        <p:spPr bwMode="auto">
          <a:xfrm>
            <a:off x="0" y="4956629"/>
            <a:ext cx="12192000" cy="1901371"/>
          </a:xfrm>
          <a:prstGeom prst="rect">
            <a:avLst/>
          </a:prstGeom>
          <a:gradFill flip="none" rotWithShape="1">
            <a:gsLst>
              <a:gs pos="26000">
                <a:schemeClr val="bg1">
                  <a:alpha val="0"/>
                </a:schemeClr>
              </a:gs>
              <a:gs pos="70000">
                <a:schemeClr val="bg1">
                  <a:alpha val="60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a:extLst>
              <a:ext uri="{FF2B5EF4-FFF2-40B4-BE49-F238E27FC236}">
                <a16:creationId xmlns:a16="http://schemas.microsoft.com/office/drawing/2014/main" id="{86E5E574-4E42-141C-4AB8-1E2942A7E153}"/>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CBD6267-AAA4-722E-4EC2-FA9E067F554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537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Left Bar Windows">
    <p:bg>
      <p:bgPr>
        <a:solidFill>
          <a:schemeClr val="bg1"/>
        </a:solidFill>
        <a:effectLst/>
      </p:bgPr>
    </p:bg>
    <p:spTree>
      <p:nvGrpSpPr>
        <p:cNvPr id="1" name=""/>
        <p:cNvGrpSpPr/>
        <p:nvPr/>
      </p:nvGrpSpPr>
      <p:grpSpPr>
        <a:xfrm>
          <a:off x="0" y="0"/>
          <a:ext cx="0" cy="0"/>
          <a:chOff x="0" y="0"/>
          <a:chExt cx="0" cy="0"/>
        </a:xfrm>
      </p:grpSpPr>
      <p:pic>
        <p:nvPicPr>
          <p:cNvPr id="2" name="Picture 1" descr="A close-up of a ribbon&#10;&#10;Description automatically generated">
            <a:extLst>
              <a:ext uri="{FF2B5EF4-FFF2-40B4-BE49-F238E27FC236}">
                <a16:creationId xmlns:a16="http://schemas.microsoft.com/office/drawing/2014/main" id="{7D58299E-9AC2-FCD6-ED21-D29674FD1935}"/>
              </a:ext>
            </a:extLst>
          </p:cNvPr>
          <p:cNvPicPr>
            <a:picLocks noChangeAspect="1"/>
          </p:cNvPicPr>
          <p:nvPr userDrawn="1"/>
        </p:nvPicPr>
        <p:blipFill rotWithShape="1">
          <a:blip r:embed="rId2" cstate="screen">
            <a:alphaModFix amt="85000"/>
            <a:extLst>
              <a:ext uri="{28A0092B-C50C-407E-A947-70E740481C1C}">
                <a14:useLocalDpi xmlns:a14="http://schemas.microsoft.com/office/drawing/2010/main"/>
              </a:ext>
            </a:extLst>
          </a:blip>
          <a:srcRect/>
          <a:stretch/>
        </p:blipFill>
        <p:spPr>
          <a:xfrm>
            <a:off x="0" y="0"/>
            <a:ext cx="6096000" cy="6858000"/>
          </a:xfrm>
          <a:prstGeom prst="rect">
            <a:avLst/>
          </a:prstGeom>
        </p:spPr>
      </p:pic>
      <p:pic>
        <p:nvPicPr>
          <p:cNvPr id="10" name="Background blur crop" descr="A close-up of a ribbon&#10;&#10;Description automatically generated">
            <a:extLst>
              <a:ext uri="{FF2B5EF4-FFF2-40B4-BE49-F238E27FC236}">
                <a16:creationId xmlns:a16="http://schemas.microsoft.com/office/drawing/2014/main" id="{735CCDD1-6D25-F844-4FE0-E4D2BFE30A7F}"/>
              </a:ext>
            </a:extLst>
          </p:cNvPr>
          <p:cNvPicPr>
            <a:picLocks noChangeAspect="1"/>
          </p:cNvPicPr>
          <p:nvPr userDrawn="1"/>
        </p:nvPicPr>
        <p:blipFill rotWithShape="1">
          <a:blip r:embed="rId3" cstate="screen">
            <a:alphaModFix/>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660400" y="2419350"/>
            <a:ext cx="4899026" cy="2019300"/>
          </a:xfrm>
          <a:prstGeom prst="roundRect">
            <a:avLst>
              <a:gd name="adj" fmla="val 8491"/>
            </a:avLst>
          </a:prstGeom>
        </p:spPr>
      </p:pic>
      <p:sp>
        <p:nvSpPr>
          <p:cNvPr id="9" name="Rectangle: Rounded Corners 8">
            <a:extLst>
              <a:ext uri="{FF2B5EF4-FFF2-40B4-BE49-F238E27FC236}">
                <a16:creationId xmlns:a16="http://schemas.microsoft.com/office/drawing/2014/main" id="{88AE7281-C62E-0DB0-56E2-6CFEC213AC04}"/>
              </a:ext>
            </a:extLst>
          </p:cNvPr>
          <p:cNvSpPr/>
          <p:nvPr userDrawn="1"/>
        </p:nvSpPr>
        <p:spPr>
          <a:xfrm>
            <a:off x="495300" y="2298700"/>
            <a:ext cx="5229226" cy="2258770"/>
          </a:xfrm>
          <a:prstGeom prst="roundRect">
            <a:avLst>
              <a:gd name="adj" fmla="val 8434"/>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2984155-66BC-DAC5-5E10-46E1D44CF3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4137BAB-C03C-A736-8E50-9B7D49E3D79F}"/>
              </a:ext>
            </a:extLst>
          </p:cNvPr>
          <p:cNvSpPr>
            <a:spLocks noGrp="1"/>
          </p:cNvSpPr>
          <p:nvPr>
            <p:ph type="title"/>
          </p:nvPr>
        </p:nvSpPr>
        <p:spPr>
          <a:xfrm>
            <a:off x="774700" y="2647950"/>
            <a:ext cx="4699000" cy="1562104"/>
          </a:xfrm>
          <a:prstGeom prst="roundRect">
            <a:avLst>
              <a:gd name="adj" fmla="val 15039"/>
            </a:avLst>
          </a:prstGeom>
          <a:solidFill>
            <a:schemeClr val="bg1"/>
          </a:solidFill>
        </p:spPr>
        <p:txBody>
          <a:bodyPr lIns="182880" tIns="182880" rIns="182880" bIns="182880" anchor="ctr" anchorCtr="0"/>
          <a:lstStyle>
            <a:lvl1pPr>
              <a:lnSpc>
                <a:spcPct val="90000"/>
              </a:lnSpc>
              <a:defRPr>
                <a:gradFill>
                  <a:gsLst>
                    <a:gs pos="21000">
                      <a:srgbClr val="0078D4"/>
                    </a:gs>
                    <a:gs pos="100000">
                      <a:srgbClr val="C03BC4"/>
                    </a:gs>
                  </a:gsLst>
                </a:gradFill>
              </a:defRPr>
            </a:lvl1pPr>
          </a:lstStyle>
          <a:p>
            <a:r>
              <a:rPr lang="en-US"/>
              <a:t>Click to edit Master title style</a:t>
            </a:r>
          </a:p>
        </p:txBody>
      </p:sp>
    </p:spTree>
    <p:extLst>
      <p:ext uri="{BB962C8B-B14F-4D97-AF65-F5344CB8AC3E}">
        <p14:creationId xmlns:p14="http://schemas.microsoft.com/office/powerpoint/2010/main" val="26621871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subtitle on softer backgroun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9B8D5D-8099-AA72-3D38-457B1AD8BBB7}"/>
              </a:ext>
            </a:extLst>
          </p:cNvPr>
          <p:cNvPicPr>
            <a:picLocks noChangeAspect="1"/>
          </p:cNvPicPr>
          <p:nvPr userDrawn="1"/>
        </p:nvPicPr>
        <p:blipFill rotWithShape="1">
          <a:blip r:embed="rId2" cstate="screen">
            <a:alphaModFix amt="46000"/>
            <a:extLst>
              <a:ext uri="{28A0092B-C50C-407E-A947-70E740481C1C}">
                <a14:useLocalDpi xmlns:a14="http://schemas.microsoft.com/office/drawing/2010/main"/>
              </a:ext>
            </a:extLst>
          </a:blip>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7DA21B3-4424-4158-4F74-C7F196263C20}"/>
              </a:ext>
            </a:extLst>
          </p:cNvPr>
          <p:cNvSpPr/>
          <p:nvPr userDrawn="1"/>
        </p:nvSpPr>
        <p:spPr bwMode="auto">
          <a:xfrm>
            <a:off x="0" y="4956629"/>
            <a:ext cx="12192000" cy="1901371"/>
          </a:xfrm>
          <a:prstGeom prst="rect">
            <a:avLst/>
          </a:prstGeom>
          <a:gradFill flip="none" rotWithShape="1">
            <a:gsLst>
              <a:gs pos="26000">
                <a:schemeClr val="bg1">
                  <a:alpha val="0"/>
                </a:schemeClr>
              </a:gs>
              <a:gs pos="70000">
                <a:schemeClr val="bg1">
                  <a:alpha val="60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a:extLst>
              <a:ext uri="{FF2B5EF4-FFF2-40B4-BE49-F238E27FC236}">
                <a16:creationId xmlns:a16="http://schemas.microsoft.com/office/drawing/2014/main" id="{86E5E574-4E42-141C-4AB8-1E2942A7E153}"/>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CBD6267-AAA4-722E-4EC2-FA9E067F554F}"/>
              </a:ext>
            </a:extLst>
          </p:cNvPr>
          <p:cNvSpPr>
            <a:spLocks noGrp="1"/>
          </p:cNvSpPr>
          <p:nvPr>
            <p:ph type="title"/>
          </p:nvPr>
        </p:nvSpPr>
        <p:spPr/>
        <p:txBody>
          <a:bodyPr/>
          <a:lstStyle/>
          <a:p>
            <a:r>
              <a:rPr lang="en-US"/>
              <a:t>Click to edit Master title style</a:t>
            </a:r>
          </a:p>
        </p:txBody>
      </p:sp>
      <p:sp>
        <p:nvSpPr>
          <p:cNvPr id="7" name="Text Placeholder 2">
            <a:extLst>
              <a:ext uri="{FF2B5EF4-FFF2-40B4-BE49-F238E27FC236}">
                <a16:creationId xmlns:a16="http://schemas.microsoft.com/office/drawing/2014/main" id="{695BB0A4-0465-8375-17C6-6AC6C5A8BCEF}"/>
              </a:ext>
            </a:extLst>
          </p:cNvPr>
          <p:cNvSpPr>
            <a:spLocks noGrp="1"/>
          </p:cNvSpPr>
          <p:nvPr>
            <p:ph type="body" sz="quarter" idx="11" hasCustomPrompt="1"/>
          </p:nvPr>
        </p:nvSpPr>
        <p:spPr>
          <a:xfrm>
            <a:off x="574675" y="941388"/>
            <a:ext cx="11018520" cy="341632"/>
          </a:xfrm>
        </p:spPr>
        <p:txBody>
          <a:bodyPr tIns="64008"/>
          <a:lstStyle>
            <a:lvl1pPr>
              <a:defRPr sz="180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11515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Highlighted text layout blue">
    <p:bg>
      <p:bgPr>
        <a:solidFill>
          <a:schemeClr val="accent1"/>
        </a:solidFill>
        <a:effectLst/>
      </p:bgPr>
    </p:bg>
    <p:spTree>
      <p:nvGrpSpPr>
        <p:cNvPr id="1" name=""/>
        <p:cNvGrpSpPr/>
        <p:nvPr/>
      </p:nvGrpSpPr>
      <p:grpSpPr>
        <a:xfrm>
          <a:off x="0" y="0"/>
          <a:ext cx="0" cy="0"/>
          <a:chOff x="0" y="0"/>
          <a:chExt cx="0" cy="0"/>
        </a:xfrm>
      </p:grpSpPr>
      <p:pic>
        <p:nvPicPr>
          <p:cNvPr id="7" name="Picture 6" descr="A close up of a glass object&#10;&#10;Description automatically generated">
            <a:extLst>
              <a:ext uri="{FF2B5EF4-FFF2-40B4-BE49-F238E27FC236}">
                <a16:creationId xmlns:a16="http://schemas.microsoft.com/office/drawing/2014/main" id="{202B506A-483A-ADB6-D6D1-C736D738F1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Freeform: Shape 4">
            <a:extLst>
              <a:ext uri="{FF2B5EF4-FFF2-40B4-BE49-F238E27FC236}">
                <a16:creationId xmlns:a16="http://schemas.microsoft.com/office/drawing/2014/main" id="{DEBD55BF-62EF-ED92-3650-C400F8B9569D}"/>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gradFill flip="none" rotWithShape="1">
            <a:gsLst>
              <a:gs pos="89000">
                <a:schemeClr val="bg1">
                  <a:alpha val="69000"/>
                </a:schemeClr>
              </a:gs>
              <a:gs pos="100000">
                <a:schemeClr val="bg1">
                  <a:alpha val="92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2" name="Title 1"/>
          <p:cNvSpPr>
            <a:spLocks noGrp="1"/>
          </p:cNvSpPr>
          <p:nvPr>
            <p:ph type="title" hasCustomPrompt="1"/>
          </p:nvPr>
        </p:nvSpPr>
        <p:spPr>
          <a:xfrm>
            <a:off x="1248938" y="3182778"/>
            <a:ext cx="5229922" cy="492443"/>
          </a:xfrm>
        </p:spPr>
        <p:txBody>
          <a:bodyPr wrap="square" rIns="0" anchor="ctr" anchorCtr="0">
            <a:spAutoFit/>
          </a:bodyPr>
          <a:lstStyle>
            <a:lvl1pPr>
              <a:lnSpc>
                <a:spcPct val="100000"/>
              </a:lnSpc>
              <a:defRPr sz="3200" b="0" spc="-49" baseline="0">
                <a:solidFill>
                  <a:srgbClr val="000000"/>
                </a:solidFill>
                <a:latin typeface="+mj-lt"/>
                <a:cs typeface="Segoe UI Semilight" panose="020B0402040204020203" pitchFamily="34" charset="0"/>
              </a:defRPr>
            </a:lvl1pPr>
          </a:lstStyle>
          <a:p>
            <a:r>
              <a:rPr lang="en-US"/>
              <a:t>Highlighted text layout blue</a:t>
            </a:r>
          </a:p>
        </p:txBody>
      </p:sp>
    </p:spTree>
    <p:extLst>
      <p:ext uri="{BB962C8B-B14F-4D97-AF65-F5344CB8AC3E}">
        <p14:creationId xmlns:p14="http://schemas.microsoft.com/office/powerpoint/2010/main" val="283869074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Slide without MS logo">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584199" y="2811645"/>
            <a:ext cx="6638653" cy="895065"/>
          </a:xfrm>
        </p:spPr>
        <p:txBody>
          <a:bodyPr anchor="b" anchorCtr="0"/>
          <a:lstStyle>
            <a:lvl1pPr>
              <a:defRPr kumimoji="0" lang="en-US" sz="4000" b="0" i="0" u="none" strike="noStrike" kern="1200" cap="none" spc="-50" normalizeH="0" baseline="0" dirty="0">
                <a:ln w="3175">
                  <a:noFill/>
                </a:ln>
                <a:gradFill flip="none" rotWithShape="1">
                  <a:gsLst>
                    <a:gs pos="21000">
                      <a:srgbClr val="0078D4"/>
                    </a:gs>
                    <a:gs pos="100000">
                      <a:srgbClr val="C03BC4"/>
                    </a:gs>
                  </a:gsLst>
                  <a:lin ang="0" scaled="1"/>
                  <a:tileRect/>
                </a:gradFill>
                <a:effectLst/>
                <a:uLnTx/>
                <a:uFillTx/>
                <a:latin typeface="Segoe UI Semibold" panose="020B0702040204020203" pitchFamily="34" charset="0"/>
                <a:ea typeface="+mn-ea"/>
                <a:cs typeface="Segoe UI Semibold" panose="020B07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584199" y="3846332"/>
            <a:ext cx="6638654" cy="454517"/>
          </a:xfrm>
        </p:spPr>
        <p:txBody>
          <a:bodyPr/>
          <a:lstStyle>
            <a:lvl1pPr marL="0" indent="0">
              <a:buNone/>
              <a:defRPr sz="2600"/>
            </a:lvl1pPr>
          </a:lstStyle>
          <a:p>
            <a:pPr lvl="0"/>
            <a:r>
              <a:rPr lang="en-US"/>
              <a:t>Click to edit Master text styles</a:t>
            </a:r>
          </a:p>
        </p:txBody>
      </p:sp>
    </p:spTree>
    <p:extLst>
      <p:ext uri="{BB962C8B-B14F-4D97-AF65-F5344CB8AC3E}">
        <p14:creationId xmlns:p14="http://schemas.microsoft.com/office/powerpoint/2010/main" val="282254807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p:txBody>
          <a:bodyPr/>
          <a:lstStyle/>
          <a:p>
            <a:r>
              <a:rPr lang="en-US"/>
              <a:t>Click to edit Master title style</a:t>
            </a:r>
          </a:p>
        </p:txBody>
      </p:sp>
      <p:sp>
        <p:nvSpPr>
          <p:cNvPr id="2" name="Footer Placeholder 10">
            <a:extLst>
              <a:ext uri="{FF2B5EF4-FFF2-40B4-BE49-F238E27FC236}">
                <a16:creationId xmlns:a16="http://schemas.microsoft.com/office/drawing/2014/main" id="{2F0B32A3-39CB-22FB-7D7C-4A7C773B0A95}"/>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1195068273"/>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8DC8E8"/>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0531586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56345" y="365125"/>
            <a:ext cx="10397455" cy="937393"/>
          </a:xfrm>
          <a:prstGeom prst="rect">
            <a:avLst/>
          </a:prstGeom>
        </p:spPr>
        <p:txBody>
          <a:bodyPr/>
          <a:lstStyle>
            <a:lvl1pP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15" name="Graphic 14">
            <a:extLst>
              <a:ext uri="{FF2B5EF4-FFF2-40B4-BE49-F238E27FC236}">
                <a16:creationId xmlns:a16="http://schemas.microsoft.com/office/drawing/2014/main" id="{57B293E3-6C4A-3A35-AAF2-1D2E3C3A414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0615" y="1309892"/>
            <a:ext cx="10447802" cy="63868"/>
          </a:xfrm>
          <a:prstGeom prst="rect">
            <a:avLst/>
          </a:prstGeom>
        </p:spPr>
      </p:pic>
      <p:sp>
        <p:nvSpPr>
          <p:cNvPr id="16" name="Content Placeholder 2">
            <a:extLst>
              <a:ext uri="{FF2B5EF4-FFF2-40B4-BE49-F238E27FC236}">
                <a16:creationId xmlns:a16="http://schemas.microsoft.com/office/drawing/2014/main" id="{FF8A83CE-1D77-F54D-0DE2-187611E97985}"/>
              </a:ext>
            </a:extLst>
          </p:cNvPr>
          <p:cNvSpPr>
            <a:spLocks noGrp="1"/>
          </p:cNvSpPr>
          <p:nvPr>
            <p:ph idx="1" hasCustomPrompt="1"/>
          </p:nvPr>
        </p:nvSpPr>
        <p:spPr>
          <a:xfrm>
            <a:off x="1753050" y="2030146"/>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7" name="Content Placeholder 2">
            <a:extLst>
              <a:ext uri="{FF2B5EF4-FFF2-40B4-BE49-F238E27FC236}">
                <a16:creationId xmlns:a16="http://schemas.microsoft.com/office/drawing/2014/main" id="{3F3E33F6-467A-6033-E165-B6AEBF7C2EA1}"/>
              </a:ext>
            </a:extLst>
          </p:cNvPr>
          <p:cNvSpPr>
            <a:spLocks noGrp="1"/>
          </p:cNvSpPr>
          <p:nvPr>
            <p:ph idx="10" hasCustomPrompt="1"/>
          </p:nvPr>
        </p:nvSpPr>
        <p:spPr>
          <a:xfrm>
            <a:off x="1753050" y="2780333"/>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8" name="Content Placeholder 2">
            <a:extLst>
              <a:ext uri="{FF2B5EF4-FFF2-40B4-BE49-F238E27FC236}">
                <a16:creationId xmlns:a16="http://schemas.microsoft.com/office/drawing/2014/main" id="{B6FBAF6C-EF38-86F6-F859-6DAE6B8F682F}"/>
              </a:ext>
            </a:extLst>
          </p:cNvPr>
          <p:cNvSpPr>
            <a:spLocks noGrp="1"/>
          </p:cNvSpPr>
          <p:nvPr>
            <p:ph idx="11" hasCustomPrompt="1"/>
          </p:nvPr>
        </p:nvSpPr>
        <p:spPr>
          <a:xfrm>
            <a:off x="1753050" y="353052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9" name="Content Placeholder 2">
            <a:extLst>
              <a:ext uri="{FF2B5EF4-FFF2-40B4-BE49-F238E27FC236}">
                <a16:creationId xmlns:a16="http://schemas.microsoft.com/office/drawing/2014/main" id="{2BB5B109-F9DB-EFF0-65E6-3850A6814FB7}"/>
              </a:ext>
            </a:extLst>
          </p:cNvPr>
          <p:cNvSpPr>
            <a:spLocks noGrp="1"/>
          </p:cNvSpPr>
          <p:nvPr>
            <p:ph idx="12" hasCustomPrompt="1"/>
          </p:nvPr>
        </p:nvSpPr>
        <p:spPr>
          <a:xfrm>
            <a:off x="1753050" y="431098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0" name="Content Placeholder 2">
            <a:extLst>
              <a:ext uri="{FF2B5EF4-FFF2-40B4-BE49-F238E27FC236}">
                <a16:creationId xmlns:a16="http://schemas.microsoft.com/office/drawing/2014/main" id="{E7AB8CBD-4A44-5EFA-AC2C-2CD8E65FD024}"/>
              </a:ext>
            </a:extLst>
          </p:cNvPr>
          <p:cNvSpPr>
            <a:spLocks noGrp="1"/>
          </p:cNvSpPr>
          <p:nvPr>
            <p:ph idx="13" hasCustomPrompt="1"/>
          </p:nvPr>
        </p:nvSpPr>
        <p:spPr>
          <a:xfrm>
            <a:off x="1753049" y="509144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1" name="Content Placeholder 2">
            <a:extLst>
              <a:ext uri="{FF2B5EF4-FFF2-40B4-BE49-F238E27FC236}">
                <a16:creationId xmlns:a16="http://schemas.microsoft.com/office/drawing/2014/main" id="{2BB8A38F-F58A-D576-715B-4F96C863B9A8}"/>
              </a:ext>
            </a:extLst>
          </p:cNvPr>
          <p:cNvSpPr>
            <a:spLocks noGrp="1"/>
          </p:cNvSpPr>
          <p:nvPr>
            <p:ph idx="14" hasCustomPrompt="1"/>
          </p:nvPr>
        </p:nvSpPr>
        <p:spPr>
          <a:xfrm>
            <a:off x="6931330" y="2030146"/>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2" name="Content Placeholder 2">
            <a:extLst>
              <a:ext uri="{FF2B5EF4-FFF2-40B4-BE49-F238E27FC236}">
                <a16:creationId xmlns:a16="http://schemas.microsoft.com/office/drawing/2014/main" id="{58B0E59C-D3E9-F82F-96B5-C4EB095140F1}"/>
              </a:ext>
            </a:extLst>
          </p:cNvPr>
          <p:cNvSpPr>
            <a:spLocks noGrp="1"/>
          </p:cNvSpPr>
          <p:nvPr>
            <p:ph idx="15" hasCustomPrompt="1"/>
          </p:nvPr>
        </p:nvSpPr>
        <p:spPr>
          <a:xfrm>
            <a:off x="6931330" y="2780333"/>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3" name="Content Placeholder 2">
            <a:extLst>
              <a:ext uri="{FF2B5EF4-FFF2-40B4-BE49-F238E27FC236}">
                <a16:creationId xmlns:a16="http://schemas.microsoft.com/office/drawing/2014/main" id="{57425256-B227-95F4-34CE-27F283735C10}"/>
              </a:ext>
            </a:extLst>
          </p:cNvPr>
          <p:cNvSpPr>
            <a:spLocks noGrp="1"/>
          </p:cNvSpPr>
          <p:nvPr>
            <p:ph idx="16" hasCustomPrompt="1"/>
          </p:nvPr>
        </p:nvSpPr>
        <p:spPr>
          <a:xfrm>
            <a:off x="6931330" y="353052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4" name="Content Placeholder 2">
            <a:extLst>
              <a:ext uri="{FF2B5EF4-FFF2-40B4-BE49-F238E27FC236}">
                <a16:creationId xmlns:a16="http://schemas.microsoft.com/office/drawing/2014/main" id="{0E03B2AC-23CA-2742-B7F5-BAF945F64B74}"/>
              </a:ext>
            </a:extLst>
          </p:cNvPr>
          <p:cNvSpPr>
            <a:spLocks noGrp="1"/>
          </p:cNvSpPr>
          <p:nvPr>
            <p:ph idx="17" hasCustomPrompt="1"/>
          </p:nvPr>
        </p:nvSpPr>
        <p:spPr>
          <a:xfrm>
            <a:off x="6931330" y="431098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5" name="Content Placeholder 2">
            <a:extLst>
              <a:ext uri="{FF2B5EF4-FFF2-40B4-BE49-F238E27FC236}">
                <a16:creationId xmlns:a16="http://schemas.microsoft.com/office/drawing/2014/main" id="{CA4C5B48-8735-181F-75FB-EB067D18ABBD}"/>
              </a:ext>
            </a:extLst>
          </p:cNvPr>
          <p:cNvSpPr>
            <a:spLocks noGrp="1"/>
          </p:cNvSpPr>
          <p:nvPr>
            <p:ph idx="18" hasCustomPrompt="1"/>
          </p:nvPr>
        </p:nvSpPr>
        <p:spPr>
          <a:xfrm>
            <a:off x="6931329" y="509144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Tree>
    <p:extLst>
      <p:ext uri="{BB962C8B-B14F-4D97-AF65-F5344CB8AC3E}">
        <p14:creationId xmlns:p14="http://schemas.microsoft.com/office/powerpoint/2010/main" val="28971407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pic>
        <p:nvPicPr>
          <p:cNvPr id="2" name="MS logo white - EMF" descr="Microsoft logo white text version">
            <a:extLst>
              <a:ext uri="{FF2B5EF4-FFF2-40B4-BE49-F238E27FC236}">
                <a16:creationId xmlns:a16="http://schemas.microsoft.com/office/drawing/2014/main" id="{962D3685-4435-423E-AC9A-86C3F6305A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188339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2125572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544380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2585584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46427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55175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51604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2681626"/>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39345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440654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56345" y="365125"/>
            <a:ext cx="10397455" cy="937393"/>
          </a:xfrm>
          <a:prstGeom prst="rect">
            <a:avLst/>
          </a:prstGeom>
        </p:spPr>
        <p:txBody>
          <a:bodyPr/>
          <a:lstStyle>
            <a:lvl1pPr>
              <a:defRPr>
                <a:latin typeface="Montserrat Black" panose="00000A00000000000000" pitchFamily="2" charset="0"/>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66A5829E-1A2E-65EB-B280-5BFAF94B6CCA}"/>
              </a:ext>
            </a:extLst>
          </p:cNvPr>
          <p:cNvSpPr>
            <a:spLocks noGrp="1"/>
          </p:cNvSpPr>
          <p:nvPr>
            <p:ph idx="1"/>
          </p:nvPr>
        </p:nvSpPr>
        <p:spPr>
          <a:xfrm>
            <a:off x="956345" y="1510018"/>
            <a:ext cx="10397455" cy="4666945"/>
          </a:xfrm>
          <a:prstGeom prst="rect">
            <a:avLst/>
          </a:prstGeom>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15" name="Graphic 14">
            <a:extLst>
              <a:ext uri="{FF2B5EF4-FFF2-40B4-BE49-F238E27FC236}">
                <a16:creationId xmlns:a16="http://schemas.microsoft.com/office/drawing/2014/main" id="{57B293E3-6C4A-3A35-AAF2-1D2E3C3A414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0615" y="1309892"/>
            <a:ext cx="10447802" cy="63868"/>
          </a:xfrm>
          <a:prstGeom prst="rect">
            <a:avLst/>
          </a:prstGeom>
        </p:spPr>
      </p:pic>
    </p:spTree>
    <p:extLst>
      <p:ext uri="{BB962C8B-B14F-4D97-AF65-F5344CB8AC3E}">
        <p14:creationId xmlns:p14="http://schemas.microsoft.com/office/powerpoint/2010/main" val="15741922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799964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663163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7329076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291414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7493305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3274023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2273591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25483507"/>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110293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5327633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4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61152"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66A5829E-1A2E-65EB-B280-5BFAF94B6CCA}"/>
              </a:ext>
            </a:extLst>
          </p:cNvPr>
          <p:cNvSpPr>
            <a:spLocks noGrp="1"/>
          </p:cNvSpPr>
          <p:nvPr>
            <p:ph idx="1" hasCustomPrompt="1"/>
          </p:nvPr>
        </p:nvSpPr>
        <p:spPr>
          <a:xfrm>
            <a:off x="1598453" y="5017333"/>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5" name="Graphic 4">
            <a:extLst>
              <a:ext uri="{FF2B5EF4-FFF2-40B4-BE49-F238E27FC236}">
                <a16:creationId xmlns:a16="http://schemas.microsoft.com/office/drawing/2014/main" id="{3A31D84C-9E2C-92BA-A602-860E923E930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514895" y="2723912"/>
            <a:ext cx="9113723" cy="1920661"/>
          </a:xfrm>
          <a:prstGeom prst="rect">
            <a:avLst/>
          </a:prstGeom>
        </p:spPr>
      </p:pic>
      <p:sp>
        <p:nvSpPr>
          <p:cNvPr id="6" name="Content Placeholder 2">
            <a:extLst>
              <a:ext uri="{FF2B5EF4-FFF2-40B4-BE49-F238E27FC236}">
                <a16:creationId xmlns:a16="http://schemas.microsoft.com/office/drawing/2014/main" id="{7D90225C-959D-AC04-C01E-758A17A39445}"/>
              </a:ext>
            </a:extLst>
          </p:cNvPr>
          <p:cNvSpPr>
            <a:spLocks noGrp="1"/>
          </p:cNvSpPr>
          <p:nvPr>
            <p:ph idx="10" hasCustomPrompt="1"/>
          </p:nvPr>
        </p:nvSpPr>
        <p:spPr>
          <a:xfrm>
            <a:off x="3998229" y="5021525"/>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7" name="Content Placeholder 2">
            <a:extLst>
              <a:ext uri="{FF2B5EF4-FFF2-40B4-BE49-F238E27FC236}">
                <a16:creationId xmlns:a16="http://schemas.microsoft.com/office/drawing/2014/main" id="{61399952-F526-6BB3-F606-E9F229094E20}"/>
              </a:ext>
            </a:extLst>
          </p:cNvPr>
          <p:cNvSpPr>
            <a:spLocks noGrp="1"/>
          </p:cNvSpPr>
          <p:nvPr>
            <p:ph idx="11" hasCustomPrompt="1"/>
          </p:nvPr>
        </p:nvSpPr>
        <p:spPr>
          <a:xfrm>
            <a:off x="6424158" y="5017333"/>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0" name="Content Placeholder 2">
            <a:extLst>
              <a:ext uri="{FF2B5EF4-FFF2-40B4-BE49-F238E27FC236}">
                <a16:creationId xmlns:a16="http://schemas.microsoft.com/office/drawing/2014/main" id="{03F22720-A938-CD41-6248-CA163C6BB61F}"/>
              </a:ext>
            </a:extLst>
          </p:cNvPr>
          <p:cNvSpPr>
            <a:spLocks noGrp="1"/>
          </p:cNvSpPr>
          <p:nvPr>
            <p:ph idx="12" hasCustomPrompt="1"/>
          </p:nvPr>
        </p:nvSpPr>
        <p:spPr>
          <a:xfrm>
            <a:off x="8850088" y="5022329"/>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2" name="Content Placeholder 2">
            <a:extLst>
              <a:ext uri="{FF2B5EF4-FFF2-40B4-BE49-F238E27FC236}">
                <a16:creationId xmlns:a16="http://schemas.microsoft.com/office/drawing/2014/main" id="{3731EA73-5559-77F8-B560-C8E6FB2F420B}"/>
              </a:ext>
            </a:extLst>
          </p:cNvPr>
          <p:cNvSpPr>
            <a:spLocks noGrp="1"/>
          </p:cNvSpPr>
          <p:nvPr>
            <p:ph idx="13" hasCustomPrompt="1"/>
          </p:nvPr>
        </p:nvSpPr>
        <p:spPr>
          <a:xfrm>
            <a:off x="1598453" y="3234710"/>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
        <p:nvSpPr>
          <p:cNvPr id="14" name="Content Placeholder 2">
            <a:extLst>
              <a:ext uri="{FF2B5EF4-FFF2-40B4-BE49-F238E27FC236}">
                <a16:creationId xmlns:a16="http://schemas.microsoft.com/office/drawing/2014/main" id="{4A9F1E17-C5BD-D0A6-CACA-89A514A363EF}"/>
              </a:ext>
            </a:extLst>
          </p:cNvPr>
          <p:cNvSpPr>
            <a:spLocks noGrp="1"/>
          </p:cNvSpPr>
          <p:nvPr>
            <p:ph idx="14" hasCustomPrompt="1"/>
          </p:nvPr>
        </p:nvSpPr>
        <p:spPr>
          <a:xfrm>
            <a:off x="3998229" y="3234709"/>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
        <p:nvSpPr>
          <p:cNvPr id="16" name="Content Placeholder 2">
            <a:extLst>
              <a:ext uri="{FF2B5EF4-FFF2-40B4-BE49-F238E27FC236}">
                <a16:creationId xmlns:a16="http://schemas.microsoft.com/office/drawing/2014/main" id="{94580287-E0EA-A3B1-7569-48ACC0B2DE3F}"/>
              </a:ext>
            </a:extLst>
          </p:cNvPr>
          <p:cNvSpPr>
            <a:spLocks noGrp="1"/>
          </p:cNvSpPr>
          <p:nvPr>
            <p:ph idx="15" hasCustomPrompt="1"/>
          </p:nvPr>
        </p:nvSpPr>
        <p:spPr>
          <a:xfrm>
            <a:off x="6398005" y="3234709"/>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
        <p:nvSpPr>
          <p:cNvPr id="17" name="Content Placeholder 2">
            <a:extLst>
              <a:ext uri="{FF2B5EF4-FFF2-40B4-BE49-F238E27FC236}">
                <a16:creationId xmlns:a16="http://schemas.microsoft.com/office/drawing/2014/main" id="{E8DF509F-DCBD-7062-6C3D-7078A91B84C2}"/>
              </a:ext>
            </a:extLst>
          </p:cNvPr>
          <p:cNvSpPr>
            <a:spLocks noGrp="1"/>
          </p:cNvSpPr>
          <p:nvPr>
            <p:ph idx="16" hasCustomPrompt="1"/>
          </p:nvPr>
        </p:nvSpPr>
        <p:spPr>
          <a:xfrm>
            <a:off x="8797781" y="3234708"/>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Tree>
    <p:extLst>
      <p:ext uri="{BB962C8B-B14F-4D97-AF65-F5344CB8AC3E}">
        <p14:creationId xmlns:p14="http://schemas.microsoft.com/office/powerpoint/2010/main" val="7785402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4742977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033312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0519667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8818133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17972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1419325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1413038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5332797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5092894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8222385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4 Points w/ descri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9" name="Graphic 8">
            <a:extLst>
              <a:ext uri="{FF2B5EF4-FFF2-40B4-BE49-F238E27FC236}">
                <a16:creationId xmlns:a16="http://schemas.microsoft.com/office/drawing/2014/main" id="{B87CC712-864E-5D69-25F9-D6BA237D64A6}"/>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412989" y="2863085"/>
            <a:ext cx="4791075" cy="952500"/>
          </a:xfrm>
          <a:prstGeom prst="rect">
            <a:avLst/>
          </a:prstGeom>
        </p:spPr>
      </p:pic>
      <p:pic>
        <p:nvPicPr>
          <p:cNvPr id="18" name="Graphic 17">
            <a:extLst>
              <a:ext uri="{FF2B5EF4-FFF2-40B4-BE49-F238E27FC236}">
                <a16:creationId xmlns:a16="http://schemas.microsoft.com/office/drawing/2014/main" id="{589F8F03-80EF-803E-C390-B50F9B35090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49543" y="4159499"/>
            <a:ext cx="4772025" cy="952500"/>
          </a:xfrm>
          <a:prstGeom prst="rect">
            <a:avLst/>
          </a:prstGeom>
        </p:spPr>
      </p:pic>
      <p:pic>
        <p:nvPicPr>
          <p:cNvPr id="20" name="Graphic 19">
            <a:extLst>
              <a:ext uri="{FF2B5EF4-FFF2-40B4-BE49-F238E27FC236}">
                <a16:creationId xmlns:a16="http://schemas.microsoft.com/office/drawing/2014/main" id="{CCD57DD1-6DA3-002B-F19E-5D5E50EAAE69}"/>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412990" y="4128524"/>
            <a:ext cx="4791075" cy="952500"/>
          </a:xfrm>
          <a:prstGeom prst="rect">
            <a:avLst/>
          </a:prstGeom>
        </p:spPr>
      </p:pic>
      <p:sp>
        <p:nvSpPr>
          <p:cNvPr id="12" name="Content Placeholder 2">
            <a:extLst>
              <a:ext uri="{FF2B5EF4-FFF2-40B4-BE49-F238E27FC236}">
                <a16:creationId xmlns:a16="http://schemas.microsoft.com/office/drawing/2014/main" id="{3731EA73-5559-77F8-B560-C8E6FB2F420B}"/>
              </a:ext>
            </a:extLst>
          </p:cNvPr>
          <p:cNvSpPr>
            <a:spLocks noGrp="1"/>
          </p:cNvSpPr>
          <p:nvPr>
            <p:ph idx="13" hasCustomPrompt="1"/>
          </p:nvPr>
        </p:nvSpPr>
        <p:spPr>
          <a:xfrm>
            <a:off x="1070550" y="442591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10" name="Content Placeholder 2">
            <a:extLst>
              <a:ext uri="{FF2B5EF4-FFF2-40B4-BE49-F238E27FC236}">
                <a16:creationId xmlns:a16="http://schemas.microsoft.com/office/drawing/2014/main" id="{03F22720-A938-CD41-6248-CA163C6BB61F}"/>
              </a:ext>
            </a:extLst>
          </p:cNvPr>
          <p:cNvSpPr>
            <a:spLocks noGrp="1"/>
          </p:cNvSpPr>
          <p:nvPr>
            <p:ph idx="12" hasCustomPrompt="1"/>
          </p:nvPr>
        </p:nvSpPr>
        <p:spPr>
          <a:xfrm>
            <a:off x="2156584" y="4304278"/>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pic>
        <p:nvPicPr>
          <p:cNvPr id="22" name="Graphic 21">
            <a:extLst>
              <a:ext uri="{FF2B5EF4-FFF2-40B4-BE49-F238E27FC236}">
                <a16:creationId xmlns:a16="http://schemas.microsoft.com/office/drawing/2014/main" id="{C0DD674E-1277-56EB-C485-40C23C4961EC}"/>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49543" y="2866504"/>
            <a:ext cx="4791075" cy="952500"/>
          </a:xfrm>
          <a:prstGeom prst="rect">
            <a:avLst/>
          </a:prstGeom>
        </p:spPr>
      </p:pic>
      <p:sp>
        <p:nvSpPr>
          <p:cNvPr id="23" name="Content Placeholder 2">
            <a:extLst>
              <a:ext uri="{FF2B5EF4-FFF2-40B4-BE49-F238E27FC236}">
                <a16:creationId xmlns:a16="http://schemas.microsoft.com/office/drawing/2014/main" id="{D1765EC3-AD62-0C0F-1AE4-025DD1F2AA45}"/>
              </a:ext>
            </a:extLst>
          </p:cNvPr>
          <p:cNvSpPr>
            <a:spLocks noGrp="1"/>
          </p:cNvSpPr>
          <p:nvPr>
            <p:ph idx="14" hasCustomPrompt="1"/>
          </p:nvPr>
        </p:nvSpPr>
        <p:spPr>
          <a:xfrm>
            <a:off x="1048575" y="312438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24" name="Content Placeholder 2">
            <a:extLst>
              <a:ext uri="{FF2B5EF4-FFF2-40B4-BE49-F238E27FC236}">
                <a16:creationId xmlns:a16="http://schemas.microsoft.com/office/drawing/2014/main" id="{C5F9D65C-EEE3-23D9-613D-7CB5F4056D40}"/>
              </a:ext>
            </a:extLst>
          </p:cNvPr>
          <p:cNvSpPr>
            <a:spLocks noGrp="1"/>
          </p:cNvSpPr>
          <p:nvPr>
            <p:ph idx="15" hasCustomPrompt="1"/>
          </p:nvPr>
        </p:nvSpPr>
        <p:spPr>
          <a:xfrm>
            <a:off x="6426428" y="442591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25" name="Content Placeholder 2">
            <a:extLst>
              <a:ext uri="{FF2B5EF4-FFF2-40B4-BE49-F238E27FC236}">
                <a16:creationId xmlns:a16="http://schemas.microsoft.com/office/drawing/2014/main" id="{106FC717-BFF0-1685-EA2E-B9252FAF5FD6}"/>
              </a:ext>
            </a:extLst>
          </p:cNvPr>
          <p:cNvSpPr>
            <a:spLocks noGrp="1"/>
          </p:cNvSpPr>
          <p:nvPr>
            <p:ph idx="16" hasCustomPrompt="1"/>
          </p:nvPr>
        </p:nvSpPr>
        <p:spPr>
          <a:xfrm>
            <a:off x="6404453" y="312438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26" name="Content Placeholder 2">
            <a:extLst>
              <a:ext uri="{FF2B5EF4-FFF2-40B4-BE49-F238E27FC236}">
                <a16:creationId xmlns:a16="http://schemas.microsoft.com/office/drawing/2014/main" id="{17AEB23E-D575-A651-F4FC-6709E5202AED}"/>
              </a:ext>
            </a:extLst>
          </p:cNvPr>
          <p:cNvSpPr>
            <a:spLocks noGrp="1"/>
          </p:cNvSpPr>
          <p:nvPr>
            <p:ph idx="17" hasCustomPrompt="1"/>
          </p:nvPr>
        </p:nvSpPr>
        <p:spPr>
          <a:xfrm>
            <a:off x="2180901" y="3012186"/>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7" name="Content Placeholder 2">
            <a:extLst>
              <a:ext uri="{FF2B5EF4-FFF2-40B4-BE49-F238E27FC236}">
                <a16:creationId xmlns:a16="http://schemas.microsoft.com/office/drawing/2014/main" id="{C6510CEA-F227-46D0-07DE-69D4592FBAAE}"/>
              </a:ext>
            </a:extLst>
          </p:cNvPr>
          <p:cNvSpPr>
            <a:spLocks noGrp="1"/>
          </p:cNvSpPr>
          <p:nvPr>
            <p:ph idx="18" hasCustomPrompt="1"/>
          </p:nvPr>
        </p:nvSpPr>
        <p:spPr>
          <a:xfrm>
            <a:off x="7476975" y="4327493"/>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8" name="Content Placeholder 2">
            <a:extLst>
              <a:ext uri="{FF2B5EF4-FFF2-40B4-BE49-F238E27FC236}">
                <a16:creationId xmlns:a16="http://schemas.microsoft.com/office/drawing/2014/main" id="{15C5AD05-D136-4A1C-902A-E7713D751BE8}"/>
              </a:ext>
            </a:extLst>
          </p:cNvPr>
          <p:cNvSpPr>
            <a:spLocks noGrp="1"/>
          </p:cNvSpPr>
          <p:nvPr>
            <p:ph idx="19" hasCustomPrompt="1"/>
          </p:nvPr>
        </p:nvSpPr>
        <p:spPr>
          <a:xfrm>
            <a:off x="7501292" y="3035401"/>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Tree>
    <p:extLst>
      <p:ext uri="{BB962C8B-B14F-4D97-AF65-F5344CB8AC3E}">
        <p14:creationId xmlns:p14="http://schemas.microsoft.com/office/powerpoint/2010/main" val="32792132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6603510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301751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0674265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81968179"/>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472629019"/>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9446491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13135693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9816234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8495683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8DC8E8"/>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641241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4 sections">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9BB5611-B4DF-B1D6-FBF8-2D87594965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2249" y="2241946"/>
            <a:ext cx="9963432" cy="3819316"/>
          </a:xfrm>
          <a:prstGeom prst="rect">
            <a:avLst/>
          </a:prstGeom>
        </p:spPr>
      </p:pic>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16200000">
            <a:off x="-1133039" y="5914547"/>
            <a:ext cx="3591190" cy="1795594"/>
          </a:xfrm>
          <a:prstGeom prst="rect">
            <a:avLst/>
          </a:prstGeom>
        </p:spPr>
      </p:pic>
      <p:sp>
        <p:nvSpPr>
          <p:cNvPr id="16" name="Content Placeholder 2">
            <a:extLst>
              <a:ext uri="{FF2B5EF4-FFF2-40B4-BE49-F238E27FC236}">
                <a16:creationId xmlns:a16="http://schemas.microsoft.com/office/drawing/2014/main" id="{54FC87DD-7BAF-0B0E-DD4E-0C0BB59C8DBD}"/>
              </a:ext>
            </a:extLst>
          </p:cNvPr>
          <p:cNvSpPr>
            <a:spLocks noGrp="1"/>
          </p:cNvSpPr>
          <p:nvPr>
            <p:ph idx="25" hasCustomPrompt="1"/>
          </p:nvPr>
        </p:nvSpPr>
        <p:spPr>
          <a:xfrm>
            <a:off x="9420989"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17" name="Content Placeholder 2">
            <a:extLst>
              <a:ext uri="{FF2B5EF4-FFF2-40B4-BE49-F238E27FC236}">
                <a16:creationId xmlns:a16="http://schemas.microsoft.com/office/drawing/2014/main" id="{01DEEC31-DBAD-422D-1CA4-5C47246C4306}"/>
              </a:ext>
            </a:extLst>
          </p:cNvPr>
          <p:cNvSpPr>
            <a:spLocks noGrp="1"/>
          </p:cNvSpPr>
          <p:nvPr>
            <p:ph idx="26" hasCustomPrompt="1"/>
          </p:nvPr>
        </p:nvSpPr>
        <p:spPr>
          <a:xfrm>
            <a:off x="9416999"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19" name="Content Placeholder 2">
            <a:extLst>
              <a:ext uri="{FF2B5EF4-FFF2-40B4-BE49-F238E27FC236}">
                <a16:creationId xmlns:a16="http://schemas.microsoft.com/office/drawing/2014/main" id="{AA378AC9-C513-C0E8-CB62-103A75BA8BB6}"/>
              </a:ext>
            </a:extLst>
          </p:cNvPr>
          <p:cNvSpPr>
            <a:spLocks noGrp="1"/>
          </p:cNvSpPr>
          <p:nvPr>
            <p:ph idx="27" hasCustomPrompt="1"/>
          </p:nvPr>
        </p:nvSpPr>
        <p:spPr>
          <a:xfrm>
            <a:off x="6811139"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21" name="Content Placeholder 2">
            <a:extLst>
              <a:ext uri="{FF2B5EF4-FFF2-40B4-BE49-F238E27FC236}">
                <a16:creationId xmlns:a16="http://schemas.microsoft.com/office/drawing/2014/main" id="{67E8A669-61DB-D556-0111-1756DDBF0567}"/>
              </a:ext>
            </a:extLst>
          </p:cNvPr>
          <p:cNvSpPr>
            <a:spLocks noGrp="1"/>
          </p:cNvSpPr>
          <p:nvPr>
            <p:ph idx="28" hasCustomPrompt="1"/>
          </p:nvPr>
        </p:nvSpPr>
        <p:spPr>
          <a:xfrm>
            <a:off x="6807149"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29" name="Content Placeholder 2">
            <a:extLst>
              <a:ext uri="{FF2B5EF4-FFF2-40B4-BE49-F238E27FC236}">
                <a16:creationId xmlns:a16="http://schemas.microsoft.com/office/drawing/2014/main" id="{6A8C52E6-4278-21EA-AA56-DB5EBF90668F}"/>
              </a:ext>
            </a:extLst>
          </p:cNvPr>
          <p:cNvSpPr>
            <a:spLocks noGrp="1"/>
          </p:cNvSpPr>
          <p:nvPr>
            <p:ph idx="29" hasCustomPrompt="1"/>
          </p:nvPr>
        </p:nvSpPr>
        <p:spPr>
          <a:xfrm>
            <a:off x="4225874"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30" name="Content Placeholder 2">
            <a:extLst>
              <a:ext uri="{FF2B5EF4-FFF2-40B4-BE49-F238E27FC236}">
                <a16:creationId xmlns:a16="http://schemas.microsoft.com/office/drawing/2014/main" id="{DB971650-1E51-46F1-8E58-0B5D8CDD42D0}"/>
              </a:ext>
            </a:extLst>
          </p:cNvPr>
          <p:cNvSpPr>
            <a:spLocks noGrp="1"/>
          </p:cNvSpPr>
          <p:nvPr>
            <p:ph idx="30" hasCustomPrompt="1"/>
          </p:nvPr>
        </p:nvSpPr>
        <p:spPr>
          <a:xfrm>
            <a:off x="4221884"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31" name="Content Placeholder 2">
            <a:extLst>
              <a:ext uri="{FF2B5EF4-FFF2-40B4-BE49-F238E27FC236}">
                <a16:creationId xmlns:a16="http://schemas.microsoft.com/office/drawing/2014/main" id="{9CAB17A0-1BD9-7AE8-E4D1-5E0B3123EE99}"/>
              </a:ext>
            </a:extLst>
          </p:cNvPr>
          <p:cNvSpPr>
            <a:spLocks noGrp="1"/>
          </p:cNvSpPr>
          <p:nvPr>
            <p:ph idx="31" hasCustomPrompt="1"/>
          </p:nvPr>
        </p:nvSpPr>
        <p:spPr>
          <a:xfrm>
            <a:off x="1612034"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32" name="Content Placeholder 2">
            <a:extLst>
              <a:ext uri="{FF2B5EF4-FFF2-40B4-BE49-F238E27FC236}">
                <a16:creationId xmlns:a16="http://schemas.microsoft.com/office/drawing/2014/main" id="{EF74D416-4814-9A62-E849-23A0D28734E4}"/>
              </a:ext>
            </a:extLst>
          </p:cNvPr>
          <p:cNvSpPr>
            <a:spLocks noGrp="1"/>
          </p:cNvSpPr>
          <p:nvPr>
            <p:ph idx="32" hasCustomPrompt="1"/>
          </p:nvPr>
        </p:nvSpPr>
        <p:spPr>
          <a:xfrm>
            <a:off x="1608044"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Tree>
    <p:extLst>
      <p:ext uri="{BB962C8B-B14F-4D97-AF65-F5344CB8AC3E}">
        <p14:creationId xmlns:p14="http://schemas.microsoft.com/office/powerpoint/2010/main" val="30274829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40056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8DC8E8"/>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580766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8059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666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82943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262826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graphic 2">
    <p:bg>
      <p:bgRef idx="1001">
        <a:schemeClr val="bg1"/>
      </p:bgRef>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F133469D-E90F-E540-9968-62AC2F966256}"/>
              </a:ext>
            </a:extLst>
          </p:cNvPr>
          <p:cNvPicPr>
            <a:picLocks noChangeAspect="1"/>
          </p:cNvPicPr>
          <p:nvPr userDrawn="1"/>
        </p:nvPicPr>
        <p:blipFill rotWithShape="1">
          <a:blip r:embed="rId2"/>
          <a:srcRect l="-28165" t="25330" r="28898" b="26790"/>
          <a:stretch/>
        </p:blipFill>
        <p:spPr>
          <a:xfrm>
            <a:off x="1" y="0"/>
            <a:ext cx="12204810" cy="6858001"/>
          </a:xfrm>
          <a:prstGeom prst="rect">
            <a:avLst/>
          </a:prstGeom>
        </p:spPr>
      </p:pic>
      <p:sp>
        <p:nvSpPr>
          <p:cNvPr id="7" name="Title 1">
            <a:extLst>
              <a:ext uri="{FF2B5EF4-FFF2-40B4-BE49-F238E27FC236}">
                <a16:creationId xmlns:a16="http://schemas.microsoft.com/office/drawing/2014/main" id="{03E1D4B8-39EA-5843-8010-44FC46466856}"/>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11" name="Text Placeholder 4">
            <a:extLst>
              <a:ext uri="{FF2B5EF4-FFF2-40B4-BE49-F238E27FC236}">
                <a16:creationId xmlns:a16="http://schemas.microsoft.com/office/drawing/2014/main" id="{C5E4DEFC-649C-864E-8426-F392138CA531}"/>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238382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7262329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905193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 name="TextBox 4">
            <a:extLst>
              <a:ext uri="{FF2B5EF4-FFF2-40B4-BE49-F238E27FC236}">
                <a16:creationId xmlns:a16="http://schemas.microsoft.com/office/drawing/2014/main" id="{3AC597B6-2672-EC49-3D39-C012D7B52CD6}"/>
              </a:ext>
            </a:extLst>
          </p:cNvPr>
          <p:cNvSpPr txBox="1"/>
          <p:nvPr userDrawn="1"/>
        </p:nvSpPr>
        <p:spPr>
          <a:xfrm>
            <a:off x="3019229" y="6649099"/>
            <a:ext cx="6153540" cy="246221"/>
          </a:xfrm>
          <a:prstGeom prst="rect">
            <a:avLst/>
          </a:prstGeom>
          <a:noFill/>
        </p:spPr>
        <p:txBody>
          <a:bodyPr wrap="square" lIns="0" tIns="0" rIns="0" bIns="0" rtlCol="0">
            <a:spAutoFit/>
          </a:bodyPr>
          <a:lstStyle/>
          <a:p>
            <a:pPr algn="l"/>
            <a:r>
              <a:rPr lang="en-US" sz="1600" b="1">
                <a:solidFill>
                  <a:srgbClr val="FF0000"/>
                </a:solidFill>
              </a:rPr>
              <a:t>INTERNAL ONLY: DO NOT SHARE DIRECTLY WITH CUSTOMERS</a:t>
            </a:r>
          </a:p>
        </p:txBody>
      </p:sp>
      <p:sp>
        <p:nvSpPr>
          <p:cNvPr id="3" name="TextBox 2">
            <a:extLst>
              <a:ext uri="{FF2B5EF4-FFF2-40B4-BE49-F238E27FC236}">
                <a16:creationId xmlns:a16="http://schemas.microsoft.com/office/drawing/2014/main" id="{3D483CD2-9D31-489E-F36C-6EB9F044C252}"/>
              </a:ext>
            </a:extLst>
          </p:cNvPr>
          <p:cNvSpPr txBox="1"/>
          <p:nvPr userDrawn="1"/>
        </p:nvSpPr>
        <p:spPr>
          <a:xfrm>
            <a:off x="3019229" y="-28495"/>
            <a:ext cx="6153540" cy="246221"/>
          </a:xfrm>
          <a:prstGeom prst="rect">
            <a:avLst/>
          </a:prstGeom>
          <a:noFill/>
        </p:spPr>
        <p:txBody>
          <a:bodyPr wrap="square" lIns="0" tIns="0" rIns="0" bIns="0" rtlCol="0">
            <a:spAutoFit/>
          </a:bodyPr>
          <a:lstStyle/>
          <a:p>
            <a:pPr algn="l"/>
            <a:r>
              <a:rPr lang="en-US" sz="1600" b="1">
                <a:solidFill>
                  <a:srgbClr val="FF0000"/>
                </a:solidFill>
              </a:rPr>
              <a:t>INTERNAL ONLY: DO NOT SHARE DIRECTLY WITH CUSTOMERS</a:t>
            </a:r>
          </a:p>
        </p:txBody>
      </p:sp>
    </p:spTree>
    <p:extLst>
      <p:ext uri="{BB962C8B-B14F-4D97-AF65-F5344CB8AC3E}">
        <p14:creationId xmlns:p14="http://schemas.microsoft.com/office/powerpoint/2010/main" val="32755604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3 simpl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sp>
        <p:nvSpPr>
          <p:cNvPr id="19" name="Content Placeholder 2">
            <a:extLst>
              <a:ext uri="{FF2B5EF4-FFF2-40B4-BE49-F238E27FC236}">
                <a16:creationId xmlns:a16="http://schemas.microsoft.com/office/drawing/2014/main" id="{AA378AC9-C513-C0E8-CB62-103A75BA8BB6}"/>
              </a:ext>
            </a:extLst>
          </p:cNvPr>
          <p:cNvSpPr>
            <a:spLocks noGrp="1"/>
          </p:cNvSpPr>
          <p:nvPr>
            <p:ph idx="27" hasCustomPrompt="1"/>
          </p:nvPr>
        </p:nvSpPr>
        <p:spPr>
          <a:xfrm>
            <a:off x="1384817" y="3208206"/>
            <a:ext cx="241123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21" name="Content Placeholder 2">
            <a:extLst>
              <a:ext uri="{FF2B5EF4-FFF2-40B4-BE49-F238E27FC236}">
                <a16:creationId xmlns:a16="http://schemas.microsoft.com/office/drawing/2014/main" id="{67E8A669-61DB-D556-0111-1756DDBF0567}"/>
              </a:ext>
            </a:extLst>
          </p:cNvPr>
          <p:cNvSpPr>
            <a:spLocks noGrp="1"/>
          </p:cNvSpPr>
          <p:nvPr>
            <p:ph idx="28" hasCustomPrompt="1"/>
          </p:nvPr>
        </p:nvSpPr>
        <p:spPr>
          <a:xfrm>
            <a:off x="1380827" y="2473091"/>
            <a:ext cx="241123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3" name="Content Placeholder 2">
            <a:extLst>
              <a:ext uri="{FF2B5EF4-FFF2-40B4-BE49-F238E27FC236}">
                <a16:creationId xmlns:a16="http://schemas.microsoft.com/office/drawing/2014/main" id="{FDEEBE4D-E7F6-EABB-53C2-1C7C0FD4966A}"/>
              </a:ext>
            </a:extLst>
          </p:cNvPr>
          <p:cNvSpPr>
            <a:spLocks noGrp="1"/>
          </p:cNvSpPr>
          <p:nvPr>
            <p:ph idx="29" hasCustomPrompt="1"/>
          </p:nvPr>
        </p:nvSpPr>
        <p:spPr>
          <a:xfrm>
            <a:off x="4894371" y="3208206"/>
            <a:ext cx="241123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5" name="Content Placeholder 2">
            <a:extLst>
              <a:ext uri="{FF2B5EF4-FFF2-40B4-BE49-F238E27FC236}">
                <a16:creationId xmlns:a16="http://schemas.microsoft.com/office/drawing/2014/main" id="{81E21DE8-8923-A6BF-25BD-54B9441752D9}"/>
              </a:ext>
            </a:extLst>
          </p:cNvPr>
          <p:cNvSpPr>
            <a:spLocks noGrp="1"/>
          </p:cNvSpPr>
          <p:nvPr>
            <p:ph idx="30" hasCustomPrompt="1"/>
          </p:nvPr>
        </p:nvSpPr>
        <p:spPr>
          <a:xfrm>
            <a:off x="4890381" y="2473091"/>
            <a:ext cx="241123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6" name="Content Placeholder 2">
            <a:extLst>
              <a:ext uri="{FF2B5EF4-FFF2-40B4-BE49-F238E27FC236}">
                <a16:creationId xmlns:a16="http://schemas.microsoft.com/office/drawing/2014/main" id="{E29D4C62-DFFE-F503-4D54-BDA738B91ECD}"/>
              </a:ext>
            </a:extLst>
          </p:cNvPr>
          <p:cNvSpPr>
            <a:spLocks noGrp="1"/>
          </p:cNvSpPr>
          <p:nvPr>
            <p:ph idx="31" hasCustomPrompt="1"/>
          </p:nvPr>
        </p:nvSpPr>
        <p:spPr>
          <a:xfrm>
            <a:off x="8403925" y="3210755"/>
            <a:ext cx="241123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7" name="Content Placeholder 2">
            <a:extLst>
              <a:ext uri="{FF2B5EF4-FFF2-40B4-BE49-F238E27FC236}">
                <a16:creationId xmlns:a16="http://schemas.microsoft.com/office/drawing/2014/main" id="{80BC7919-753A-3F74-24FE-84690A6AD500}"/>
              </a:ext>
            </a:extLst>
          </p:cNvPr>
          <p:cNvSpPr>
            <a:spLocks noGrp="1"/>
          </p:cNvSpPr>
          <p:nvPr>
            <p:ph idx="32" hasCustomPrompt="1"/>
          </p:nvPr>
        </p:nvSpPr>
        <p:spPr>
          <a:xfrm>
            <a:off x="8399935" y="2475640"/>
            <a:ext cx="241123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cxnSp>
        <p:nvCxnSpPr>
          <p:cNvPr id="9" name="Straight Connector 8">
            <a:extLst>
              <a:ext uri="{FF2B5EF4-FFF2-40B4-BE49-F238E27FC236}">
                <a16:creationId xmlns:a16="http://schemas.microsoft.com/office/drawing/2014/main" id="{CEE0D78F-3FC2-8622-2A32-08A342AE3EBE}"/>
              </a:ext>
            </a:extLst>
          </p:cNvPr>
          <p:cNvCxnSpPr>
            <a:cxnSpLocks/>
          </p:cNvCxnSpPr>
          <p:nvPr userDrawn="1"/>
        </p:nvCxnSpPr>
        <p:spPr>
          <a:xfrm>
            <a:off x="4345577" y="2486154"/>
            <a:ext cx="0" cy="3278275"/>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C8AEE0E-3D52-2B97-76A1-C0D48C9B0654}"/>
              </a:ext>
            </a:extLst>
          </p:cNvPr>
          <p:cNvCxnSpPr>
            <a:cxnSpLocks/>
          </p:cNvCxnSpPr>
          <p:nvPr userDrawn="1"/>
        </p:nvCxnSpPr>
        <p:spPr>
          <a:xfrm>
            <a:off x="7855132" y="2486154"/>
            <a:ext cx="0" cy="3278275"/>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32083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 name="TextBox 4">
            <a:extLst>
              <a:ext uri="{FF2B5EF4-FFF2-40B4-BE49-F238E27FC236}">
                <a16:creationId xmlns:a16="http://schemas.microsoft.com/office/drawing/2014/main" id="{3AC597B6-2672-EC49-3D39-C012D7B52CD6}"/>
              </a:ext>
            </a:extLst>
          </p:cNvPr>
          <p:cNvSpPr txBox="1"/>
          <p:nvPr userDrawn="1"/>
        </p:nvSpPr>
        <p:spPr>
          <a:xfrm>
            <a:off x="4103525" y="6698214"/>
            <a:ext cx="4656755" cy="184666"/>
          </a:xfrm>
          <a:prstGeom prst="rect">
            <a:avLst/>
          </a:prstGeom>
          <a:noFill/>
        </p:spPr>
        <p:txBody>
          <a:bodyPr wrap="square" lIns="0" tIns="0" rIns="0" bIns="0" rtlCol="0">
            <a:spAutoFit/>
          </a:bodyPr>
          <a:lstStyle/>
          <a:p>
            <a:pPr algn="l"/>
            <a:r>
              <a:rPr lang="en-US" sz="1200" b="1">
                <a:solidFill>
                  <a:srgbClr val="FF0000"/>
                </a:solidFill>
              </a:rPr>
              <a:t>NDA CONTENT: DO NOT SHARE PUBLICLY</a:t>
            </a:r>
          </a:p>
        </p:txBody>
      </p:sp>
      <p:sp>
        <p:nvSpPr>
          <p:cNvPr id="3" name="TextBox 2">
            <a:extLst>
              <a:ext uri="{FF2B5EF4-FFF2-40B4-BE49-F238E27FC236}">
                <a16:creationId xmlns:a16="http://schemas.microsoft.com/office/drawing/2014/main" id="{3D483CD2-9D31-489E-F36C-6EB9F044C252}"/>
              </a:ext>
            </a:extLst>
          </p:cNvPr>
          <p:cNvSpPr txBox="1"/>
          <p:nvPr userDrawn="1"/>
        </p:nvSpPr>
        <p:spPr>
          <a:xfrm>
            <a:off x="58314" y="0"/>
            <a:ext cx="3462437" cy="492443"/>
          </a:xfrm>
          <a:prstGeom prst="rect">
            <a:avLst/>
          </a:prstGeom>
          <a:noFill/>
        </p:spPr>
        <p:txBody>
          <a:bodyPr wrap="square" lIns="0" tIns="0" rIns="0" bIns="0" rtlCol="0">
            <a:spAutoFit/>
          </a:bodyPr>
          <a:lstStyle/>
          <a:p>
            <a:pPr algn="l"/>
            <a:r>
              <a:rPr lang="en-US" sz="1600" b="1">
                <a:solidFill>
                  <a:srgbClr val="FF0000"/>
                </a:solidFill>
              </a:rPr>
              <a:t>NDA CONTENT: DO NOT SHARE THIS INFORMATION PUBLICLY </a:t>
            </a:r>
          </a:p>
        </p:txBody>
      </p:sp>
    </p:spTree>
    <p:extLst>
      <p:ext uri="{BB962C8B-B14F-4D97-AF65-F5344CB8AC3E}">
        <p14:creationId xmlns:p14="http://schemas.microsoft.com/office/powerpoint/2010/main" val="5778929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 name="TextBox 4">
            <a:extLst>
              <a:ext uri="{FF2B5EF4-FFF2-40B4-BE49-F238E27FC236}">
                <a16:creationId xmlns:a16="http://schemas.microsoft.com/office/drawing/2014/main" id="{3AC597B6-2672-EC49-3D39-C012D7B52CD6}"/>
              </a:ext>
            </a:extLst>
          </p:cNvPr>
          <p:cNvSpPr txBox="1"/>
          <p:nvPr userDrawn="1"/>
        </p:nvSpPr>
        <p:spPr>
          <a:xfrm>
            <a:off x="4103525" y="6698214"/>
            <a:ext cx="4656755" cy="184666"/>
          </a:xfrm>
          <a:prstGeom prst="rect">
            <a:avLst/>
          </a:prstGeom>
          <a:noFill/>
        </p:spPr>
        <p:txBody>
          <a:bodyPr wrap="square" lIns="0" tIns="0" rIns="0" bIns="0" rtlCol="0">
            <a:spAutoFit/>
          </a:bodyPr>
          <a:lstStyle/>
          <a:p>
            <a:pPr algn="l"/>
            <a:r>
              <a:rPr lang="en-US" sz="1200" b="1">
                <a:solidFill>
                  <a:srgbClr val="FF0000"/>
                </a:solidFill>
              </a:rPr>
              <a:t>INFORMATION IS SUBJECT TO CHANGE</a:t>
            </a:r>
          </a:p>
        </p:txBody>
      </p:sp>
      <p:sp>
        <p:nvSpPr>
          <p:cNvPr id="3" name="TextBox 2">
            <a:extLst>
              <a:ext uri="{FF2B5EF4-FFF2-40B4-BE49-F238E27FC236}">
                <a16:creationId xmlns:a16="http://schemas.microsoft.com/office/drawing/2014/main" id="{3D483CD2-9D31-489E-F36C-6EB9F044C252}"/>
              </a:ext>
            </a:extLst>
          </p:cNvPr>
          <p:cNvSpPr txBox="1"/>
          <p:nvPr userDrawn="1"/>
        </p:nvSpPr>
        <p:spPr>
          <a:xfrm>
            <a:off x="58314" y="0"/>
            <a:ext cx="2610241" cy="738664"/>
          </a:xfrm>
          <a:prstGeom prst="rect">
            <a:avLst/>
          </a:prstGeom>
          <a:noFill/>
        </p:spPr>
        <p:txBody>
          <a:bodyPr wrap="square" lIns="0" tIns="0" rIns="0" bIns="0" rtlCol="0">
            <a:spAutoFit/>
          </a:bodyPr>
          <a:lstStyle/>
          <a:p>
            <a:pPr algn="l"/>
            <a:r>
              <a:rPr lang="en-US" sz="1600" b="1">
                <a:solidFill>
                  <a:srgbClr val="FF0000"/>
                </a:solidFill>
              </a:rPr>
              <a:t>INFORMATION ON THIS SLIDE IS SUBJECT TO CHANGE</a:t>
            </a:r>
          </a:p>
        </p:txBody>
      </p:sp>
    </p:spTree>
    <p:extLst>
      <p:ext uri="{BB962C8B-B14F-4D97-AF65-F5344CB8AC3E}">
        <p14:creationId xmlns:p14="http://schemas.microsoft.com/office/powerpoint/2010/main" val="21163517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2866392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71248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3 secti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D091D1-C6EC-535F-F551-75E8F08D6ABD}"/>
              </a:ext>
            </a:extLst>
          </p:cNvPr>
          <p:cNvSpPr/>
          <p:nvPr userDrawn="1"/>
        </p:nvSpPr>
        <p:spPr>
          <a:xfrm>
            <a:off x="0" y="4180114"/>
            <a:ext cx="12192000" cy="267788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sp>
        <p:nvSpPr>
          <p:cNvPr id="19" name="Content Placeholder 2">
            <a:extLst>
              <a:ext uri="{FF2B5EF4-FFF2-40B4-BE49-F238E27FC236}">
                <a16:creationId xmlns:a16="http://schemas.microsoft.com/office/drawing/2014/main" id="{AA378AC9-C513-C0E8-CB62-103A75BA8BB6}"/>
              </a:ext>
            </a:extLst>
          </p:cNvPr>
          <p:cNvSpPr>
            <a:spLocks noGrp="1"/>
          </p:cNvSpPr>
          <p:nvPr>
            <p:ph idx="27"/>
          </p:nvPr>
        </p:nvSpPr>
        <p:spPr>
          <a:xfrm>
            <a:off x="1306779" y="2932162"/>
            <a:ext cx="2500900" cy="2495904"/>
          </a:xfrm>
          <a:prstGeom prst="ellipse">
            <a:avLst/>
          </a:prstGeom>
          <a:ln w="28575"/>
        </p:spPr>
        <p:style>
          <a:lnRef idx="2">
            <a:schemeClr val="accent2"/>
          </a:lnRef>
          <a:fillRef idx="1">
            <a:schemeClr val="lt1"/>
          </a:fillRef>
          <a:effectRef idx="0">
            <a:schemeClr val="accent2"/>
          </a:effectRef>
          <a:fontRef idx="minor">
            <a:schemeClr val="dk1"/>
          </a:fontRef>
        </p:style>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21" name="Content Placeholder 2">
            <a:extLst>
              <a:ext uri="{FF2B5EF4-FFF2-40B4-BE49-F238E27FC236}">
                <a16:creationId xmlns:a16="http://schemas.microsoft.com/office/drawing/2014/main" id="{67E8A669-61DB-D556-0111-1756DDBF0567}"/>
              </a:ext>
            </a:extLst>
          </p:cNvPr>
          <p:cNvSpPr>
            <a:spLocks noGrp="1"/>
          </p:cNvSpPr>
          <p:nvPr>
            <p:ph idx="28" hasCustomPrompt="1"/>
          </p:nvPr>
        </p:nvSpPr>
        <p:spPr>
          <a:xfrm>
            <a:off x="1763805" y="2248464"/>
            <a:ext cx="1586848" cy="558032"/>
          </a:xfrm>
          <a:prstGeom prst="rect">
            <a:avLst/>
          </a:prstGeom>
        </p:spPr>
        <p:txBody>
          <a:bodyPr>
            <a:normAutofit/>
          </a:bodyPr>
          <a:lstStyle>
            <a:lvl1pPr marL="0" indent="0" algn="ctr">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5" name="Content Placeholder 2">
            <a:extLst>
              <a:ext uri="{FF2B5EF4-FFF2-40B4-BE49-F238E27FC236}">
                <a16:creationId xmlns:a16="http://schemas.microsoft.com/office/drawing/2014/main" id="{A1FF482E-8E0C-5F9E-AAE4-B2A152921DE0}"/>
              </a:ext>
            </a:extLst>
          </p:cNvPr>
          <p:cNvSpPr>
            <a:spLocks noGrp="1"/>
          </p:cNvSpPr>
          <p:nvPr>
            <p:ph idx="29"/>
          </p:nvPr>
        </p:nvSpPr>
        <p:spPr>
          <a:xfrm>
            <a:off x="4774027" y="2932162"/>
            <a:ext cx="2500900" cy="2495904"/>
          </a:xfrm>
          <a:prstGeom prst="ellipse">
            <a:avLst/>
          </a:prstGeom>
          <a:ln w="28575"/>
        </p:spPr>
        <p:style>
          <a:lnRef idx="2">
            <a:schemeClr val="accent4"/>
          </a:lnRef>
          <a:fillRef idx="1">
            <a:schemeClr val="lt1"/>
          </a:fillRef>
          <a:effectRef idx="0">
            <a:schemeClr val="accent4"/>
          </a:effectRef>
          <a:fontRef idx="minor">
            <a:schemeClr val="dk1"/>
          </a:fontRef>
        </p:style>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6" name="Content Placeholder 2">
            <a:extLst>
              <a:ext uri="{FF2B5EF4-FFF2-40B4-BE49-F238E27FC236}">
                <a16:creationId xmlns:a16="http://schemas.microsoft.com/office/drawing/2014/main" id="{AC7941BA-E8FD-7680-0BD3-626D86FB88E9}"/>
              </a:ext>
            </a:extLst>
          </p:cNvPr>
          <p:cNvSpPr>
            <a:spLocks noGrp="1"/>
          </p:cNvSpPr>
          <p:nvPr>
            <p:ph idx="30" hasCustomPrompt="1"/>
          </p:nvPr>
        </p:nvSpPr>
        <p:spPr>
          <a:xfrm>
            <a:off x="5231053" y="2248464"/>
            <a:ext cx="1586848" cy="558032"/>
          </a:xfrm>
          <a:prstGeom prst="rect">
            <a:avLst/>
          </a:prstGeom>
        </p:spPr>
        <p:txBody>
          <a:bodyPr>
            <a:normAutofit/>
          </a:bodyPr>
          <a:lstStyle>
            <a:lvl1pPr marL="0" indent="0" algn="ctr">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7" name="Content Placeholder 2">
            <a:extLst>
              <a:ext uri="{FF2B5EF4-FFF2-40B4-BE49-F238E27FC236}">
                <a16:creationId xmlns:a16="http://schemas.microsoft.com/office/drawing/2014/main" id="{7BE07900-B77C-BE57-1AB8-7A4816FF3758}"/>
              </a:ext>
            </a:extLst>
          </p:cNvPr>
          <p:cNvSpPr>
            <a:spLocks noGrp="1"/>
          </p:cNvSpPr>
          <p:nvPr>
            <p:ph idx="31"/>
          </p:nvPr>
        </p:nvSpPr>
        <p:spPr>
          <a:xfrm>
            <a:off x="8469950" y="2932162"/>
            <a:ext cx="2500900" cy="2495904"/>
          </a:xfrm>
          <a:prstGeom prst="ellipse">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9" name="Content Placeholder 2">
            <a:extLst>
              <a:ext uri="{FF2B5EF4-FFF2-40B4-BE49-F238E27FC236}">
                <a16:creationId xmlns:a16="http://schemas.microsoft.com/office/drawing/2014/main" id="{1DE68895-AAE1-44C3-879C-C4D7178440BD}"/>
              </a:ext>
            </a:extLst>
          </p:cNvPr>
          <p:cNvSpPr>
            <a:spLocks noGrp="1"/>
          </p:cNvSpPr>
          <p:nvPr>
            <p:ph idx="32" hasCustomPrompt="1"/>
          </p:nvPr>
        </p:nvSpPr>
        <p:spPr>
          <a:xfrm>
            <a:off x="8926976" y="2248464"/>
            <a:ext cx="1586848" cy="558032"/>
          </a:xfrm>
          <a:prstGeom prst="rect">
            <a:avLst/>
          </a:prstGeom>
        </p:spPr>
        <p:txBody>
          <a:bodyPr>
            <a:normAutofit/>
          </a:bodyPr>
          <a:lstStyle>
            <a:lvl1pPr marL="0" indent="0" algn="ctr">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Tree>
    <p:extLst>
      <p:ext uri="{BB962C8B-B14F-4D97-AF65-F5344CB8AC3E}">
        <p14:creationId xmlns:p14="http://schemas.microsoft.com/office/powerpoint/2010/main" val="1116341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theme" Target="../theme/theme2.xml"/><Relationship Id="rId1"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image" Target="../media/image33.emf"/><Relationship Id="rId4" Type="http://schemas.openxmlformats.org/officeDocument/2006/relationships/slideLayout" Target="../slideLayouts/slideLayout23.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9" Type="http://schemas.openxmlformats.org/officeDocument/2006/relationships/slideLayout" Target="../slideLayouts/slideLayout67.xml"/><Relationship Id="rId21" Type="http://schemas.openxmlformats.org/officeDocument/2006/relationships/slideLayout" Target="../slideLayouts/slideLayout49.xml"/><Relationship Id="rId34" Type="http://schemas.openxmlformats.org/officeDocument/2006/relationships/slideLayout" Target="../slideLayouts/slideLayout62.xml"/><Relationship Id="rId42" Type="http://schemas.openxmlformats.org/officeDocument/2006/relationships/slideLayout" Target="../slideLayouts/slideLayout70.xml"/><Relationship Id="rId47" Type="http://schemas.openxmlformats.org/officeDocument/2006/relationships/slideLayout" Target="../slideLayouts/slideLayout75.xml"/><Relationship Id="rId50" Type="http://schemas.openxmlformats.org/officeDocument/2006/relationships/image" Target="../media/image42.svg"/><Relationship Id="rId7" Type="http://schemas.openxmlformats.org/officeDocument/2006/relationships/slideLayout" Target="../slideLayouts/slideLayout3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9" Type="http://schemas.openxmlformats.org/officeDocument/2006/relationships/slideLayout" Target="../slideLayouts/slideLayout57.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37" Type="http://schemas.openxmlformats.org/officeDocument/2006/relationships/slideLayout" Target="../slideLayouts/slideLayout65.xml"/><Relationship Id="rId40" Type="http://schemas.openxmlformats.org/officeDocument/2006/relationships/slideLayout" Target="../slideLayouts/slideLayout68.xml"/><Relationship Id="rId45" Type="http://schemas.openxmlformats.org/officeDocument/2006/relationships/slideLayout" Target="../slideLayouts/slideLayout73.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36" Type="http://schemas.openxmlformats.org/officeDocument/2006/relationships/slideLayout" Target="../slideLayouts/slideLayout64.xml"/><Relationship Id="rId49" Type="http://schemas.openxmlformats.org/officeDocument/2006/relationships/image" Target="../media/image41.png"/><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4" Type="http://schemas.openxmlformats.org/officeDocument/2006/relationships/slideLayout" Target="../slideLayouts/slideLayout72.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slideLayout" Target="../slideLayouts/slideLayout63.xml"/><Relationship Id="rId43" Type="http://schemas.openxmlformats.org/officeDocument/2006/relationships/slideLayout" Target="../slideLayouts/slideLayout71.xml"/><Relationship Id="rId48" Type="http://schemas.openxmlformats.org/officeDocument/2006/relationships/theme" Target="../theme/theme5.xml"/><Relationship Id="rId8" Type="http://schemas.openxmlformats.org/officeDocument/2006/relationships/slideLayout" Target="../slideLayouts/slideLayout36.xml"/><Relationship Id="rId3" Type="http://schemas.openxmlformats.org/officeDocument/2006/relationships/slideLayout" Target="../slideLayouts/slideLayout31.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38" Type="http://schemas.openxmlformats.org/officeDocument/2006/relationships/slideLayout" Target="../slideLayouts/slideLayout66.xml"/><Relationship Id="rId46" Type="http://schemas.openxmlformats.org/officeDocument/2006/relationships/slideLayout" Target="../slideLayouts/slideLayout74.xml"/><Relationship Id="rId20" Type="http://schemas.openxmlformats.org/officeDocument/2006/relationships/slideLayout" Target="../slideLayouts/slideLayout48.xml"/><Relationship Id="rId41" Type="http://schemas.openxmlformats.org/officeDocument/2006/relationships/slideLayout" Target="../slideLayouts/slideLayout69.xml"/><Relationship Id="rId1" Type="http://schemas.openxmlformats.org/officeDocument/2006/relationships/slideLayout" Target="../slideLayouts/slideLayout29.xml"/><Relationship Id="rId6"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5" Type="http://schemas.openxmlformats.org/officeDocument/2006/relationships/slideLayout" Target="../slideLayouts/slideLayout80.xml"/><Relationship Id="rId10" Type="http://schemas.openxmlformats.org/officeDocument/2006/relationships/image" Target="../media/image78.emf"/><Relationship Id="rId4" Type="http://schemas.openxmlformats.org/officeDocument/2006/relationships/slideLayout" Target="../slideLayouts/slideLayout79.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4331483"/>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50" r:id="rId3"/>
    <p:sldLayoutId id="2147483662" r:id="rId4"/>
    <p:sldLayoutId id="2147483660" r:id="rId5"/>
    <p:sldLayoutId id="2147483661" r:id="rId6"/>
    <p:sldLayoutId id="2147483663" r:id="rId7"/>
    <p:sldLayoutId id="2147483668" r:id="rId8"/>
    <p:sldLayoutId id="2147483666" r:id="rId9"/>
    <p:sldLayoutId id="2147483667" r:id="rId10"/>
    <p:sldLayoutId id="2147483665" r:id="rId11"/>
    <p:sldLayoutId id="2147483669" r:id="rId12"/>
    <p:sldLayoutId id="2147483670" r:id="rId13"/>
    <p:sldLayoutId id="2147483747" r:id="rId14"/>
    <p:sldLayoutId id="2147483748" r:id="rId15"/>
    <p:sldLayoutId id="2147483749" r:id="rId16"/>
    <p:sldLayoutId id="2147483759" r:id="rId17"/>
    <p:sldLayoutId id="2147483760"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080782252"/>
      </p:ext>
    </p:extLst>
  </p:cSld>
  <p:clrMap bg1="lt1" tx1="dk1" bg2="lt2" tx2="dk2" accent1="accent1" accent2="accent2" accent3="accent3" accent4="accent4" accent5="accent5" accent6="accent6" hlink="hlink" folHlink="folHlink"/>
  <p:sldLayoutIdLst>
    <p:sldLayoutId id="2147483673" r:id="rId1"/>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517338"/>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37" name="Palette">
            <a:extLst>
              <a:ext uri="{FF2B5EF4-FFF2-40B4-BE49-F238E27FC236}">
                <a16:creationId xmlns:a16="http://schemas.microsoft.com/office/drawing/2014/main" id="{CFFADA97-61CA-7872-EF90-158741E0246C}"/>
              </a:ext>
            </a:extLst>
          </p:cNvPr>
          <p:cNvGrpSpPr/>
          <p:nvPr userDrawn="1"/>
        </p:nvGrpSpPr>
        <p:grpSpPr>
          <a:xfrm>
            <a:off x="12231632" y="0"/>
            <a:ext cx="1405214" cy="6858000"/>
            <a:chOff x="12231632" y="0"/>
            <a:chExt cx="1405214" cy="6858000"/>
          </a:xfrm>
        </p:grpSpPr>
        <p:pic>
          <p:nvPicPr>
            <p:cNvPr id="49" name="NEW Brand Colors 2018">
              <a:extLst>
                <a:ext uri="{FF2B5EF4-FFF2-40B4-BE49-F238E27FC236}">
                  <a16:creationId xmlns:a16="http://schemas.microsoft.com/office/drawing/2014/main" id="{9D5783B5-1069-4509-929A-C02C0B0887F7}"/>
                </a:ext>
                <a:ext uri="{C183D7F6-B498-43B3-948B-1728B52AA6E4}">
                  <adec:decorative xmlns:adec="http://schemas.microsoft.com/office/drawing/2017/decorative" val="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36" name="Group 35">
              <a:extLst>
                <a:ext uri="{FF2B5EF4-FFF2-40B4-BE49-F238E27FC236}">
                  <a16:creationId xmlns:a16="http://schemas.microsoft.com/office/drawing/2014/main" id="{93FAB41C-7080-36BC-5659-7144DEAD1E73}"/>
                </a:ext>
              </a:extLst>
            </p:cNvPr>
            <p:cNvGrpSpPr/>
            <p:nvPr userDrawn="1"/>
          </p:nvGrpSpPr>
          <p:grpSpPr>
            <a:xfrm>
              <a:off x="13125691" y="3429000"/>
              <a:ext cx="511155" cy="831850"/>
              <a:chOff x="13170141" y="2633472"/>
              <a:chExt cx="511155" cy="511155"/>
            </a:xfrm>
          </p:grpSpPr>
          <p:sp>
            <p:nvSpPr>
              <p:cNvPr id="6" name="Rectangle 5">
                <a:extLst>
                  <a:ext uri="{FF2B5EF4-FFF2-40B4-BE49-F238E27FC236}">
                    <a16:creationId xmlns:a16="http://schemas.microsoft.com/office/drawing/2014/main" id="{25927FC5-3EA1-094F-D4A2-4A813BE2B2A4}"/>
                  </a:ext>
                </a:extLst>
              </p:cNvPr>
              <p:cNvSpPr/>
              <p:nvPr userDrawn="1"/>
            </p:nvSpPr>
            <p:spPr>
              <a:xfrm>
                <a:off x="13170141" y="2633472"/>
                <a:ext cx="147667" cy="511155"/>
              </a:xfrm>
              <a:prstGeom prst="rect">
                <a:avLst/>
              </a:prstGeom>
              <a:solidFill>
                <a:srgbClr val="9FA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4AA06DE-B7CF-8A65-499A-DE6E02302A7A}"/>
                  </a:ext>
                </a:extLst>
              </p:cNvPr>
              <p:cNvSpPr/>
              <p:nvPr userDrawn="1"/>
            </p:nvSpPr>
            <p:spPr>
              <a:xfrm>
                <a:off x="13533629" y="2633472"/>
                <a:ext cx="147667" cy="511155"/>
              </a:xfrm>
              <a:prstGeom prst="rect">
                <a:avLst/>
              </a:prstGeom>
              <a:solidFill>
                <a:srgbClr val="5D5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37DD1D4-B80F-2A3E-BC67-61EA94E6EB19}"/>
                  </a:ext>
                </a:extLst>
              </p:cNvPr>
              <p:cNvSpPr/>
              <p:nvPr userDrawn="1"/>
            </p:nvSpPr>
            <p:spPr>
              <a:xfrm>
                <a:off x="13351885" y="2633472"/>
                <a:ext cx="147667" cy="511155"/>
              </a:xfrm>
              <a:prstGeom prst="rect">
                <a:avLst/>
              </a:prstGeom>
              <a:solidFill>
                <a:srgbClr val="352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84883683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1800" kern="1200" spc="0" baseline="0">
          <a:solidFill>
            <a:srgbClr val="000000"/>
          </a:solidFill>
          <a:latin typeface="+mj-lt"/>
          <a:ea typeface="+mn-ea"/>
          <a:cs typeface="Segoe UI Semilight" panose="020B0402040204020203" pitchFamily="34" charset="0"/>
        </a:defRPr>
      </a:lvl1pPr>
      <a:lvl2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200025" marR="0" indent="-200025" algn="l" defTabSz="932742" rtl="0" eaLnBrk="1" fontAlgn="auto" latinLnBrk="0" hangingPunct="1">
        <a:lnSpc>
          <a:spcPct val="100000"/>
        </a:lnSpc>
        <a:spcBef>
          <a:spcPts val="6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402336"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4pPr>
      <a:lvl5pPr marL="603504" marR="0" indent="-20116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540">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8F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691CED-8043-0B1A-CA04-EB006A99EB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CC00FC-94DB-4455-C278-CA3503CC94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5FC1382D-F95D-5603-4170-A6A945524E3A}"/>
              </a:ext>
            </a:extLst>
          </p:cNvPr>
          <p:cNvSpPr/>
          <p:nvPr userDrawn="1"/>
        </p:nvSpPr>
        <p:spPr>
          <a:xfrm>
            <a:off x="12357271" y="1826692"/>
            <a:ext cx="457200" cy="457200"/>
          </a:xfrm>
          <a:prstGeom prst="rect">
            <a:avLst/>
          </a:prstGeom>
          <a:solidFill>
            <a:srgbClr val="D4EC8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D</a:t>
            </a:r>
            <a:endParaRPr lang="en-US" sz="800">
              <a:solidFill>
                <a:schemeClr val="lt1">
                  <a:alpha val="50000"/>
                </a:schemeClr>
              </a:solidFill>
              <a:latin typeface="Segoe Sans Small" pitchFamily="2" charset="0"/>
              <a:cs typeface="Segoe Sans Small" pitchFamily="2" charset="0"/>
            </a:endParaRPr>
          </a:p>
        </p:txBody>
      </p:sp>
      <p:sp>
        <p:nvSpPr>
          <p:cNvPr id="10" name="Rectangle 9">
            <a:extLst>
              <a:ext uri="{FF2B5EF4-FFF2-40B4-BE49-F238E27FC236}">
                <a16:creationId xmlns:a16="http://schemas.microsoft.com/office/drawing/2014/main" id="{DB2BEE7B-A2E6-CE8E-62A8-6D489B4B1492}"/>
              </a:ext>
            </a:extLst>
          </p:cNvPr>
          <p:cNvSpPr/>
          <p:nvPr userDrawn="1"/>
        </p:nvSpPr>
        <p:spPr>
          <a:xfrm>
            <a:off x="12356088" y="46703"/>
            <a:ext cx="457200" cy="457200"/>
          </a:xfrm>
          <a:prstGeom prst="rect">
            <a:avLst/>
          </a:prstGeom>
          <a:solidFill>
            <a:srgbClr val="C5B4E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V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latin typeface="Segoe Sans Small" pitchFamily="2" charset="0"/>
                <a:cs typeface="Segoe Sans Small" pitchFamily="2" charset="0"/>
              </a:rPr>
              <a:t> D</a:t>
            </a:r>
          </a:p>
        </p:txBody>
      </p:sp>
      <p:sp>
        <p:nvSpPr>
          <p:cNvPr id="11" name="Rectangle 10">
            <a:extLst>
              <a:ext uri="{FF2B5EF4-FFF2-40B4-BE49-F238E27FC236}">
                <a16:creationId xmlns:a16="http://schemas.microsoft.com/office/drawing/2014/main" id="{D97BA837-968A-A1C3-DB71-B5CC2962A897}"/>
              </a:ext>
            </a:extLst>
          </p:cNvPr>
          <p:cNvSpPr/>
          <p:nvPr userDrawn="1"/>
        </p:nvSpPr>
        <p:spPr>
          <a:xfrm>
            <a:off x="12356088" y="711762"/>
            <a:ext cx="457200" cy="457200"/>
          </a:xfrm>
          <a:prstGeom prst="rect">
            <a:avLst/>
          </a:prstGeom>
          <a:solidFill>
            <a:srgbClr val="8DC8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H</a:t>
            </a:r>
            <a:r>
              <a:rPr lang="en-US" sz="800">
                <a:solidFill>
                  <a:srgbClr val="091F2C">
                    <a:alpha val="50000"/>
                  </a:srgbClr>
                </a:solidFill>
                <a:effectLst/>
                <a:latin typeface="Segoe Sans Small" pitchFamily="2" charset="0"/>
                <a:cs typeface="Segoe Sans Small" pitchFamily="2" charset="0"/>
              </a:rPr>
              <a:t>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effectLst/>
                <a:latin typeface="Segoe Sans Small" pitchFamily="2" charset="0"/>
                <a:cs typeface="Segoe Sans Small" pitchFamily="2" charset="0"/>
              </a:rPr>
              <a:t> </a:t>
            </a:r>
            <a:r>
              <a:rPr lang="en-US" sz="800">
                <a:solidFill>
                  <a:srgbClr val="091F2C">
                    <a:alpha val="50000"/>
                  </a:srgbClr>
                </a:solidFill>
                <a:latin typeface="Segoe Sans Small" pitchFamily="2" charset="0"/>
                <a:cs typeface="Segoe Sans Small" pitchFamily="2" charset="0"/>
              </a:rPr>
              <a:t>V</a:t>
            </a:r>
            <a:r>
              <a:rPr lang="en-US" sz="800">
                <a:solidFill>
                  <a:srgbClr val="091F2C">
                    <a:alpha val="50000"/>
                  </a:srgbClr>
                </a:solidFill>
                <a:effectLst/>
                <a:latin typeface="Segoe Sans Small" pitchFamily="2" charset="0"/>
                <a:cs typeface="Segoe Sans Small" pitchFamily="2" charset="0"/>
              </a:rPr>
              <a:t>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effectLst/>
                <a:latin typeface="Segoe Sans Small" pitchFamily="2" charset="0"/>
                <a:cs typeface="Segoe Sans Small" pitchFamily="2" charset="0"/>
              </a:rPr>
              <a:t> </a:t>
            </a:r>
            <a:r>
              <a:rPr lang="en-US" sz="800">
                <a:solidFill>
                  <a:srgbClr val="091F2C">
                    <a:alpha val="50000"/>
                  </a:srgbClr>
                </a:solidFill>
                <a:latin typeface="Segoe Sans Small" pitchFamily="2" charset="0"/>
                <a:cs typeface="Segoe Sans Small" pitchFamily="2" charset="0"/>
              </a:rPr>
              <a:t>D</a:t>
            </a:r>
          </a:p>
        </p:txBody>
      </p:sp>
      <p:sp>
        <p:nvSpPr>
          <p:cNvPr id="16" name="Rectangle 15">
            <a:extLst>
              <a:ext uri="{FF2B5EF4-FFF2-40B4-BE49-F238E27FC236}">
                <a16:creationId xmlns:a16="http://schemas.microsoft.com/office/drawing/2014/main" id="{4DA4D4CB-8EDC-1923-5E80-48477C22E399}"/>
              </a:ext>
            </a:extLst>
          </p:cNvPr>
          <p:cNvSpPr/>
          <p:nvPr userDrawn="1"/>
        </p:nvSpPr>
        <p:spPr>
          <a:xfrm>
            <a:off x="12356088" y="2413812"/>
            <a:ext cx="457200" cy="457200"/>
          </a:xfrm>
          <a:prstGeom prst="rect">
            <a:avLst/>
          </a:prstGeom>
          <a:solidFill>
            <a:srgbClr val="FFA38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V</a:t>
            </a:r>
          </a:p>
        </p:txBody>
      </p:sp>
      <p:sp>
        <p:nvSpPr>
          <p:cNvPr id="4" name="Rectangle 3">
            <a:extLst>
              <a:ext uri="{FF2B5EF4-FFF2-40B4-BE49-F238E27FC236}">
                <a16:creationId xmlns:a16="http://schemas.microsoft.com/office/drawing/2014/main" id="{2E3916C7-A329-D005-48E2-7609E8614A39}"/>
              </a:ext>
            </a:extLst>
          </p:cNvPr>
          <p:cNvSpPr/>
          <p:nvPr userDrawn="1"/>
        </p:nvSpPr>
        <p:spPr>
          <a:xfrm>
            <a:off x="1183162" y="-606678"/>
            <a:ext cx="457200" cy="457200"/>
          </a:xfrm>
          <a:prstGeom prst="rect">
            <a:avLst/>
          </a:prstGeom>
          <a:solidFill>
            <a:srgbClr val="C5B4E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V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latin typeface="Segoe Sans Small" pitchFamily="2" charset="0"/>
                <a:cs typeface="Segoe Sans Small" pitchFamily="2" charset="0"/>
              </a:rPr>
              <a:t> D</a:t>
            </a:r>
          </a:p>
        </p:txBody>
      </p:sp>
      <p:sp>
        <p:nvSpPr>
          <p:cNvPr id="5" name="Rectangle 4">
            <a:extLst>
              <a:ext uri="{FF2B5EF4-FFF2-40B4-BE49-F238E27FC236}">
                <a16:creationId xmlns:a16="http://schemas.microsoft.com/office/drawing/2014/main" id="{CFA112E1-CEB5-39C7-0253-2816D1821539}"/>
              </a:ext>
            </a:extLst>
          </p:cNvPr>
          <p:cNvSpPr/>
          <p:nvPr userDrawn="1"/>
        </p:nvSpPr>
        <p:spPr>
          <a:xfrm>
            <a:off x="0" y="-606678"/>
            <a:ext cx="457037" cy="457200"/>
          </a:xfrm>
          <a:prstGeom prst="rect">
            <a:avLst/>
          </a:prstGeom>
          <a:solidFill>
            <a:srgbClr val="2A44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chemeClr val="bg1">
                    <a:alpha val="50000"/>
                  </a:schemeClr>
                </a:solidFill>
                <a:latin typeface="Segoe Sans Small" pitchFamily="2" charset="0"/>
                <a:cs typeface="Segoe Sans Small" pitchFamily="2" charset="0"/>
              </a:rPr>
              <a:t>H</a:t>
            </a:r>
            <a:r>
              <a:rPr lang="en-US" sz="800">
                <a:solidFill>
                  <a:schemeClr val="bg1">
                    <a:alpha val="50000"/>
                  </a:schemeClr>
                </a:solidFill>
                <a:effectLst/>
                <a:latin typeface="Segoe Sans Small" pitchFamily="2" charset="0"/>
                <a:cs typeface="Segoe Sans Small" pitchFamily="2" charset="0"/>
              </a:rPr>
              <a:t> </a:t>
            </a:r>
            <a:r>
              <a:rPr lang="en-US" sz="1000">
                <a:solidFill>
                  <a:schemeClr val="bg1">
                    <a:alpha val="50000"/>
                  </a:schemeClr>
                </a:solidFill>
                <a:latin typeface="Segoe Sans Small" pitchFamily="2" charset="0"/>
                <a:cs typeface="Segoe Sans Small" pitchFamily="2" charset="0"/>
              </a:rPr>
              <a:t>|</a:t>
            </a:r>
            <a:r>
              <a:rPr lang="en-US" sz="800">
                <a:solidFill>
                  <a:schemeClr val="bg1">
                    <a:alpha val="50000"/>
                  </a:schemeClr>
                </a:solidFill>
                <a:latin typeface="Segoe Sans Small" pitchFamily="2" charset="0"/>
                <a:cs typeface="Segoe Sans Small" pitchFamily="2" charset="0"/>
              </a:rPr>
              <a:t> D</a:t>
            </a:r>
          </a:p>
        </p:txBody>
      </p:sp>
      <p:sp>
        <p:nvSpPr>
          <p:cNvPr id="6" name="Rectangle 5">
            <a:extLst>
              <a:ext uri="{FF2B5EF4-FFF2-40B4-BE49-F238E27FC236}">
                <a16:creationId xmlns:a16="http://schemas.microsoft.com/office/drawing/2014/main" id="{36C00890-8C3B-67DB-3B21-1DBEEC84767B}"/>
              </a:ext>
            </a:extLst>
          </p:cNvPr>
          <p:cNvSpPr/>
          <p:nvPr userDrawn="1"/>
        </p:nvSpPr>
        <p:spPr>
          <a:xfrm>
            <a:off x="675814" y="-606678"/>
            <a:ext cx="457037" cy="457200"/>
          </a:xfrm>
          <a:prstGeom prst="rect">
            <a:avLst/>
          </a:prstGeom>
          <a:solidFill>
            <a:srgbClr val="225B6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chemeClr val="lt1">
                    <a:alpha val="50000"/>
                  </a:schemeClr>
                </a:solidFill>
                <a:latin typeface="Segoe Sans Small" pitchFamily="2" charset="0"/>
                <a:cs typeface="Segoe Sans Small" pitchFamily="2" charset="0"/>
              </a:rPr>
              <a:t>D</a:t>
            </a:r>
          </a:p>
        </p:txBody>
      </p:sp>
    </p:spTree>
    <p:extLst>
      <p:ext uri="{BB962C8B-B14F-4D97-AF65-F5344CB8AC3E}">
        <p14:creationId xmlns:p14="http://schemas.microsoft.com/office/powerpoint/2010/main" val="907694056"/>
      </p:ext>
    </p:extLst>
  </p:cSld>
  <p:clrMap bg1="lt1" tx1="dk1" bg2="lt2" tx2="dk2" accent1="accent1" accent2="accent2" accent3="accent3" accent4="accent4" accent5="accent5" accent6="accent6" hlink="hlink" folHlink="folHlink"/>
  <p:sldLayoutIdLst>
    <p:sldLayoutId id="2147483698" r:id="rId1"/>
  </p:sldLayoutIdLst>
  <p:txStyles>
    <p:titleStyle>
      <a:lvl1pPr algn="l" defTabSz="932742" rtl="0" eaLnBrk="1" latinLnBrk="0" hangingPunct="1">
        <a:lnSpc>
          <a:spcPct val="90000"/>
        </a:lnSpc>
        <a:spcBef>
          <a:spcPct val="0"/>
        </a:spcBef>
        <a:buNone/>
        <a:defRPr lang="en-US" sz="4800" b="0" kern="1200" cap="none" spc="-50" baseline="0" dirty="0">
          <a:ln w="3175">
            <a:noFill/>
          </a:ln>
          <a:solidFill>
            <a:srgbClr val="091F2C"/>
          </a:solidFill>
          <a:effectLst/>
          <a:latin typeface="+mn-lt"/>
          <a:ea typeface="+mn-ea"/>
          <a:cs typeface="Segoe UI"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rgbClr val="091F2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1" kern="1200">
          <a:solidFill>
            <a:srgbClr val="091F2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91F2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91F2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091F2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71">
              <a:srgbClr val="B4BEE6"/>
            </a:gs>
            <a:gs pos="24000">
              <a:srgbClr val="C2CAD8"/>
            </a:gs>
            <a:gs pos="96117">
              <a:srgbClr val="E5CBC9"/>
            </a:gs>
            <a:gs pos="83000">
              <a:srgbClr val="E1D3CD"/>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5" name="Graphic 4">
            <a:extLst>
              <a:ext uri="{FF2B5EF4-FFF2-40B4-BE49-F238E27FC236}">
                <a16:creationId xmlns:a16="http://schemas.microsoft.com/office/drawing/2014/main" id="{021E37FC-0A17-C45A-8387-54C3D4441AFB}"/>
              </a:ext>
            </a:extLst>
          </p:cNvPr>
          <p:cNvPicPr>
            <a:picLocks noChangeAspect="1"/>
          </p:cNvPicPr>
          <p:nvPr userDrawn="1"/>
        </p:nvPicPr>
        <p:blipFill>
          <a:blip r:embed="rId49">
            <a:extLst>
              <a:ext uri="{96DAC541-7B7A-43D3-8B79-37D633B846F1}">
                <asvg:svgBlip xmlns:asvg="http://schemas.microsoft.com/office/drawing/2016/SVG/main" r:embed="rId50"/>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433706362"/>
      </p:ext>
    </p:extLst>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 id="2147483733" r:id="rId34"/>
    <p:sldLayoutId id="2147483734" r:id="rId35"/>
    <p:sldLayoutId id="2147483735" r:id="rId36"/>
    <p:sldLayoutId id="2147483736" r:id="rId37"/>
    <p:sldLayoutId id="2147483737" r:id="rId38"/>
    <p:sldLayoutId id="2147483738" r:id="rId39"/>
    <p:sldLayoutId id="2147483739" r:id="rId40"/>
    <p:sldLayoutId id="2147483740" r:id="rId41"/>
    <p:sldLayoutId id="2147483741" r:id="rId42"/>
    <p:sldLayoutId id="2147483742" r:id="rId43"/>
    <p:sldLayoutId id="2147483743" r:id="rId44"/>
    <p:sldLayoutId id="2147483744" r:id="rId45"/>
    <p:sldLayoutId id="2147483745" r:id="rId46"/>
    <p:sldLayoutId id="2147483746" r:id="rId4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0"/>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17876540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hyperlink" Target="https://aka.ms/RSS/Blog" TargetMode="External"/><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hyperlink" Target="https://www.microsoft.com/en-us/solutionassessments/safeedbackform" TargetMode="External"/><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hyperlink" Target="https://aka.ms/AMC/FASTTRACK" TargetMode="External"/><Relationship Id="rId5" Type="http://schemas.openxmlformats.org/officeDocument/2006/relationships/hyperlink" Target="https://aka.ms/Copilot/Manage" TargetMode="External"/><Relationship Id="rId4" Type="http://schemas.openxmlformats.org/officeDocument/2006/relationships/hyperlink" Target="https://copilot.microsoft.com/"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learn.microsoft.com/microsoft-365/solutions/microsoft-365-limit-sharing?view=o365-worldwide#sharing-with-specific-people" TargetMode="External"/><Relationship Id="rId13" Type="http://schemas.openxmlformats.org/officeDocument/2006/relationships/hyperlink" Target="https://learn.microsoft.com/microsoftteams/block-download-meeting-recording" TargetMode="External"/><Relationship Id="rId18" Type="http://schemas.openxmlformats.org/officeDocument/2006/relationships/hyperlink" Target="https://learn.microsoft.com/purview/dlp-create-deploy-policy?view=o365-worldwide" TargetMode="External"/><Relationship Id="rId3" Type="http://schemas.openxmlformats.org/officeDocument/2006/relationships/hyperlink" Target="https://learn.microsoft.com/sharepoint/turn-external-sharing-on-or-off" TargetMode="External"/><Relationship Id="rId21" Type="http://schemas.openxmlformats.org/officeDocument/2006/relationships/image" Target="../media/image99.png"/><Relationship Id="rId7" Type="http://schemas.openxmlformats.org/officeDocument/2006/relationships/hyperlink" Target="https://learn.microsoft.com/microsoft-365/solutions/microsoft-365-limit-sharing?view=o365-worldwide" TargetMode="External"/><Relationship Id="rId12" Type="http://schemas.openxmlformats.org/officeDocument/2006/relationships/hyperlink" Target="https://learn.microsoft.com/sharepoint/block-download-from-sites" TargetMode="External"/><Relationship Id="rId17" Type="http://schemas.openxmlformats.org/officeDocument/2006/relationships/hyperlink" Target="https://learn.microsoft.com/purview/get-started-with-sensitivity-labels" TargetMode="External"/><Relationship Id="rId2" Type="http://schemas.openxmlformats.org/officeDocument/2006/relationships/notesSlide" Target="../notesSlides/notesSlide16.xml"/><Relationship Id="rId16" Type="http://schemas.openxmlformats.org/officeDocument/2006/relationships/hyperlink" Target="https://support.microsoft.com/office/apply-sensitivity-labels-to-your-files-and-email-2f96e7cd-d5a4-403b-8bd7-4cc636bae0f9" TargetMode="External"/><Relationship Id="rId20" Type="http://schemas.openxmlformats.org/officeDocument/2006/relationships/hyperlink" Target="https://learn.microsoft.com/purview/ediscovery-content-search" TargetMode="External"/><Relationship Id="rId1" Type="http://schemas.openxmlformats.org/officeDocument/2006/relationships/slideLayout" Target="../slideLayouts/slideLayout15.xml"/><Relationship Id="rId6" Type="http://schemas.openxmlformats.org/officeDocument/2006/relationships/hyperlink" Target="https://learn.microsoft.com/sharepoint/change-default-sharing-link" TargetMode="External"/><Relationship Id="rId11" Type="http://schemas.openxmlformats.org/officeDocument/2006/relationships/hyperlink" Target="https://learn.microsoft.com/SharePoint/restricted-access-control" TargetMode="External"/><Relationship Id="rId5" Type="http://schemas.openxmlformats.org/officeDocument/2006/relationships/hyperlink" Target="https://learn.microsoft.com/en-us/sharepoint/data-access-governance-reports#sharing-links-reports" TargetMode="External"/><Relationship Id="rId15" Type="http://schemas.openxmlformats.org/officeDocument/2006/relationships/hyperlink" Target="https://learn.microsoft.com/purview/audit-log-enable-disable" TargetMode="External"/><Relationship Id="rId10" Type="http://schemas.openxmlformats.org/officeDocument/2006/relationships/hyperlink" Target="https://learn.microsoft.com/sharepoint/data-access-governance-reports" TargetMode="External"/><Relationship Id="rId19" Type="http://schemas.openxmlformats.org/officeDocument/2006/relationships/hyperlink" Target="https://learn.microsoft.com/purview/create-retention-policies?tabs=teams-retention" TargetMode="External"/><Relationship Id="rId4" Type="http://schemas.openxmlformats.org/officeDocument/2006/relationships/hyperlink" Target="https://learn.microsoft.com/en-us/sharepoint/sharing-reports" TargetMode="External"/><Relationship Id="rId9" Type="http://schemas.openxmlformats.org/officeDocument/2006/relationships/hyperlink" Target="https://learn.microsoft.com/sharepoint/site-lifecycle-management" TargetMode="External"/><Relationship Id="rId14" Type="http://schemas.openxmlformats.org/officeDocument/2006/relationships/hyperlink" Target="https://learn.microsoft.com/purview/audit-solutions-overview" TargetMode="External"/><Relationship Id="rId22" Type="http://schemas.openxmlformats.org/officeDocument/2006/relationships/image" Target="../media/image100.svg"/></Relationships>
</file>

<file path=ppt/slides/_rels/slide19.xml.rels><?xml version="1.0" encoding="UTF-8" standalone="yes"?>
<Relationships xmlns="http://schemas.openxmlformats.org/package/2006/relationships"><Relationship Id="rId8" Type="http://schemas.openxmlformats.org/officeDocument/2006/relationships/hyperlink" Target="https://learn.microsoft.com/purview/dlp-create-deploy-policy?view=o365-worldwide" TargetMode="External"/><Relationship Id="rId13" Type="http://schemas.openxmlformats.org/officeDocument/2006/relationships/hyperlink" Target="https://learn.microsoft.com/purview/apply-sensitivity-label-automatically#how-to-configure-auto-labeling-policies-for-sharepoint-onedrive-and-exchange" TargetMode="External"/><Relationship Id="rId18" Type="http://schemas.openxmlformats.org/officeDocument/2006/relationships/hyperlink" Target="https://learn.microsoft.com/purview/ediscovery-search-and-delete-copilot-data" TargetMode="External"/><Relationship Id="rId3" Type="http://schemas.openxmlformats.org/officeDocument/2006/relationships/hyperlink" Target="https://learn.microsoft.com/SharePoint/data-access-governance-reports" TargetMode="External"/><Relationship Id="rId7" Type="http://schemas.openxmlformats.org/officeDocument/2006/relationships/hyperlink" Target="https://learn.microsoft.com/purview/sensitivity-labels-teams-groups-sites" TargetMode="External"/><Relationship Id="rId12" Type="http://schemas.openxmlformats.org/officeDocument/2006/relationships/hyperlink" Target="https://learn.microsoft.com/purview/apply-sensitivity-label-automatically" TargetMode="External"/><Relationship Id="rId17" Type="http://schemas.openxmlformats.org/officeDocument/2006/relationships/hyperlink" Target="https://learn.microsoft.com/purview/ediscovery-premium-get-started" TargetMode="External"/><Relationship Id="rId2" Type="http://schemas.openxmlformats.org/officeDocument/2006/relationships/notesSlide" Target="../notesSlides/notesSlide17.xml"/><Relationship Id="rId16" Type="http://schemas.openxmlformats.org/officeDocument/2006/relationships/hyperlink" Target="https://learn.microsoft.com/purview/communication-compliance-policies" TargetMode="External"/><Relationship Id="rId20" Type="http://schemas.openxmlformats.org/officeDocument/2006/relationships/image" Target="../media/image102.svg"/><Relationship Id="rId1" Type="http://schemas.openxmlformats.org/officeDocument/2006/relationships/slideLayout" Target="../slideLayouts/slideLayout15.xml"/><Relationship Id="rId6" Type="http://schemas.openxmlformats.org/officeDocument/2006/relationships/hyperlink" Target="https://learn.microsoft.com/purview/sensitivity-labels-sharepoint-default-label" TargetMode="External"/><Relationship Id="rId11" Type="http://schemas.openxmlformats.org/officeDocument/2006/relationships/hyperlink" Target="https://learn.microsoft.com/purview/dlp-adaptive-protection-learn" TargetMode="External"/><Relationship Id="rId5" Type="http://schemas.openxmlformats.org/officeDocument/2006/relationships/hyperlink" Target="https://learn.microsoft.com/sharepoint/change-history-report" TargetMode="External"/><Relationship Id="rId15" Type="http://schemas.openxmlformats.org/officeDocument/2006/relationships/hyperlink" Target="https://learn.microsoft.com/purview/apply-retention-labels-automatically" TargetMode="External"/><Relationship Id="rId10" Type="http://schemas.openxmlformats.org/officeDocument/2006/relationships/hyperlink" Target="https://learn.microsoft.com/en-us/purview/insider-risk-management-adaptive-protection" TargetMode="External"/><Relationship Id="rId19" Type="http://schemas.openxmlformats.org/officeDocument/2006/relationships/image" Target="../media/image101.png"/><Relationship Id="rId4" Type="http://schemas.openxmlformats.org/officeDocument/2006/relationships/hyperlink" Target="https://learn.microsoft.com/sharepoint/site-lifecycle-management#create-an-inactive-site-policy" TargetMode="External"/><Relationship Id="rId9" Type="http://schemas.openxmlformats.org/officeDocument/2006/relationships/hyperlink" Target="https://learn.microsoft.com/purview/endpoint-dlp-getting-started" TargetMode="External"/><Relationship Id="rId14" Type="http://schemas.openxmlformats.org/officeDocument/2006/relationships/hyperlink" Target="https://learn.microsoft.com/purview/sensitivity-labels-office-apps"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dickerdata-my.sharepoint.com/:t:/g/personal/paul_caldwell_dickerdata_co_nz/EfXeBnuU5jJNpafOMCS6xskBBVjVMJYrMYxamhr-7-ItOw?e=CA72eT"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105.png"/><Relationship Id="rId4" Type="http://schemas.openxmlformats.org/officeDocument/2006/relationships/image" Target="../media/image104.png"/></Relationships>
</file>

<file path=ppt/slides/_rels/slide2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hyperlink" Target="https://www.meetup.com/ms-copilot-user-group-of-aotearoa/events/301633419/" TargetMode="External"/><Relationship Id="rId3" Type="http://schemas.openxmlformats.org/officeDocument/2006/relationships/hyperlink" Target="https://www.meetup.com/ms-copilot-user-group-of-aotearoa/" TargetMode="External"/><Relationship Id="rId7" Type="http://schemas.openxmlformats.org/officeDocument/2006/relationships/image" Target="../media/image8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86.png"/></Relationships>
</file>

<file path=ppt/slides/_rels/slide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www.meetup.com/auckland-azure-usergroup/events/301592824/?action=rsvp&amp;refund_policy=true&amp;fromEmail=301592824&amp;_af=event&amp;_af_eid=301592824&amp;response=3"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0.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9.png"/><Relationship Id="rId5" Type="http://schemas.openxmlformats.org/officeDocument/2006/relationships/hyperlink" Target="https://www.dickerdata.com.au/techx?utm_campaign=TechX%202024&amp;utm_source=Website&amp;utm_medium=Home%20Page%20Banner" TargetMode="External"/><Relationship Id="rId4" Type="http://schemas.openxmlformats.org/officeDocument/2006/relationships/image" Target="../media/image88.png"/></Relationships>
</file>

<file path=ppt/slides/_rels/slide7.xml.rels><?xml version="1.0" encoding="UTF-8" standalone="yes"?>
<Relationships xmlns="http://schemas.openxmlformats.org/package/2006/relationships"><Relationship Id="rId3" Type="http://schemas.openxmlformats.org/officeDocument/2006/relationships/hyperlink" Target="https://dickerdata-my.sharepoint.com/:u:/g/personal/paul_caldwell_dickerdata_co_nz/EfIILH7V2ulHldkcjanhZGQBwiaRCN_0DI0tREZ0l-Oijg?e=lYhNSi"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8.xml.rels><?xml version="1.0" encoding="UTF-8" standalone="yes"?>
<Relationships xmlns="http://schemas.openxmlformats.org/package/2006/relationships"><Relationship Id="rId3" Type="http://schemas.openxmlformats.org/officeDocument/2006/relationships/hyperlink" Target="https://www.dickerdata.co.nz/microsoft-copilot-ready-demonstration"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94.png"/><Relationship Id="rId4" Type="http://schemas.openxmlformats.org/officeDocument/2006/relationships/image" Target="../media/image93.png"/></Relationships>
</file>

<file path=ppt/slides/_rels/slide9.xml.rels><?xml version="1.0" encoding="UTF-8" standalone="yes"?>
<Relationships xmlns="http://schemas.openxmlformats.org/package/2006/relationships"><Relationship Id="rId3" Type="http://schemas.openxmlformats.org/officeDocument/2006/relationships/hyperlink" Target="https://reprints2.forrester.com/#/assets/2/108/RES180824/report"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90A17-4694-A80C-62A2-E85365C18D89}"/>
              </a:ext>
            </a:extLst>
          </p:cNvPr>
          <p:cNvSpPr>
            <a:spLocks noGrp="1"/>
          </p:cNvSpPr>
          <p:nvPr>
            <p:ph type="title"/>
          </p:nvPr>
        </p:nvSpPr>
        <p:spPr>
          <a:xfrm>
            <a:off x="383871" y="3429000"/>
            <a:ext cx="10025257" cy="1740759"/>
          </a:xfrm>
        </p:spPr>
        <p:txBody>
          <a:bodyPr/>
          <a:lstStyle/>
          <a:p>
            <a:r>
              <a:rPr lang="en-AU" dirty="0"/>
              <a:t>Dicker Data Webinar</a:t>
            </a:r>
            <a:br>
              <a:rPr lang="en-AU" dirty="0"/>
            </a:br>
            <a:br>
              <a:rPr lang="en-AU" dirty="0"/>
            </a:br>
            <a:r>
              <a:rPr lang="en-AU" dirty="0"/>
              <a:t> Copilot Governance</a:t>
            </a:r>
            <a:r>
              <a:rPr lang="en-AU" sz="4400" dirty="0"/>
              <a:t> </a:t>
            </a:r>
          </a:p>
        </p:txBody>
      </p:sp>
      <p:sp>
        <p:nvSpPr>
          <p:cNvPr id="3" name="TextBox 2">
            <a:extLst>
              <a:ext uri="{FF2B5EF4-FFF2-40B4-BE49-F238E27FC236}">
                <a16:creationId xmlns:a16="http://schemas.microsoft.com/office/drawing/2014/main" id="{A4A81F7F-478F-2AD1-3F2F-CF719F340D2E}"/>
              </a:ext>
            </a:extLst>
          </p:cNvPr>
          <p:cNvSpPr txBox="1"/>
          <p:nvPr/>
        </p:nvSpPr>
        <p:spPr>
          <a:xfrm>
            <a:off x="630998" y="6194214"/>
            <a:ext cx="7337120" cy="369332"/>
          </a:xfrm>
          <a:prstGeom prst="rect">
            <a:avLst/>
          </a:prstGeom>
          <a:noFill/>
        </p:spPr>
        <p:txBody>
          <a:bodyPr wrap="square">
            <a:spAutoFit/>
          </a:bodyPr>
          <a:lstStyle/>
          <a:p>
            <a:r>
              <a:rPr lang="en-AU" b="0" i="0" dirty="0">
                <a:solidFill>
                  <a:srgbClr val="323130"/>
                </a:solidFill>
                <a:effectLst/>
                <a:highlight>
                  <a:srgbClr val="FFFFFF"/>
                </a:highlight>
                <a:latin typeface="Segoe UI" panose="020B0502040204020203" pitchFamily="34" charset="0"/>
              </a:rPr>
              <a:t>AI-generated content may be incorrect</a:t>
            </a:r>
            <a:endParaRPr lang="en-AU" dirty="0"/>
          </a:p>
        </p:txBody>
      </p:sp>
    </p:spTree>
    <p:extLst>
      <p:ext uri="{BB962C8B-B14F-4D97-AF65-F5344CB8AC3E}">
        <p14:creationId xmlns:p14="http://schemas.microsoft.com/office/powerpoint/2010/main" val="3773506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9494A-BEC0-5E86-C00D-2A502209C10F}"/>
              </a:ext>
            </a:extLst>
          </p:cNvPr>
          <p:cNvSpPr>
            <a:spLocks noGrp="1"/>
          </p:cNvSpPr>
          <p:nvPr>
            <p:ph type="title"/>
          </p:nvPr>
        </p:nvSpPr>
        <p:spPr/>
        <p:txBody>
          <a:bodyPr/>
          <a:lstStyle/>
          <a:p>
            <a:endParaRPr lang="en-AU"/>
          </a:p>
        </p:txBody>
      </p:sp>
      <p:sp>
        <p:nvSpPr>
          <p:cNvPr id="6" name="AutoShape 2" descr="Generated from prompt">
            <a:extLst>
              <a:ext uri="{FF2B5EF4-FFF2-40B4-BE49-F238E27FC236}">
                <a16:creationId xmlns:a16="http://schemas.microsoft.com/office/drawing/2014/main" id="{13EEDCCF-3E9F-D137-591C-BC1DB9B9B76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7" name="AutoShape 4" descr="Generated from prompt">
            <a:extLst>
              <a:ext uri="{FF2B5EF4-FFF2-40B4-BE49-F238E27FC236}">
                <a16:creationId xmlns:a16="http://schemas.microsoft.com/office/drawing/2014/main" id="{F2B2070B-92DF-6F8E-96E0-A9AB66F5836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12" name="TextBox 11">
            <a:extLst>
              <a:ext uri="{FF2B5EF4-FFF2-40B4-BE49-F238E27FC236}">
                <a16:creationId xmlns:a16="http://schemas.microsoft.com/office/drawing/2014/main" id="{E9FE83FF-392E-15A9-3B60-622AF6098BAC}"/>
              </a:ext>
            </a:extLst>
          </p:cNvPr>
          <p:cNvSpPr txBox="1"/>
          <p:nvPr/>
        </p:nvSpPr>
        <p:spPr>
          <a:xfrm>
            <a:off x="10909697" y="4826675"/>
            <a:ext cx="1304528" cy="2031325"/>
          </a:xfrm>
          <a:prstGeom prst="rect">
            <a:avLst/>
          </a:prstGeom>
          <a:noFill/>
        </p:spPr>
        <p:txBody>
          <a:bodyPr wrap="square">
            <a:spAutoFit/>
          </a:bodyPr>
          <a:lstStyle/>
          <a:p>
            <a:r>
              <a:rPr lang="en-AU" dirty="0"/>
              <a:t>Content credentials</a:t>
            </a:r>
          </a:p>
          <a:p>
            <a:r>
              <a:rPr lang="en-AU" dirty="0"/>
              <a:t>Generated with AI ∙ June 17, 2024 at 4:41 PM</a:t>
            </a:r>
          </a:p>
        </p:txBody>
      </p:sp>
      <p:sp>
        <p:nvSpPr>
          <p:cNvPr id="14" name="Content Placeholder 13">
            <a:extLst>
              <a:ext uri="{FF2B5EF4-FFF2-40B4-BE49-F238E27FC236}">
                <a16:creationId xmlns:a16="http://schemas.microsoft.com/office/drawing/2014/main" id="{ED4CFFA0-77B6-F528-2B1A-7F718C1372D2}"/>
              </a:ext>
            </a:extLst>
          </p:cNvPr>
          <p:cNvSpPr>
            <a:spLocks noGrp="1"/>
          </p:cNvSpPr>
          <p:nvPr>
            <p:ph idx="1"/>
          </p:nvPr>
        </p:nvSpPr>
        <p:spPr/>
        <p:txBody>
          <a:bodyPr/>
          <a:lstStyle/>
          <a:p>
            <a:endParaRPr lang="en-AU"/>
          </a:p>
        </p:txBody>
      </p:sp>
      <p:pic>
        <p:nvPicPr>
          <p:cNvPr id="16" name="Picture 15">
            <a:extLst>
              <a:ext uri="{FF2B5EF4-FFF2-40B4-BE49-F238E27FC236}">
                <a16:creationId xmlns:a16="http://schemas.microsoft.com/office/drawing/2014/main" id="{B3E1F829-DB9C-266F-F3E9-28D9E9CD7F52}"/>
              </a:ext>
            </a:extLst>
          </p:cNvPr>
          <p:cNvPicPr>
            <a:picLocks noChangeAspect="1"/>
          </p:cNvPicPr>
          <p:nvPr/>
        </p:nvPicPr>
        <p:blipFill>
          <a:blip r:embed="rId3"/>
          <a:stretch>
            <a:fillRect/>
          </a:stretch>
        </p:blipFill>
        <p:spPr>
          <a:xfrm>
            <a:off x="95250" y="0"/>
            <a:ext cx="12001500" cy="6858000"/>
          </a:xfrm>
          <a:prstGeom prst="rect">
            <a:avLst/>
          </a:prstGeom>
        </p:spPr>
      </p:pic>
    </p:spTree>
    <p:extLst>
      <p:ext uri="{BB962C8B-B14F-4D97-AF65-F5344CB8AC3E}">
        <p14:creationId xmlns:p14="http://schemas.microsoft.com/office/powerpoint/2010/main" val="42227975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pilot for Work | Microsoft 365">
            <a:extLst>
              <a:ext uri="{FF2B5EF4-FFF2-40B4-BE49-F238E27FC236}">
                <a16:creationId xmlns:a16="http://schemas.microsoft.com/office/drawing/2014/main" id="{0B008177-A0F2-4634-0C42-672FBFA90198}"/>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rot="10800000">
            <a:off x="-1" y="-1"/>
            <a:ext cx="1344637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9C373DF3-EF99-ED05-C59B-DF8B49605EF3}"/>
              </a:ext>
            </a:extLst>
          </p:cNvPr>
          <p:cNvSpPr>
            <a:spLocks noGrp="1"/>
          </p:cNvSpPr>
          <p:nvPr>
            <p:ph type="title"/>
          </p:nvPr>
        </p:nvSpPr>
        <p:spPr/>
        <p:txBody>
          <a:bodyPr/>
          <a:lstStyle/>
          <a:p>
            <a:r>
              <a:rPr lang="en-AU" dirty="0"/>
              <a:t>Copilot Governance</a:t>
            </a:r>
            <a:endParaRPr lang="en-NZ" dirty="0"/>
          </a:p>
        </p:txBody>
      </p:sp>
      <p:sp>
        <p:nvSpPr>
          <p:cNvPr id="6" name="Content Placeholder 5">
            <a:extLst>
              <a:ext uri="{FF2B5EF4-FFF2-40B4-BE49-F238E27FC236}">
                <a16:creationId xmlns:a16="http://schemas.microsoft.com/office/drawing/2014/main" id="{9F6DFF6A-DD56-EA8E-B9E0-8C85BEE3F691}"/>
              </a:ext>
            </a:extLst>
          </p:cNvPr>
          <p:cNvSpPr>
            <a:spLocks noGrp="1"/>
          </p:cNvSpPr>
          <p:nvPr>
            <p:ph idx="1"/>
          </p:nvPr>
        </p:nvSpPr>
        <p:spPr/>
        <p:txBody>
          <a:bodyPr/>
          <a:lstStyle/>
          <a:p>
            <a:r>
              <a:rPr lang="en-AU" dirty="0"/>
              <a:t>Lauren Nobbs</a:t>
            </a:r>
            <a:endParaRPr lang="en-NZ" dirty="0"/>
          </a:p>
        </p:txBody>
      </p:sp>
      <p:sp>
        <p:nvSpPr>
          <p:cNvPr id="7" name="Content Placeholder 6">
            <a:extLst>
              <a:ext uri="{FF2B5EF4-FFF2-40B4-BE49-F238E27FC236}">
                <a16:creationId xmlns:a16="http://schemas.microsoft.com/office/drawing/2014/main" id="{5E846FBC-46DB-BFF1-175F-55A0C6252D02}"/>
              </a:ext>
            </a:extLst>
          </p:cNvPr>
          <p:cNvSpPr>
            <a:spLocks noGrp="1"/>
          </p:cNvSpPr>
          <p:nvPr>
            <p:ph sz="quarter" idx="10"/>
          </p:nvPr>
        </p:nvSpPr>
        <p:spPr/>
        <p:txBody>
          <a:bodyPr/>
          <a:lstStyle/>
          <a:p>
            <a:endParaRPr lang="en-NZ" dirty="0"/>
          </a:p>
        </p:txBody>
      </p:sp>
    </p:spTree>
    <p:extLst>
      <p:ext uri="{BB962C8B-B14F-4D97-AF65-F5344CB8AC3E}">
        <p14:creationId xmlns:p14="http://schemas.microsoft.com/office/powerpoint/2010/main" val="2517456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17818-88E1-AC35-195D-3DAF3ACD791C}"/>
              </a:ext>
            </a:extLst>
          </p:cNvPr>
          <p:cNvSpPr>
            <a:spLocks noGrp="1"/>
          </p:cNvSpPr>
          <p:nvPr>
            <p:ph type="title"/>
          </p:nvPr>
        </p:nvSpPr>
        <p:spPr/>
        <p:txBody>
          <a:bodyPr/>
          <a:lstStyle/>
          <a:p>
            <a:r>
              <a:rPr lang="en-AU" dirty="0"/>
              <a:t>Why is this important?</a:t>
            </a:r>
            <a:endParaRPr lang="en-NZ" dirty="0"/>
          </a:p>
        </p:txBody>
      </p:sp>
      <p:sp>
        <p:nvSpPr>
          <p:cNvPr id="3" name="Content Placeholder 2">
            <a:extLst>
              <a:ext uri="{FF2B5EF4-FFF2-40B4-BE49-F238E27FC236}">
                <a16:creationId xmlns:a16="http://schemas.microsoft.com/office/drawing/2014/main" id="{49EF8238-3373-B9A3-03E0-9FA1E4CC09E5}"/>
              </a:ext>
            </a:extLst>
          </p:cNvPr>
          <p:cNvSpPr>
            <a:spLocks noGrp="1"/>
          </p:cNvSpPr>
          <p:nvPr>
            <p:ph idx="1"/>
          </p:nvPr>
        </p:nvSpPr>
        <p:spPr/>
        <p:txBody>
          <a:bodyPr vert="horz" lIns="91440" tIns="45720" rIns="91440" bIns="45720" rtlCol="0" anchor="t">
            <a:normAutofit/>
          </a:bodyPr>
          <a:lstStyle/>
          <a:p>
            <a:r>
              <a:rPr lang="en-AU" dirty="0"/>
              <a:t>The permissions model in your Microsoft tenant is KEY to ensure data isn’t unintentionally leaked</a:t>
            </a:r>
          </a:p>
          <a:p>
            <a:r>
              <a:rPr lang="en-AU" dirty="0"/>
              <a:t>We want to be comfortable with their current state of sharing and permissions so they can begin using Copilot widely in their business</a:t>
            </a:r>
          </a:p>
          <a:p>
            <a:r>
              <a:rPr lang="en-AU" dirty="0"/>
              <a:t>Getting security right is imperative to ensuring a secure and positive Copilot rollout</a:t>
            </a:r>
          </a:p>
          <a:p>
            <a:r>
              <a:rPr lang="en-AU" dirty="0"/>
              <a:t>Improving organisations maturity in governance is so important to protect sensitive and confidential data – whether they use Copilot or not!</a:t>
            </a:r>
          </a:p>
          <a:p>
            <a:endParaRPr lang="en-AU" dirty="0"/>
          </a:p>
          <a:p>
            <a:endParaRPr lang="en-NZ" dirty="0"/>
          </a:p>
        </p:txBody>
      </p:sp>
    </p:spTree>
    <p:extLst>
      <p:ext uri="{BB962C8B-B14F-4D97-AF65-F5344CB8AC3E}">
        <p14:creationId xmlns:p14="http://schemas.microsoft.com/office/powerpoint/2010/main" val="3805778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E2C17-AA3D-1939-2A60-917FBFA5A98C}"/>
              </a:ext>
            </a:extLst>
          </p:cNvPr>
          <p:cNvSpPr>
            <a:spLocks noGrp="1"/>
          </p:cNvSpPr>
          <p:nvPr>
            <p:ph type="title"/>
          </p:nvPr>
        </p:nvSpPr>
        <p:spPr/>
        <p:txBody>
          <a:bodyPr/>
          <a:lstStyle/>
          <a:p>
            <a:r>
              <a:rPr lang="en-AU" dirty="0"/>
              <a:t>It’s a continuous process </a:t>
            </a:r>
            <a:endParaRPr lang="en-NZ" dirty="0"/>
          </a:p>
        </p:txBody>
      </p:sp>
      <p:sp>
        <p:nvSpPr>
          <p:cNvPr id="3" name="Content Placeholder 2">
            <a:extLst>
              <a:ext uri="{FF2B5EF4-FFF2-40B4-BE49-F238E27FC236}">
                <a16:creationId xmlns:a16="http://schemas.microsoft.com/office/drawing/2014/main" id="{9BA5E5A6-4F1F-7C15-BC0C-1E7365AA5562}"/>
              </a:ext>
            </a:extLst>
          </p:cNvPr>
          <p:cNvSpPr>
            <a:spLocks noGrp="1"/>
          </p:cNvSpPr>
          <p:nvPr>
            <p:ph idx="1"/>
          </p:nvPr>
        </p:nvSpPr>
        <p:spPr/>
        <p:txBody>
          <a:bodyPr/>
          <a:lstStyle/>
          <a:p>
            <a:r>
              <a:rPr lang="en-AU" dirty="0"/>
              <a:t>While initial audits, revies, policy implementations are important when first deploying Copilot – data governance is a continuous process </a:t>
            </a:r>
          </a:p>
          <a:p>
            <a:pPr lvl="1"/>
            <a:r>
              <a:rPr lang="en-AU" dirty="0"/>
              <a:t>Change of employee roles, new employees, business structure changes, new site/team requirements</a:t>
            </a:r>
          </a:p>
          <a:p>
            <a:pPr lvl="1"/>
            <a:r>
              <a:rPr lang="en-AU" dirty="0"/>
              <a:t>Changes to compliance requirements, industry regulations, privacy laws etc</a:t>
            </a:r>
          </a:p>
          <a:p>
            <a:r>
              <a:rPr lang="en-AU" dirty="0"/>
              <a:t>Organisations should regularly review and update new data sources, permissions, external sharing, and business policies</a:t>
            </a:r>
            <a:endParaRPr lang="en-NZ" dirty="0"/>
          </a:p>
        </p:txBody>
      </p:sp>
    </p:spTree>
    <p:extLst>
      <p:ext uri="{BB962C8B-B14F-4D97-AF65-F5344CB8AC3E}">
        <p14:creationId xmlns:p14="http://schemas.microsoft.com/office/powerpoint/2010/main" val="1068309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ED237-F8D5-3E89-B7AB-028AB0843D39}"/>
              </a:ext>
            </a:extLst>
          </p:cNvPr>
          <p:cNvSpPr>
            <a:spLocks noGrp="1"/>
          </p:cNvSpPr>
          <p:nvPr>
            <p:ph type="title"/>
          </p:nvPr>
        </p:nvSpPr>
        <p:spPr/>
        <p:txBody>
          <a:bodyPr/>
          <a:lstStyle/>
          <a:p>
            <a:r>
              <a:rPr lang="en-AU" dirty="0"/>
              <a:t>Foundation of Zero Trust</a:t>
            </a:r>
            <a:endParaRPr lang="en-NZ" dirty="0"/>
          </a:p>
        </p:txBody>
      </p:sp>
      <p:sp>
        <p:nvSpPr>
          <p:cNvPr id="3" name="Content Placeholder 2">
            <a:extLst>
              <a:ext uri="{FF2B5EF4-FFF2-40B4-BE49-F238E27FC236}">
                <a16:creationId xmlns:a16="http://schemas.microsoft.com/office/drawing/2014/main" id="{A9A1E04B-D243-C5B2-90F4-46EA871C168B}"/>
              </a:ext>
            </a:extLst>
          </p:cNvPr>
          <p:cNvSpPr>
            <a:spLocks noGrp="1"/>
          </p:cNvSpPr>
          <p:nvPr>
            <p:ph idx="1"/>
          </p:nvPr>
        </p:nvSpPr>
        <p:spPr>
          <a:xfrm>
            <a:off x="838200" y="1798193"/>
            <a:ext cx="10515600" cy="4351338"/>
          </a:xfrm>
        </p:spPr>
        <p:txBody>
          <a:bodyPr/>
          <a:lstStyle/>
          <a:p>
            <a:r>
              <a:rPr lang="en-AU"/>
              <a:t>6 steps to apply the principles of Zero trust to prepare for Copilot</a:t>
            </a:r>
          </a:p>
          <a:p>
            <a:pPr marL="914400" lvl="1" indent="-457200">
              <a:buAutoNum type="arabicPeriod"/>
            </a:pPr>
            <a:r>
              <a:rPr lang="en-AU"/>
              <a:t>Deploy or validate your data protection</a:t>
            </a:r>
          </a:p>
          <a:p>
            <a:pPr marL="914400" lvl="1" indent="-457200">
              <a:buAutoNum type="arabicPeriod"/>
            </a:pPr>
            <a:r>
              <a:rPr lang="en-AU"/>
              <a:t>Deploy or validate your identity and access policies</a:t>
            </a:r>
          </a:p>
          <a:p>
            <a:pPr marL="914400" lvl="1" indent="-457200">
              <a:buAutoNum type="arabicPeriod"/>
            </a:pPr>
            <a:r>
              <a:rPr lang="en-AU"/>
              <a:t>Deploy or validate your App Protection policies</a:t>
            </a:r>
          </a:p>
          <a:p>
            <a:pPr marL="914400" lvl="1" indent="-457200">
              <a:buAutoNum type="arabicPeriod"/>
            </a:pPr>
            <a:r>
              <a:rPr lang="en-NZ"/>
              <a:t>Deploy or validate device management and protection</a:t>
            </a:r>
          </a:p>
          <a:p>
            <a:pPr marL="914400" lvl="1" indent="-457200">
              <a:buAutoNum type="arabicPeriod"/>
            </a:pPr>
            <a:r>
              <a:rPr lang="en-AU"/>
              <a:t>Deploy or validate your threat protection services</a:t>
            </a:r>
          </a:p>
          <a:p>
            <a:pPr marL="914400" lvl="1" indent="-457200">
              <a:buAutoNum type="arabicPeriod"/>
            </a:pPr>
            <a:r>
              <a:rPr lang="en-AU"/>
              <a:t>Deploy or validate secure collaboration with Teams</a:t>
            </a:r>
          </a:p>
          <a:p>
            <a:pPr marL="914400" lvl="1" indent="-457200">
              <a:buAutoNum type="arabicPeriod"/>
            </a:pPr>
            <a:r>
              <a:rPr lang="en-AU"/>
              <a:t>Deploy or validate user permissions to data</a:t>
            </a:r>
            <a:endParaRPr lang="en-NZ"/>
          </a:p>
        </p:txBody>
      </p:sp>
    </p:spTree>
    <p:extLst>
      <p:ext uri="{BB962C8B-B14F-4D97-AF65-F5344CB8AC3E}">
        <p14:creationId xmlns:p14="http://schemas.microsoft.com/office/powerpoint/2010/main" val="1820636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D1E9B-2F82-8A42-8056-AEE39AC2B9A3}"/>
            </a:ext>
          </a:extLst>
        </p:cNvPr>
        <p:cNvGrpSpPr/>
        <p:nvPr/>
      </p:nvGrpSpPr>
      <p:grpSpPr>
        <a:xfrm>
          <a:off x="0" y="0"/>
          <a:ext cx="0" cy="0"/>
          <a:chOff x="0" y="0"/>
          <a:chExt cx="0" cy="0"/>
        </a:xfrm>
      </p:grpSpPr>
      <p:grpSp>
        <p:nvGrpSpPr>
          <p:cNvPr id="105" name="Group 104">
            <a:extLst>
              <a:ext uri="{FF2B5EF4-FFF2-40B4-BE49-F238E27FC236}">
                <a16:creationId xmlns:a16="http://schemas.microsoft.com/office/drawing/2014/main" id="{CBC264A2-7E50-27D2-C348-C72E16B2E4F3}"/>
              </a:ext>
              <a:ext uri="{C183D7F6-B498-43B3-948B-1728B52AA6E4}">
                <adec:decorative xmlns:adec="http://schemas.microsoft.com/office/drawing/2017/decorative" val="1"/>
              </a:ext>
            </a:extLst>
          </p:cNvPr>
          <p:cNvGrpSpPr/>
          <p:nvPr/>
        </p:nvGrpSpPr>
        <p:grpSpPr>
          <a:xfrm>
            <a:off x="10552090" y="2677851"/>
            <a:ext cx="1144610" cy="1746424"/>
            <a:chOff x="10238706" y="3232028"/>
            <a:chExt cx="1144610" cy="1746424"/>
          </a:xfrm>
        </p:grpSpPr>
        <p:sp>
          <p:nvSpPr>
            <p:cNvPr id="8" name="Rounded Rectangle 7">
              <a:extLst>
                <a:ext uri="{FF2B5EF4-FFF2-40B4-BE49-F238E27FC236}">
                  <a16:creationId xmlns:a16="http://schemas.microsoft.com/office/drawing/2014/main" id="{192ED5F2-69B3-3569-E5E2-C84714002360}"/>
                </a:ext>
              </a:extLst>
            </p:cNvPr>
            <p:cNvSpPr/>
            <p:nvPr/>
          </p:nvSpPr>
          <p:spPr>
            <a:xfrm>
              <a:off x="10238708" y="3336396"/>
              <a:ext cx="1144608" cy="1642056"/>
            </a:xfrm>
            <a:prstGeom prst="roundRect">
              <a:avLst>
                <a:gd name="adj" fmla="val 4223"/>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a:ea typeface="+mn-ea"/>
                <a:cs typeface="Segoe UI" pitchFamily="34" charset="0"/>
              </a:endParaRPr>
            </a:p>
          </p:txBody>
        </p:sp>
        <p:sp>
          <p:nvSpPr>
            <p:cNvPr id="67" name="Oval 66">
              <a:extLst>
                <a:ext uri="{FF2B5EF4-FFF2-40B4-BE49-F238E27FC236}">
                  <a16:creationId xmlns:a16="http://schemas.microsoft.com/office/drawing/2014/main" id="{D128BDB5-1755-4E18-CA3F-C4F9D3B0971C}"/>
                </a:ext>
              </a:extLst>
            </p:cNvPr>
            <p:cNvSpPr/>
            <p:nvPr/>
          </p:nvSpPr>
          <p:spPr>
            <a:xfrm>
              <a:off x="10689988" y="3232028"/>
              <a:ext cx="242047" cy="242047"/>
            </a:xfrm>
            <a:prstGeom prst="ellipse">
              <a:avLst/>
            </a:prstGeom>
            <a:gradFill>
              <a:gsLst>
                <a:gs pos="52000">
                  <a:srgbClr val="8661C5"/>
                </a:gs>
                <a:gs pos="0">
                  <a:srgbClr val="C03BC4"/>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5</a:t>
              </a:r>
            </a:p>
          </p:txBody>
        </p:sp>
        <p:sp>
          <p:nvSpPr>
            <p:cNvPr id="86" name="TextBox 85">
              <a:extLst>
                <a:ext uri="{FF2B5EF4-FFF2-40B4-BE49-F238E27FC236}">
                  <a16:creationId xmlns:a16="http://schemas.microsoft.com/office/drawing/2014/main" id="{B501F8B1-290D-DAF3-57BF-29B68989CC84}"/>
                </a:ext>
              </a:extLst>
            </p:cNvPr>
            <p:cNvSpPr txBox="1"/>
            <p:nvPr/>
          </p:nvSpPr>
          <p:spPr>
            <a:xfrm>
              <a:off x="10238706" y="3699881"/>
              <a:ext cx="1144610" cy="1015663"/>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If used, </a:t>
              </a:r>
              <a:br>
                <a:rPr kumimoji="0" lang="en-US" sz="1200" b="0" i="0" u="none" strike="noStrike" kern="1200" cap="none" spc="0" normalizeH="0" baseline="0" noProof="0">
                  <a:ln>
                    <a:noFill/>
                  </a:ln>
                  <a:solidFill>
                    <a:srgbClr val="000000"/>
                  </a:solidFill>
                  <a:effectLst/>
                  <a:uLnTx/>
                  <a:uFillTx/>
                  <a:latin typeface="Segoe UI Semibold"/>
                  <a:ea typeface="+mn-ea"/>
                  <a:cs typeface="+mn-cs"/>
                </a:rPr>
              </a:br>
              <a:r>
                <a:rPr kumimoji="0" lang="en-US" sz="1200" b="0" i="0" u="none" strike="noStrike" kern="1200" cap="none" spc="0" normalizeH="0" baseline="0" noProof="0">
                  <a:ln>
                    <a:noFill/>
                  </a:ln>
                  <a:solidFill>
                    <a:srgbClr val="000000"/>
                  </a:solidFill>
                  <a:effectLst/>
                  <a:uLnTx/>
                  <a:uFillTx/>
                  <a:latin typeface="Segoe UI Semibold"/>
                  <a:ea typeface="+mn-ea"/>
                  <a:cs typeface="+mn-cs"/>
                </a:rPr>
                <a:t>disable Restricted </a:t>
              </a:r>
              <a:br>
                <a:rPr kumimoji="0" lang="en-US" sz="1200" b="0" i="0" u="none" strike="noStrike" kern="1200" cap="none" spc="0" normalizeH="0" baseline="0" noProof="0">
                  <a:ln>
                    <a:noFill/>
                  </a:ln>
                  <a:solidFill>
                    <a:srgbClr val="000000"/>
                  </a:solidFill>
                  <a:effectLst/>
                  <a:uLnTx/>
                  <a:uFillTx/>
                  <a:latin typeface="Segoe UI Semibold"/>
                  <a:ea typeface="+mn-ea"/>
                  <a:cs typeface="+mn-cs"/>
                </a:rPr>
              </a:br>
              <a:r>
                <a:rPr kumimoji="0" lang="en-US" sz="1200" b="0" i="0" u="none" strike="noStrike" kern="1200" cap="none" spc="0" normalizeH="0" baseline="0" noProof="0">
                  <a:ln>
                    <a:noFill/>
                  </a:ln>
                  <a:solidFill>
                    <a:srgbClr val="000000"/>
                  </a:solidFill>
                  <a:effectLst/>
                  <a:uLnTx/>
                  <a:uFillTx/>
                  <a:latin typeface="Segoe UI Semibold"/>
                  <a:ea typeface="+mn-ea"/>
                  <a:cs typeface="+mn-cs"/>
                </a:rPr>
                <a:t>SharePoint Search</a:t>
              </a:r>
            </a:p>
          </p:txBody>
        </p:sp>
      </p:grpSp>
      <p:grpSp>
        <p:nvGrpSpPr>
          <p:cNvPr id="27" name="Group 26">
            <a:extLst>
              <a:ext uri="{FF2B5EF4-FFF2-40B4-BE49-F238E27FC236}">
                <a16:creationId xmlns:a16="http://schemas.microsoft.com/office/drawing/2014/main" id="{4EF94F1C-35E8-DD2D-A9D8-D85F3C068DAF}"/>
              </a:ext>
              <a:ext uri="{C183D7F6-B498-43B3-948B-1728B52AA6E4}">
                <adec:decorative xmlns:adec="http://schemas.microsoft.com/office/drawing/2017/decorative" val="1"/>
              </a:ext>
            </a:extLst>
          </p:cNvPr>
          <p:cNvGrpSpPr/>
          <p:nvPr/>
        </p:nvGrpSpPr>
        <p:grpSpPr>
          <a:xfrm>
            <a:off x="10074769" y="2585816"/>
            <a:ext cx="477321" cy="2034862"/>
            <a:chOff x="10074769" y="2585816"/>
            <a:chExt cx="477321" cy="2034862"/>
          </a:xfrm>
        </p:grpSpPr>
        <p:cxnSp>
          <p:nvCxnSpPr>
            <p:cNvPr id="107" name="Straight Arrow Connector 106">
              <a:extLst>
                <a:ext uri="{FF2B5EF4-FFF2-40B4-BE49-F238E27FC236}">
                  <a16:creationId xmlns:a16="http://schemas.microsoft.com/office/drawing/2014/main" id="{A0DCC835-387D-32E4-A014-361356C4C7E3}"/>
                </a:ext>
              </a:extLst>
            </p:cNvPr>
            <p:cNvCxnSpPr>
              <a:cxnSpLocks/>
            </p:cNvCxnSpPr>
            <p:nvPr/>
          </p:nvCxnSpPr>
          <p:spPr>
            <a:xfrm>
              <a:off x="10315802" y="3622378"/>
              <a:ext cx="236288" cy="0"/>
            </a:xfrm>
            <a:prstGeom prst="straightConnector1">
              <a:avLst/>
            </a:prstGeom>
            <a:ln w="12700" cap="rnd">
              <a:solidFill>
                <a:schemeClr val="tx1">
                  <a:lumMod val="50000"/>
                  <a:lumOff val="50000"/>
                </a:schemeClr>
              </a:solidFill>
              <a:prstDash val="sys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03" name="Elbow Connector 102">
              <a:extLst>
                <a:ext uri="{FF2B5EF4-FFF2-40B4-BE49-F238E27FC236}">
                  <a16:creationId xmlns:a16="http://schemas.microsoft.com/office/drawing/2014/main" id="{5C828B9C-1B6A-63A2-EA7D-B9C7A8767A10}"/>
                </a:ext>
              </a:extLst>
            </p:cNvPr>
            <p:cNvCxnSpPr>
              <a:stCxn id="6" idx="3"/>
              <a:endCxn id="10" idx="3"/>
            </p:cNvCxnSpPr>
            <p:nvPr/>
          </p:nvCxnSpPr>
          <p:spPr>
            <a:xfrm>
              <a:off x="10074769" y="2585816"/>
              <a:ext cx="12700" cy="2034862"/>
            </a:xfrm>
            <a:prstGeom prst="bentConnector3">
              <a:avLst>
                <a:gd name="adj1" fmla="val 1901402"/>
              </a:avLst>
            </a:prstGeom>
            <a:ln w="12700" cap="rnd">
              <a:solidFill>
                <a:schemeClr val="tx1">
                  <a:lumMod val="50000"/>
                  <a:lumOff val="50000"/>
                </a:schemeClr>
              </a:solidFill>
              <a:prstDash val="sysDot"/>
              <a:round/>
              <a:headEnd type="none" w="med" len="sm"/>
              <a:tailEnd type="none" w="med" len="sm"/>
            </a:ln>
          </p:spPr>
          <p:style>
            <a:lnRef idx="1">
              <a:schemeClr val="accent1"/>
            </a:lnRef>
            <a:fillRef idx="0">
              <a:schemeClr val="accent1"/>
            </a:fillRef>
            <a:effectRef idx="0">
              <a:schemeClr val="accent1"/>
            </a:effectRef>
            <a:fontRef idx="minor">
              <a:schemeClr val="tx1"/>
            </a:fontRef>
          </p:style>
        </p:cxnSp>
      </p:grpSp>
      <p:sp>
        <p:nvSpPr>
          <p:cNvPr id="20" name="Title 19">
            <a:extLst>
              <a:ext uri="{FF2B5EF4-FFF2-40B4-BE49-F238E27FC236}">
                <a16:creationId xmlns:a16="http://schemas.microsoft.com/office/drawing/2014/main" id="{396CD44E-70C8-A6EA-9784-A94B4417059A}"/>
              </a:ext>
            </a:extLst>
          </p:cNvPr>
          <p:cNvSpPr>
            <a:spLocks noGrp="1"/>
          </p:cNvSpPr>
          <p:nvPr>
            <p:ph type="title"/>
          </p:nvPr>
        </p:nvSpPr>
        <p:spPr>
          <a:xfrm>
            <a:off x="500855" y="515768"/>
            <a:ext cx="10318565" cy="592160"/>
          </a:xfrm>
        </p:spPr>
        <p:txBody>
          <a:bodyPr/>
          <a:lstStyle/>
          <a:p>
            <a:r>
              <a:rPr lang="en-US" sz="3600" dirty="0"/>
              <a:t>Apply appropriate Data Security controls</a:t>
            </a:r>
          </a:p>
        </p:txBody>
      </p:sp>
      <p:sp>
        <p:nvSpPr>
          <p:cNvPr id="13" name="Text Placeholder 1">
            <a:extLst>
              <a:ext uri="{FF2B5EF4-FFF2-40B4-BE49-F238E27FC236}">
                <a16:creationId xmlns:a16="http://schemas.microsoft.com/office/drawing/2014/main" id="{28AEC7E7-DDD7-30F1-8355-3C89F2BC8359}"/>
              </a:ext>
            </a:extLst>
          </p:cNvPr>
          <p:cNvSpPr txBox="1">
            <a:spLocks/>
          </p:cNvSpPr>
          <p:nvPr/>
        </p:nvSpPr>
        <p:spPr>
          <a:xfrm>
            <a:off x="500856" y="6351366"/>
            <a:ext cx="11148612" cy="296614"/>
          </a:xfrm>
          <a:prstGeom prst="rect">
            <a:avLst/>
          </a:prstGeom>
        </p:spPr>
        <p:txBody>
          <a:bodyPr vert="horz" lIns="0" tIns="0" rIns="0" bIns="0" rtlCol="0" anchor="ctr"/>
          <a:lstStyle>
            <a:defPPr>
              <a:defRPr lang="en-US"/>
            </a:defPPr>
            <a:lvl1pPr marL="0" algn="ctr" defTabSz="914367" rtl="0" eaLnBrk="1" latinLnBrk="0" hangingPunct="1">
              <a:defRPr sz="1200" kern="1200">
                <a:solidFill>
                  <a:schemeClr val="tx1">
                    <a:tint val="75000"/>
                  </a:schemeClr>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u="none" strike="noStrike" kern="1200" cap="none" spc="0" normalizeH="0" baseline="0" noProof="0" dirty="0">
                <a:ln>
                  <a:noFill/>
                </a:ln>
                <a:solidFill>
                  <a:schemeClr val="tx1"/>
                </a:solidFill>
                <a:effectLst/>
                <a:uLnTx/>
                <a:uFillTx/>
                <a:latin typeface="Segoe UI"/>
                <a:ea typeface="+mn-ea"/>
                <a:cs typeface="+mn-cs"/>
              </a:rPr>
              <a:t>*Restricted SharePoint Search will limit Copilot for Microsoft 365 experiences and organization-wide search. It is a temporary option which gives you time to address oversharing concerns while getting started on your Copilot journey.</a:t>
            </a:r>
          </a:p>
        </p:txBody>
      </p:sp>
      <p:grpSp>
        <p:nvGrpSpPr>
          <p:cNvPr id="23" name="Group 22">
            <a:extLst>
              <a:ext uri="{FF2B5EF4-FFF2-40B4-BE49-F238E27FC236}">
                <a16:creationId xmlns:a16="http://schemas.microsoft.com/office/drawing/2014/main" id="{7DD45FA8-7E1E-4BD2-45AB-52979E5C57AD}"/>
              </a:ext>
              <a:ext uri="{C183D7F6-B498-43B3-948B-1728B52AA6E4}">
                <adec:decorative xmlns:adec="http://schemas.microsoft.com/office/drawing/2017/decorative" val="1"/>
              </a:ext>
            </a:extLst>
          </p:cNvPr>
          <p:cNvGrpSpPr/>
          <p:nvPr/>
        </p:nvGrpSpPr>
        <p:grpSpPr>
          <a:xfrm>
            <a:off x="5771705" y="2585816"/>
            <a:ext cx="960637" cy="2034862"/>
            <a:chOff x="5771706" y="2585816"/>
            <a:chExt cx="986036" cy="2034862"/>
          </a:xfrm>
        </p:grpSpPr>
        <p:cxnSp>
          <p:nvCxnSpPr>
            <p:cNvPr id="96" name="Straight Arrow Connector 95">
              <a:extLst>
                <a:ext uri="{FF2B5EF4-FFF2-40B4-BE49-F238E27FC236}">
                  <a16:creationId xmlns:a16="http://schemas.microsoft.com/office/drawing/2014/main" id="{31A35415-68B3-F52D-A930-F657FB7E09C9}"/>
                </a:ext>
              </a:extLst>
            </p:cNvPr>
            <p:cNvCxnSpPr>
              <a:cxnSpLocks/>
            </p:cNvCxnSpPr>
            <p:nvPr/>
          </p:nvCxnSpPr>
          <p:spPr>
            <a:xfrm>
              <a:off x="5771706" y="3622378"/>
              <a:ext cx="757883" cy="0"/>
            </a:xfrm>
            <a:prstGeom prst="straightConnector1">
              <a:avLst/>
            </a:prstGeom>
            <a:ln w="12700" cap="rnd">
              <a:solidFill>
                <a:schemeClr val="tx1">
                  <a:lumMod val="50000"/>
                  <a:lumOff val="50000"/>
                </a:schemeClr>
              </a:solidFill>
              <a:prstDash val="sysDot"/>
              <a:round/>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D7F087C3-3AF4-763F-21C6-2A2CF34CFD1F}"/>
                </a:ext>
              </a:extLst>
            </p:cNvPr>
            <p:cNvSpPr/>
            <p:nvPr/>
          </p:nvSpPr>
          <p:spPr>
            <a:xfrm>
              <a:off x="6056260" y="3501354"/>
              <a:ext cx="242047" cy="242047"/>
            </a:xfrm>
            <a:prstGeom prst="ellipse">
              <a:avLst/>
            </a:prstGeom>
            <a:gradFill>
              <a:gsLst>
                <a:gs pos="52000">
                  <a:srgbClr val="8661C5"/>
                </a:gs>
                <a:gs pos="0">
                  <a:srgbClr val="C03BC4"/>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4</a:t>
              </a:r>
            </a:p>
          </p:txBody>
        </p:sp>
        <p:sp>
          <p:nvSpPr>
            <p:cNvPr id="111" name="Rectangle 110">
              <a:extLst>
                <a:ext uri="{FF2B5EF4-FFF2-40B4-BE49-F238E27FC236}">
                  <a16:creationId xmlns:a16="http://schemas.microsoft.com/office/drawing/2014/main" id="{1D4EB917-819A-5389-FD5E-763E179C6CA0}"/>
                </a:ext>
              </a:extLst>
            </p:cNvPr>
            <p:cNvSpPr/>
            <p:nvPr/>
          </p:nvSpPr>
          <p:spPr>
            <a:xfrm>
              <a:off x="5889961" y="3790303"/>
              <a:ext cx="567614" cy="376602"/>
            </a:xfrm>
            <a:prstGeom prst="rect">
              <a:avLst/>
            </a:prstGeom>
            <a:solidFill>
              <a:schemeClr val="bg1"/>
            </a:solidFill>
          </p:spPr>
          <p:txBody>
            <a:bodyPr wrap="square" lIns="3600" tIns="3600" rIns="3600" bIns="360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000000">
                      <a:lumMod val="50000"/>
                      <a:lumOff val="50000"/>
                    </a:srgbClr>
                  </a:solidFill>
                  <a:effectLst/>
                  <a:uLnTx/>
                  <a:uFillTx/>
                  <a:latin typeface="Segoe UI Semibold"/>
                  <a:ea typeface="+mn-ea"/>
                  <a:cs typeface="+mn-cs"/>
                </a:rPr>
                <a:t>Optimize further as needed </a:t>
              </a:r>
            </a:p>
          </p:txBody>
        </p:sp>
        <p:cxnSp>
          <p:nvCxnSpPr>
            <p:cNvPr id="95" name="Elbow Connector 94">
              <a:extLst>
                <a:ext uri="{FF2B5EF4-FFF2-40B4-BE49-F238E27FC236}">
                  <a16:creationId xmlns:a16="http://schemas.microsoft.com/office/drawing/2014/main" id="{2520762A-0334-55B0-64CF-9D8298BCE993}"/>
                </a:ext>
              </a:extLst>
            </p:cNvPr>
            <p:cNvCxnSpPr>
              <a:cxnSpLocks/>
              <a:stCxn id="6" idx="1"/>
              <a:endCxn id="10" idx="1"/>
            </p:cNvCxnSpPr>
            <p:nvPr/>
          </p:nvCxnSpPr>
          <p:spPr>
            <a:xfrm rot="10800000" flipV="1">
              <a:off x="6745042" y="2585816"/>
              <a:ext cx="12700" cy="2034862"/>
            </a:xfrm>
            <a:prstGeom prst="bentConnector3">
              <a:avLst>
                <a:gd name="adj1" fmla="val 1800000"/>
              </a:avLst>
            </a:prstGeom>
            <a:ln w="12700" cap="rnd">
              <a:solidFill>
                <a:schemeClr val="tx1">
                  <a:lumMod val="50000"/>
                  <a:lumOff val="50000"/>
                </a:schemeClr>
              </a:solidFill>
              <a:prstDash val="sysDot"/>
              <a:round/>
              <a:headEnd type="triangle" w="med" len="sm"/>
              <a:tailEnd type="triangle" w="med" len="sm"/>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EFEFFB8D-9499-2094-DB19-615E1FBCC678}"/>
              </a:ext>
              <a:ext uri="{C183D7F6-B498-43B3-948B-1728B52AA6E4}">
                <adec:decorative xmlns:adec="http://schemas.microsoft.com/office/drawing/2017/decorative" val="1"/>
              </a:ext>
            </a:extLst>
          </p:cNvPr>
          <p:cNvGrpSpPr/>
          <p:nvPr/>
        </p:nvGrpSpPr>
        <p:grpSpPr>
          <a:xfrm>
            <a:off x="6745042" y="1764788"/>
            <a:ext cx="3329727" cy="3676918"/>
            <a:chOff x="6745042" y="1764788"/>
            <a:chExt cx="3329727" cy="3676918"/>
          </a:xfrm>
        </p:grpSpPr>
        <p:grpSp>
          <p:nvGrpSpPr>
            <p:cNvPr id="11" name="Group 10">
              <a:extLst>
                <a:ext uri="{FF2B5EF4-FFF2-40B4-BE49-F238E27FC236}">
                  <a16:creationId xmlns:a16="http://schemas.microsoft.com/office/drawing/2014/main" id="{5BA655E3-2CCE-96BA-899F-31171EF37973}"/>
                </a:ext>
              </a:extLst>
            </p:cNvPr>
            <p:cNvGrpSpPr/>
            <p:nvPr/>
          </p:nvGrpSpPr>
          <p:grpSpPr>
            <a:xfrm>
              <a:off x="6745042" y="1764788"/>
              <a:ext cx="3329727" cy="3676918"/>
              <a:chOff x="6508929" y="2311759"/>
              <a:chExt cx="3329727" cy="3676918"/>
            </a:xfrm>
          </p:grpSpPr>
          <p:sp>
            <p:nvSpPr>
              <p:cNvPr id="6" name="Rounded Rectangle 5">
                <a:extLst>
                  <a:ext uri="{FF2B5EF4-FFF2-40B4-BE49-F238E27FC236}">
                    <a16:creationId xmlns:a16="http://schemas.microsoft.com/office/drawing/2014/main" id="{F52B5C2B-AC08-6B16-6F19-CFB9BAD5BCB4}"/>
                  </a:ext>
                </a:extLst>
              </p:cNvPr>
              <p:cNvSpPr/>
              <p:nvPr/>
            </p:nvSpPr>
            <p:spPr>
              <a:xfrm>
                <a:off x="6508929" y="2311759"/>
                <a:ext cx="3329727" cy="1642056"/>
              </a:xfrm>
              <a:prstGeom prst="roundRect">
                <a:avLst>
                  <a:gd name="adj" fmla="val 3334"/>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a:ea typeface="+mn-ea"/>
                  <a:cs typeface="Segoe UI" pitchFamily="34" charset="0"/>
                </a:endParaRPr>
              </a:p>
            </p:txBody>
          </p:sp>
          <p:sp>
            <p:nvSpPr>
              <p:cNvPr id="10" name="Rounded Rectangle 9">
                <a:extLst>
                  <a:ext uri="{FF2B5EF4-FFF2-40B4-BE49-F238E27FC236}">
                    <a16:creationId xmlns:a16="http://schemas.microsoft.com/office/drawing/2014/main" id="{29FCC300-B732-0FFB-A25E-98B4432F78DD}"/>
                  </a:ext>
                </a:extLst>
              </p:cNvPr>
              <p:cNvSpPr/>
              <p:nvPr/>
            </p:nvSpPr>
            <p:spPr>
              <a:xfrm>
                <a:off x="6508929" y="4346621"/>
                <a:ext cx="3329727" cy="1642056"/>
              </a:xfrm>
              <a:prstGeom prst="roundRect">
                <a:avLst>
                  <a:gd name="adj" fmla="val 3334"/>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a:ea typeface="+mn-ea"/>
                  <a:cs typeface="Segoe UI" pitchFamily="34" charset="0"/>
                </a:endParaRPr>
              </a:p>
            </p:txBody>
          </p:sp>
        </p:grpSp>
        <p:grpSp>
          <p:nvGrpSpPr>
            <p:cNvPr id="25" name="Group 24">
              <a:extLst>
                <a:ext uri="{FF2B5EF4-FFF2-40B4-BE49-F238E27FC236}">
                  <a16:creationId xmlns:a16="http://schemas.microsoft.com/office/drawing/2014/main" id="{21B174DD-5113-55ED-4CDF-C7C6D352EBD0}"/>
                </a:ext>
              </a:extLst>
            </p:cNvPr>
            <p:cNvGrpSpPr/>
            <p:nvPr/>
          </p:nvGrpSpPr>
          <p:grpSpPr>
            <a:xfrm>
              <a:off x="6897483" y="1928955"/>
              <a:ext cx="3086749" cy="1268420"/>
              <a:chOff x="6897483" y="1928955"/>
              <a:chExt cx="3086749" cy="1268420"/>
            </a:xfrm>
          </p:grpSpPr>
          <p:sp>
            <p:nvSpPr>
              <p:cNvPr id="53" name="Rectangle 52">
                <a:extLst>
                  <a:ext uri="{FF2B5EF4-FFF2-40B4-BE49-F238E27FC236}">
                    <a16:creationId xmlns:a16="http://schemas.microsoft.com/office/drawing/2014/main" id="{B5DCD687-91A8-B7E3-5A99-E938618F361A}"/>
                  </a:ext>
                </a:extLst>
              </p:cNvPr>
              <p:cNvSpPr/>
              <p:nvPr/>
            </p:nvSpPr>
            <p:spPr>
              <a:xfrm>
                <a:off x="6901966" y="1928955"/>
                <a:ext cx="2809290" cy="12684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367"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Core</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Restrict data oversharing and data leaks with manual labeling and policies</a:t>
                </a:r>
              </a:p>
            </p:txBody>
          </p:sp>
          <p:sp>
            <p:nvSpPr>
              <p:cNvPr id="54" name="Rectangle 53">
                <a:extLst>
                  <a:ext uri="{FF2B5EF4-FFF2-40B4-BE49-F238E27FC236}">
                    <a16:creationId xmlns:a16="http://schemas.microsoft.com/office/drawing/2014/main" id="{8A19E5B8-CFB2-2244-D598-AE3895BDEA95}"/>
                  </a:ext>
                </a:extLst>
              </p:cNvPr>
              <p:cNvSpPr/>
              <p:nvPr/>
            </p:nvSpPr>
            <p:spPr>
              <a:xfrm>
                <a:off x="6913334" y="2726199"/>
                <a:ext cx="2809290" cy="46903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27432" bIns="27432" rtlCol="0" anchor="t"/>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8661C5"/>
                    </a:solidFill>
                    <a:effectLst/>
                    <a:uLnTx/>
                    <a:uFillTx/>
                    <a:latin typeface="Segoe UI Semibold" panose="020B0702040204020203" pitchFamily="34" charset="0"/>
                    <a:ea typeface="+mn-ea"/>
                    <a:cs typeface="Segoe UI Semibold" panose="020B0702040204020203" pitchFamily="34" charset="0"/>
                  </a:rPr>
                  <a:t>Required licenses:</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8661C5"/>
                    </a:solidFill>
                    <a:effectLst/>
                    <a:uLnTx/>
                    <a:uFillTx/>
                    <a:latin typeface="Segoe UI" panose="020B0502040204020203" pitchFamily="34" charset="0"/>
                    <a:ea typeface="+mn-ea"/>
                    <a:cs typeface="Segoe UI" panose="020B0502040204020203" pitchFamily="34" charset="0"/>
                  </a:rPr>
                  <a:t>Office 365 E3, </a:t>
                </a:r>
                <a:r>
                  <a:rPr lang="en-US" sz="900">
                    <a:solidFill>
                      <a:srgbClr val="8661C5"/>
                    </a:solidFill>
                    <a:latin typeface="Segoe UI" panose="020B0502040204020203" pitchFamily="34" charset="0"/>
                    <a:cs typeface="Segoe UI" panose="020B0502040204020203" pitchFamily="34" charset="0"/>
                  </a:rPr>
                  <a:t>Microsoft 365 Business Standard/Premium, </a:t>
                </a:r>
                <a:r>
                  <a:rPr kumimoji="0" lang="en-US" sz="900" b="0" i="0" u="none" strike="noStrike" kern="1200" cap="none" spc="0" normalizeH="0" baseline="0" noProof="0">
                    <a:ln>
                      <a:noFill/>
                    </a:ln>
                    <a:solidFill>
                      <a:srgbClr val="8661C5"/>
                    </a:solidFill>
                    <a:effectLst/>
                    <a:uLnTx/>
                    <a:uFillTx/>
                    <a:latin typeface="Segoe UI" panose="020B0502040204020203" pitchFamily="34" charset="0"/>
                    <a:ea typeface="+mn-ea"/>
                    <a:cs typeface="Segoe UI" panose="020B0502040204020203" pitchFamily="34" charset="0"/>
                  </a:rPr>
                  <a:t>or higher; and</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8661C5"/>
                    </a:solidFill>
                    <a:effectLst/>
                    <a:uLnTx/>
                    <a:uFillTx/>
                    <a:latin typeface="Segoe UI" panose="020B0502040204020203" pitchFamily="34" charset="0"/>
                    <a:ea typeface="+mn-ea"/>
                    <a:cs typeface="Segoe UI" panose="020B0502040204020203" pitchFamily="34" charset="0"/>
                  </a:rPr>
                  <a:t>SPP-SharePoint Advanced Management</a:t>
                </a:r>
              </a:p>
            </p:txBody>
          </p:sp>
          <p:cxnSp>
            <p:nvCxnSpPr>
              <p:cNvPr id="59" name="Straight Connector 58">
                <a:extLst>
                  <a:ext uri="{FF2B5EF4-FFF2-40B4-BE49-F238E27FC236}">
                    <a16:creationId xmlns:a16="http://schemas.microsoft.com/office/drawing/2014/main" id="{075B2DF8-85DE-C37A-A163-229B9A823893}"/>
                  </a:ext>
                </a:extLst>
              </p:cNvPr>
              <p:cNvCxnSpPr>
                <a:cxnSpLocks/>
              </p:cNvCxnSpPr>
              <p:nvPr/>
            </p:nvCxnSpPr>
            <p:spPr>
              <a:xfrm>
                <a:off x="6897483" y="2653753"/>
                <a:ext cx="3086749"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08FC2460-9174-6FB9-A978-2D6CA7BA3D85}"/>
                </a:ext>
              </a:extLst>
            </p:cNvPr>
            <p:cNvGrpSpPr/>
            <p:nvPr/>
          </p:nvGrpSpPr>
          <p:grpSpPr>
            <a:xfrm>
              <a:off x="6897482" y="3961674"/>
              <a:ext cx="3151260" cy="1316998"/>
              <a:chOff x="6897482" y="3961674"/>
              <a:chExt cx="3151260" cy="1316998"/>
            </a:xfrm>
          </p:grpSpPr>
          <p:sp>
            <p:nvSpPr>
              <p:cNvPr id="56" name="Rectangle 55">
                <a:extLst>
                  <a:ext uri="{FF2B5EF4-FFF2-40B4-BE49-F238E27FC236}">
                    <a16:creationId xmlns:a16="http://schemas.microsoft.com/office/drawing/2014/main" id="{2964F184-4521-BA0F-AF1D-29613837A4B9}"/>
                  </a:ext>
                </a:extLst>
              </p:cNvPr>
              <p:cNvSpPr/>
              <p:nvPr/>
            </p:nvSpPr>
            <p:spPr>
              <a:xfrm>
                <a:off x="6897483" y="3961674"/>
                <a:ext cx="3151259" cy="12684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367"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Best-In-Class</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Prevent data oversharing, data leaks, and detect non-compliant usage at scale with auto labeling and policies</a:t>
                </a:r>
                <a:endParaRPr kumimoji="0" lang="en-US" sz="1000" b="0" i="0" u="none" strike="noStrike" kern="1200" cap="none" spc="0" normalizeH="0" baseline="0" noProof="0">
                  <a:ln>
                    <a:noFill/>
                  </a:ln>
                  <a:solidFill>
                    <a:prstClr val="black"/>
                  </a:solidFill>
                  <a:effectLst/>
                  <a:uLnTx/>
                  <a:uFillTx/>
                  <a:latin typeface="Segoe UI"/>
                  <a:ea typeface="+mn-ea"/>
                  <a:cs typeface="+mn-cs"/>
                </a:endParaRPr>
              </a:p>
            </p:txBody>
          </p:sp>
          <p:sp>
            <p:nvSpPr>
              <p:cNvPr id="57" name="Rectangle 56">
                <a:extLst>
                  <a:ext uri="{FF2B5EF4-FFF2-40B4-BE49-F238E27FC236}">
                    <a16:creationId xmlns:a16="http://schemas.microsoft.com/office/drawing/2014/main" id="{80D67166-1502-6D0E-F447-E2AE451D71EA}"/>
                  </a:ext>
                </a:extLst>
              </p:cNvPr>
              <p:cNvSpPr/>
              <p:nvPr/>
            </p:nvSpPr>
            <p:spPr>
              <a:xfrm>
                <a:off x="6905825" y="4821472"/>
                <a:ext cx="2793474" cy="4572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27432" bIns="27432" rtlCol="0" anchor="t"/>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8661C5"/>
                    </a:solidFill>
                    <a:effectLst/>
                    <a:uLnTx/>
                    <a:uFillTx/>
                    <a:latin typeface="Segoe UI Semibold" panose="020B0702040204020203" pitchFamily="34" charset="0"/>
                    <a:ea typeface="+mn-ea"/>
                    <a:cs typeface="Segoe UI Semibold" panose="020B0702040204020203" pitchFamily="34" charset="0"/>
                  </a:rPr>
                  <a:t>Required licenses:</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8661C5"/>
                    </a:solidFill>
                    <a:effectLst/>
                    <a:uLnTx/>
                    <a:uFillTx/>
                    <a:latin typeface="Segoe UI" panose="020B0502040204020203" pitchFamily="34" charset="0"/>
                    <a:ea typeface="+mn-ea"/>
                    <a:cs typeface="Segoe UI" panose="020B0502040204020203" pitchFamily="34" charset="0"/>
                  </a:rPr>
                  <a:t>Microsoft 365 E5; and</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8661C5"/>
                    </a:solidFill>
                    <a:effectLst/>
                    <a:uLnTx/>
                    <a:uFillTx/>
                    <a:latin typeface="Segoe UI" panose="020B0502040204020203" pitchFamily="34" charset="0"/>
                    <a:ea typeface="+mn-ea"/>
                    <a:cs typeface="Segoe UI" panose="020B0502040204020203" pitchFamily="34" charset="0"/>
                  </a:rPr>
                  <a:t>SPP-SharePoint Advanced Management</a:t>
                </a:r>
              </a:p>
            </p:txBody>
          </p:sp>
          <p:cxnSp>
            <p:nvCxnSpPr>
              <p:cNvPr id="62" name="Straight Connector 61">
                <a:extLst>
                  <a:ext uri="{FF2B5EF4-FFF2-40B4-BE49-F238E27FC236}">
                    <a16:creationId xmlns:a16="http://schemas.microsoft.com/office/drawing/2014/main" id="{099360A5-44F1-BE6E-4C2D-9154F5AEFB81}"/>
                  </a:ext>
                </a:extLst>
              </p:cNvPr>
              <p:cNvCxnSpPr>
                <a:cxnSpLocks/>
              </p:cNvCxnSpPr>
              <p:nvPr/>
            </p:nvCxnSpPr>
            <p:spPr>
              <a:xfrm>
                <a:off x="6897482" y="4753245"/>
                <a:ext cx="3086749"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01" name="Straight Arrow Connector 100">
              <a:extLst>
                <a:ext uri="{FF2B5EF4-FFF2-40B4-BE49-F238E27FC236}">
                  <a16:creationId xmlns:a16="http://schemas.microsoft.com/office/drawing/2014/main" id="{39E72BE9-74EE-55E6-C49C-B205680935AE}"/>
                </a:ext>
              </a:extLst>
            </p:cNvPr>
            <p:cNvCxnSpPr>
              <a:stCxn id="6" idx="2"/>
              <a:endCxn id="10" idx="0"/>
            </p:cNvCxnSpPr>
            <p:nvPr/>
          </p:nvCxnSpPr>
          <p:spPr>
            <a:xfrm>
              <a:off x="8409906" y="3406844"/>
              <a:ext cx="0" cy="392806"/>
            </a:xfrm>
            <a:prstGeom prst="straightConnector1">
              <a:avLst/>
            </a:prstGeom>
            <a:ln w="12700" cap="rnd">
              <a:solidFill>
                <a:schemeClr val="tx1">
                  <a:lumMod val="50000"/>
                  <a:lumOff val="50000"/>
                </a:schemeClr>
              </a:solidFill>
              <a:prstDash val="sys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82347FAA-B22B-4C20-C603-1C24FB75B051}"/>
              </a:ext>
              <a:ext uri="{C183D7F6-B498-43B3-948B-1728B52AA6E4}">
                <adec:decorative xmlns:adec="http://schemas.microsoft.com/office/drawing/2017/decorative" val="1"/>
              </a:ext>
            </a:extLst>
          </p:cNvPr>
          <p:cNvGrpSpPr/>
          <p:nvPr/>
        </p:nvGrpSpPr>
        <p:grpSpPr>
          <a:xfrm>
            <a:off x="3792829" y="3140483"/>
            <a:ext cx="379926" cy="130381"/>
            <a:chOff x="3792829" y="3140483"/>
            <a:chExt cx="379926" cy="130381"/>
          </a:xfrm>
        </p:grpSpPr>
        <p:cxnSp>
          <p:nvCxnSpPr>
            <p:cNvPr id="89" name="Straight Arrow Connector 88">
              <a:extLst>
                <a:ext uri="{FF2B5EF4-FFF2-40B4-BE49-F238E27FC236}">
                  <a16:creationId xmlns:a16="http://schemas.microsoft.com/office/drawing/2014/main" id="{20E7FF43-6568-2E30-D5A2-D613EAB540ED}"/>
                </a:ext>
              </a:extLst>
            </p:cNvPr>
            <p:cNvCxnSpPr>
              <a:cxnSpLocks/>
            </p:cNvCxnSpPr>
            <p:nvPr/>
          </p:nvCxnSpPr>
          <p:spPr>
            <a:xfrm>
              <a:off x="3792829" y="3197375"/>
              <a:ext cx="379926" cy="0"/>
            </a:xfrm>
            <a:prstGeom prst="straightConnector1">
              <a:avLst/>
            </a:prstGeom>
            <a:ln w="12700">
              <a:solidFill>
                <a:schemeClr val="tx1">
                  <a:lumMod val="50000"/>
                  <a:lumOff val="50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A64EBE64-C9CD-0DE8-B57E-FFF518A0034E}"/>
                </a:ext>
              </a:extLst>
            </p:cNvPr>
            <p:cNvSpPr txBox="1"/>
            <p:nvPr/>
          </p:nvSpPr>
          <p:spPr>
            <a:xfrm>
              <a:off x="3909378" y="3140483"/>
              <a:ext cx="175585" cy="130381"/>
            </a:xfrm>
            <a:prstGeom prst="rect">
              <a:avLst/>
            </a:prstGeom>
            <a:solidFill>
              <a:schemeClr val="bg1"/>
            </a:solidFill>
          </p:spPr>
          <p:txBody>
            <a:bodyPr wrap="none" lIns="3600" tIns="3600" rIns="3600" bIns="360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000000">
                      <a:lumMod val="50000"/>
                      <a:lumOff val="50000"/>
                    </a:srgbClr>
                  </a:solidFill>
                  <a:effectLst/>
                  <a:uLnTx/>
                  <a:uFillTx/>
                  <a:latin typeface="Segoe UI Semibold"/>
                  <a:ea typeface="+mn-ea"/>
                  <a:cs typeface="+mn-cs"/>
                </a:rPr>
                <a:t>Yes</a:t>
              </a:r>
            </a:p>
          </p:txBody>
        </p:sp>
      </p:grpSp>
      <p:grpSp>
        <p:nvGrpSpPr>
          <p:cNvPr id="84" name="Group 83">
            <a:extLst>
              <a:ext uri="{FF2B5EF4-FFF2-40B4-BE49-F238E27FC236}">
                <a16:creationId xmlns:a16="http://schemas.microsoft.com/office/drawing/2014/main" id="{EBE9589C-1489-D188-122C-3FF75B425770}"/>
              </a:ext>
              <a:ext uri="{C183D7F6-B498-43B3-948B-1728B52AA6E4}">
                <adec:decorative xmlns:adec="http://schemas.microsoft.com/office/drawing/2017/decorative" val="1"/>
              </a:ext>
            </a:extLst>
          </p:cNvPr>
          <p:cNvGrpSpPr/>
          <p:nvPr/>
        </p:nvGrpSpPr>
        <p:grpSpPr>
          <a:xfrm>
            <a:off x="4219264" y="2661195"/>
            <a:ext cx="1552442" cy="1763080"/>
            <a:chOff x="4376403" y="3215372"/>
            <a:chExt cx="1552442" cy="1763080"/>
          </a:xfrm>
        </p:grpSpPr>
        <p:sp>
          <p:nvSpPr>
            <p:cNvPr id="5" name="Rounded Rectangle 4">
              <a:extLst>
                <a:ext uri="{FF2B5EF4-FFF2-40B4-BE49-F238E27FC236}">
                  <a16:creationId xmlns:a16="http://schemas.microsoft.com/office/drawing/2014/main" id="{FA2786BA-E373-0213-F5AE-7D5AA0533C76}"/>
                </a:ext>
              </a:extLst>
            </p:cNvPr>
            <p:cNvSpPr/>
            <p:nvPr/>
          </p:nvSpPr>
          <p:spPr>
            <a:xfrm>
              <a:off x="4376403" y="3336396"/>
              <a:ext cx="1552442" cy="1642056"/>
            </a:xfrm>
            <a:prstGeom prst="roundRect">
              <a:avLst>
                <a:gd name="adj" fmla="val 5468"/>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a:ea typeface="+mn-ea"/>
                <a:cs typeface="Segoe UI" pitchFamily="34" charset="0"/>
              </a:endParaRPr>
            </a:p>
          </p:txBody>
        </p:sp>
        <p:sp>
          <p:nvSpPr>
            <p:cNvPr id="64" name="Oval 63">
              <a:extLst>
                <a:ext uri="{FF2B5EF4-FFF2-40B4-BE49-F238E27FC236}">
                  <a16:creationId xmlns:a16="http://schemas.microsoft.com/office/drawing/2014/main" id="{8020F4E5-BC7D-C3AB-F446-66ABB1F10300}"/>
                </a:ext>
              </a:extLst>
            </p:cNvPr>
            <p:cNvSpPr/>
            <p:nvPr/>
          </p:nvSpPr>
          <p:spPr>
            <a:xfrm>
              <a:off x="5031600" y="3215372"/>
              <a:ext cx="242047" cy="242047"/>
            </a:xfrm>
            <a:prstGeom prst="ellipse">
              <a:avLst/>
            </a:prstGeom>
            <a:gradFill>
              <a:gsLst>
                <a:gs pos="52000">
                  <a:srgbClr val="8661C5"/>
                </a:gs>
                <a:gs pos="0">
                  <a:srgbClr val="C03BC4"/>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3</a:t>
              </a:r>
            </a:p>
          </p:txBody>
        </p:sp>
        <p:pic>
          <p:nvPicPr>
            <p:cNvPr id="74" name="Picture 73" descr="A colorful Copilot logo">
              <a:extLst>
                <a:ext uri="{FF2B5EF4-FFF2-40B4-BE49-F238E27FC236}">
                  <a16:creationId xmlns:a16="http://schemas.microsoft.com/office/drawing/2014/main" id="{E2301D5D-8E3A-8D09-4F6B-A191F2C2D06D}"/>
                </a:ext>
              </a:extLst>
            </p:cNvPr>
            <p:cNvPicPr>
              <a:picLocks noChangeAspect="1"/>
            </p:cNvPicPr>
            <p:nvPr/>
          </p:nvPicPr>
          <p:blipFill>
            <a:blip r:embed="rId3"/>
            <a:stretch>
              <a:fillRect/>
            </a:stretch>
          </p:blipFill>
          <p:spPr>
            <a:xfrm>
              <a:off x="4883239" y="3639076"/>
              <a:ext cx="538768" cy="540624"/>
            </a:xfrm>
            <a:prstGeom prst="rect">
              <a:avLst/>
            </a:prstGeom>
          </p:spPr>
        </p:pic>
        <p:sp>
          <p:nvSpPr>
            <p:cNvPr id="79" name="TextBox 78">
              <a:extLst>
                <a:ext uri="{FF2B5EF4-FFF2-40B4-BE49-F238E27FC236}">
                  <a16:creationId xmlns:a16="http://schemas.microsoft.com/office/drawing/2014/main" id="{10CA5E30-4E03-7894-CED4-CDD2A361727B}"/>
                </a:ext>
              </a:extLst>
            </p:cNvPr>
            <p:cNvSpPr txBox="1"/>
            <p:nvPr/>
          </p:nvSpPr>
          <p:spPr>
            <a:xfrm>
              <a:off x="4428717" y="4232200"/>
              <a:ext cx="1455456" cy="461665"/>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Deploy Copilot for Microsoft 365</a:t>
              </a:r>
            </a:p>
          </p:txBody>
        </p:sp>
      </p:grpSp>
      <p:grpSp>
        <p:nvGrpSpPr>
          <p:cNvPr id="83" name="Group 82">
            <a:extLst>
              <a:ext uri="{FF2B5EF4-FFF2-40B4-BE49-F238E27FC236}">
                <a16:creationId xmlns:a16="http://schemas.microsoft.com/office/drawing/2014/main" id="{3CBAC875-92E1-B790-1B13-B7392EBFD6C9}"/>
              </a:ext>
              <a:ext uri="{C183D7F6-B498-43B3-948B-1728B52AA6E4}">
                <adec:decorative xmlns:adec="http://schemas.microsoft.com/office/drawing/2017/decorative" val="1"/>
              </a:ext>
            </a:extLst>
          </p:cNvPr>
          <p:cNvGrpSpPr/>
          <p:nvPr/>
        </p:nvGrpSpPr>
        <p:grpSpPr>
          <a:xfrm>
            <a:off x="2243877" y="4308965"/>
            <a:ext cx="1552442" cy="1147689"/>
            <a:chOff x="2243877" y="4334599"/>
            <a:chExt cx="1552442" cy="1147689"/>
          </a:xfrm>
        </p:grpSpPr>
        <p:grpSp>
          <p:nvGrpSpPr>
            <p:cNvPr id="82" name="Group 81">
              <a:extLst>
                <a:ext uri="{FF2B5EF4-FFF2-40B4-BE49-F238E27FC236}">
                  <a16:creationId xmlns:a16="http://schemas.microsoft.com/office/drawing/2014/main" id="{60EDBE1F-8A2E-0016-E617-8ACB573317F8}"/>
                </a:ext>
              </a:extLst>
            </p:cNvPr>
            <p:cNvGrpSpPr/>
            <p:nvPr/>
          </p:nvGrpSpPr>
          <p:grpSpPr>
            <a:xfrm>
              <a:off x="2243877" y="4334599"/>
              <a:ext cx="1552442" cy="1147689"/>
              <a:chOff x="2243877" y="5220914"/>
              <a:chExt cx="1552442" cy="1147689"/>
            </a:xfrm>
          </p:grpSpPr>
          <p:sp>
            <p:nvSpPr>
              <p:cNvPr id="71" name="Rounded Rectangle 70">
                <a:extLst>
                  <a:ext uri="{FF2B5EF4-FFF2-40B4-BE49-F238E27FC236}">
                    <a16:creationId xmlns:a16="http://schemas.microsoft.com/office/drawing/2014/main" id="{B20DC943-206E-F0FC-4A6B-857853935B62}"/>
                  </a:ext>
                </a:extLst>
              </p:cNvPr>
              <p:cNvSpPr/>
              <p:nvPr/>
            </p:nvSpPr>
            <p:spPr>
              <a:xfrm>
                <a:off x="2243877" y="5339060"/>
                <a:ext cx="1552442" cy="1029543"/>
              </a:xfrm>
              <a:prstGeom prst="roundRect">
                <a:avLst>
                  <a:gd name="adj" fmla="val 9697"/>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a:ea typeface="+mn-ea"/>
                  <a:cs typeface="Segoe UI" pitchFamily="34" charset="0"/>
                </a:endParaRPr>
              </a:p>
            </p:txBody>
          </p:sp>
          <p:sp>
            <p:nvSpPr>
              <p:cNvPr id="66" name="Oval 65">
                <a:extLst>
                  <a:ext uri="{FF2B5EF4-FFF2-40B4-BE49-F238E27FC236}">
                    <a16:creationId xmlns:a16="http://schemas.microsoft.com/office/drawing/2014/main" id="{C98BBA62-8694-32BA-9CD1-89E1710498C5}"/>
                  </a:ext>
                </a:extLst>
              </p:cNvPr>
              <p:cNvSpPr/>
              <p:nvPr/>
            </p:nvSpPr>
            <p:spPr>
              <a:xfrm>
                <a:off x="2899073" y="5220914"/>
                <a:ext cx="242047" cy="242047"/>
              </a:xfrm>
              <a:prstGeom prst="ellipse">
                <a:avLst/>
              </a:prstGeom>
              <a:gradFill>
                <a:gsLst>
                  <a:gs pos="52000">
                    <a:srgbClr val="8661C5"/>
                  </a:gs>
                  <a:gs pos="0">
                    <a:srgbClr val="C03BC4"/>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2b</a:t>
                </a:r>
              </a:p>
            </p:txBody>
          </p:sp>
        </p:grpSp>
        <p:sp>
          <p:nvSpPr>
            <p:cNvPr id="81" name="TextBox 80">
              <a:extLst>
                <a:ext uri="{FF2B5EF4-FFF2-40B4-BE49-F238E27FC236}">
                  <a16:creationId xmlns:a16="http://schemas.microsoft.com/office/drawing/2014/main" id="{A898A418-FA72-AB2B-7523-34D19F23BAD6}"/>
                </a:ext>
              </a:extLst>
            </p:cNvPr>
            <p:cNvSpPr txBox="1"/>
            <p:nvPr/>
          </p:nvSpPr>
          <p:spPr>
            <a:xfrm>
              <a:off x="2292368" y="4576362"/>
              <a:ext cx="1455456" cy="830997"/>
            </a:xfrm>
            <a:prstGeom prst="rect">
              <a:avLst/>
            </a:prstGeom>
            <a:noFill/>
          </p:spPr>
          <p:txBody>
            <a:bodyPr wrap="square">
              <a:spAutoFit/>
            </a:bodyPr>
            <a:lstStyle>
              <a:defPPr>
                <a:defRPr lang="en-US"/>
              </a:defPPr>
              <a:lvl1pPr algn="ctr">
                <a:defRPr sz="1200">
                  <a:solidFill>
                    <a:srgbClr val="000000"/>
                  </a:solidFill>
                  <a:latin typeface="Segoe UI Semibold"/>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Enable </a:t>
              </a:r>
              <a:br>
                <a:rPr kumimoji="0" lang="en-US" sz="1200" b="0" i="0" u="none" strike="noStrike" kern="1200" cap="none" spc="0" normalizeH="0" baseline="0" noProof="0">
                  <a:ln>
                    <a:noFill/>
                  </a:ln>
                  <a:solidFill>
                    <a:srgbClr val="000000"/>
                  </a:solidFill>
                  <a:effectLst/>
                  <a:uLnTx/>
                  <a:uFillTx/>
                  <a:latin typeface="Segoe UI Semibold"/>
                  <a:ea typeface="+mn-ea"/>
                  <a:cs typeface="+mn-cs"/>
                </a:rPr>
              </a:br>
              <a:r>
                <a:rPr kumimoji="0" lang="en-US" sz="1200" b="0" i="0" u="none" strike="noStrike" kern="1200" cap="none" spc="0" normalizeH="0" baseline="0" noProof="0">
                  <a:ln>
                    <a:noFill/>
                  </a:ln>
                  <a:solidFill>
                    <a:srgbClr val="000000"/>
                  </a:solidFill>
                  <a:effectLst/>
                  <a:uLnTx/>
                  <a:uFillTx/>
                  <a:latin typeface="Segoe UI Semibold"/>
                  <a:ea typeface="+mn-ea"/>
                  <a:cs typeface="+mn-cs"/>
                </a:rPr>
                <a:t>Restricted SharePoint Search*</a:t>
              </a:r>
            </a:p>
          </p:txBody>
        </p:sp>
      </p:grpSp>
      <p:grpSp>
        <p:nvGrpSpPr>
          <p:cNvPr id="21" name="Group 20">
            <a:extLst>
              <a:ext uri="{FF2B5EF4-FFF2-40B4-BE49-F238E27FC236}">
                <a16:creationId xmlns:a16="http://schemas.microsoft.com/office/drawing/2014/main" id="{0FDD8002-6925-CC75-1E5A-312C6B8F39AA}"/>
              </a:ext>
              <a:ext uri="{C183D7F6-B498-43B3-948B-1728B52AA6E4}">
                <adec:decorative xmlns:adec="http://schemas.microsoft.com/office/drawing/2017/decorative" val="1"/>
              </a:ext>
            </a:extLst>
          </p:cNvPr>
          <p:cNvGrpSpPr/>
          <p:nvPr/>
        </p:nvGrpSpPr>
        <p:grpSpPr>
          <a:xfrm>
            <a:off x="2937148" y="3622378"/>
            <a:ext cx="162762" cy="633704"/>
            <a:chOff x="2937148" y="3622378"/>
            <a:chExt cx="162762" cy="633704"/>
          </a:xfrm>
        </p:grpSpPr>
        <p:cxnSp>
          <p:nvCxnSpPr>
            <p:cNvPr id="92" name="Straight Arrow Connector 91">
              <a:extLst>
                <a:ext uri="{FF2B5EF4-FFF2-40B4-BE49-F238E27FC236}">
                  <a16:creationId xmlns:a16="http://schemas.microsoft.com/office/drawing/2014/main" id="{E4A28CD7-721A-BF6A-6BDD-950721E4214C}"/>
                </a:ext>
              </a:extLst>
            </p:cNvPr>
            <p:cNvCxnSpPr>
              <a:cxnSpLocks/>
            </p:cNvCxnSpPr>
            <p:nvPr/>
          </p:nvCxnSpPr>
          <p:spPr>
            <a:xfrm>
              <a:off x="3013657" y="3622378"/>
              <a:ext cx="0" cy="633704"/>
            </a:xfrm>
            <a:prstGeom prst="straightConnector1">
              <a:avLst/>
            </a:prstGeom>
            <a:ln w="12700">
              <a:solidFill>
                <a:schemeClr val="tx1">
                  <a:lumMod val="50000"/>
                  <a:lumOff val="50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146A6DB9-D3A3-131A-BDFC-EF7FE4886588}"/>
                </a:ext>
              </a:extLst>
            </p:cNvPr>
            <p:cNvSpPr txBox="1"/>
            <p:nvPr/>
          </p:nvSpPr>
          <p:spPr>
            <a:xfrm>
              <a:off x="2937148" y="3919655"/>
              <a:ext cx="162762" cy="130381"/>
            </a:xfrm>
            <a:prstGeom prst="rect">
              <a:avLst/>
            </a:prstGeom>
            <a:solidFill>
              <a:schemeClr val="bg1"/>
            </a:solidFill>
          </p:spPr>
          <p:txBody>
            <a:bodyPr wrap="none" lIns="3600" tIns="3600" rIns="3600" bIns="360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000000">
                      <a:lumMod val="50000"/>
                      <a:lumOff val="50000"/>
                    </a:srgbClr>
                  </a:solidFill>
                  <a:effectLst/>
                  <a:uLnTx/>
                  <a:uFillTx/>
                  <a:latin typeface="Segoe UI Semibold"/>
                  <a:ea typeface="+mn-ea"/>
                  <a:cs typeface="+mn-cs"/>
                </a:rPr>
                <a:t>NO</a:t>
              </a:r>
            </a:p>
          </p:txBody>
        </p:sp>
      </p:grpSp>
      <p:cxnSp>
        <p:nvCxnSpPr>
          <p:cNvPr id="88" name="Straight Arrow Connector 87">
            <a:extLst>
              <a:ext uri="{FF2B5EF4-FFF2-40B4-BE49-F238E27FC236}">
                <a16:creationId xmlns:a16="http://schemas.microsoft.com/office/drawing/2014/main" id="{C8874CA0-3A58-94E9-FC5D-3620B5E9F29D}"/>
              </a:ext>
              <a:ext uri="{C183D7F6-B498-43B3-948B-1728B52AA6E4}">
                <adec:decorative xmlns:adec="http://schemas.microsoft.com/office/drawing/2017/decorative" val="1"/>
              </a:ext>
            </a:extLst>
          </p:cNvPr>
          <p:cNvCxnSpPr>
            <a:endCxn id="4" idx="1"/>
          </p:cNvCxnSpPr>
          <p:nvPr/>
        </p:nvCxnSpPr>
        <p:spPr>
          <a:xfrm>
            <a:off x="2047742" y="3197375"/>
            <a:ext cx="196135" cy="0"/>
          </a:xfrm>
          <a:prstGeom prst="straightConnector1">
            <a:avLst/>
          </a:prstGeom>
          <a:ln w="12700">
            <a:solidFill>
              <a:schemeClr val="tx1">
                <a:lumMod val="50000"/>
                <a:lumOff val="50000"/>
              </a:schemeClr>
            </a:solidFill>
            <a:tailEnd type="triangle" w="med" len="sm"/>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B3C16101-3673-0C16-274E-C21946FDA55E}"/>
              </a:ext>
              <a:ext uri="{C183D7F6-B498-43B3-948B-1728B52AA6E4}">
                <adec:decorative xmlns:adec="http://schemas.microsoft.com/office/drawing/2017/decorative" val="1"/>
              </a:ext>
            </a:extLst>
          </p:cNvPr>
          <p:cNvGrpSpPr/>
          <p:nvPr/>
        </p:nvGrpSpPr>
        <p:grpSpPr>
          <a:xfrm>
            <a:off x="2243877" y="2632776"/>
            <a:ext cx="1552442" cy="992747"/>
            <a:chOff x="2243877" y="2632776"/>
            <a:chExt cx="1552442" cy="992747"/>
          </a:xfrm>
        </p:grpSpPr>
        <p:sp>
          <p:nvSpPr>
            <p:cNvPr id="4" name="Rounded Rectangle 3">
              <a:extLst>
                <a:ext uri="{FF2B5EF4-FFF2-40B4-BE49-F238E27FC236}">
                  <a16:creationId xmlns:a16="http://schemas.microsoft.com/office/drawing/2014/main" id="{D5D68F2B-F83E-596B-7B8E-315A0B320D0E}"/>
                </a:ext>
              </a:extLst>
            </p:cNvPr>
            <p:cNvSpPr/>
            <p:nvPr/>
          </p:nvSpPr>
          <p:spPr>
            <a:xfrm>
              <a:off x="2243877" y="2782219"/>
              <a:ext cx="1552442" cy="843304"/>
            </a:xfrm>
            <a:prstGeom prst="roundRect">
              <a:avLst>
                <a:gd name="adj" fmla="val 8041"/>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a:ea typeface="+mn-ea"/>
                <a:cs typeface="Segoe UI" pitchFamily="34" charset="0"/>
              </a:endParaRPr>
            </a:p>
          </p:txBody>
        </p:sp>
        <p:sp>
          <p:nvSpPr>
            <p:cNvPr id="65" name="Oval 64">
              <a:extLst>
                <a:ext uri="{FF2B5EF4-FFF2-40B4-BE49-F238E27FC236}">
                  <a16:creationId xmlns:a16="http://schemas.microsoft.com/office/drawing/2014/main" id="{E03F6A1E-0942-B2A5-4EB8-8011C798A29B}"/>
                </a:ext>
              </a:extLst>
            </p:cNvPr>
            <p:cNvSpPr/>
            <p:nvPr/>
          </p:nvSpPr>
          <p:spPr>
            <a:xfrm>
              <a:off x="2899074" y="2632776"/>
              <a:ext cx="242047" cy="242047"/>
            </a:xfrm>
            <a:prstGeom prst="ellipse">
              <a:avLst/>
            </a:prstGeom>
            <a:gradFill>
              <a:gsLst>
                <a:gs pos="52000">
                  <a:srgbClr val="8661C5"/>
                </a:gs>
                <a:gs pos="0">
                  <a:srgbClr val="C03BC4"/>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2a</a:t>
              </a:r>
            </a:p>
          </p:txBody>
        </p:sp>
        <p:sp>
          <p:nvSpPr>
            <p:cNvPr id="75" name="Rectangle 74">
              <a:extLst>
                <a:ext uri="{FF2B5EF4-FFF2-40B4-BE49-F238E27FC236}">
                  <a16:creationId xmlns:a16="http://schemas.microsoft.com/office/drawing/2014/main" id="{C18363FC-D8BC-7C12-3FFE-CB8C1DF84ADB}"/>
                </a:ext>
              </a:extLst>
            </p:cNvPr>
            <p:cNvSpPr/>
            <p:nvPr/>
          </p:nvSpPr>
          <p:spPr>
            <a:xfrm>
              <a:off x="2566805" y="2992969"/>
              <a:ext cx="994852" cy="461665"/>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Ready to deploy?</a:t>
              </a:r>
            </a:p>
          </p:txBody>
        </p:sp>
      </p:grpSp>
      <p:sp>
        <p:nvSpPr>
          <p:cNvPr id="9" name="Rectangle: Rounded Corners 12">
            <a:extLst>
              <a:ext uri="{FF2B5EF4-FFF2-40B4-BE49-F238E27FC236}">
                <a16:creationId xmlns:a16="http://schemas.microsoft.com/office/drawing/2014/main" id="{74CAE73F-C845-5DA4-6060-9C9CF0D15677}"/>
              </a:ext>
            </a:extLst>
          </p:cNvPr>
          <p:cNvSpPr/>
          <p:nvPr/>
        </p:nvSpPr>
        <p:spPr>
          <a:xfrm>
            <a:off x="598639" y="2271593"/>
            <a:ext cx="1345758" cy="287086"/>
          </a:xfrm>
          <a:prstGeom prst="roundRect">
            <a:avLst>
              <a:gd name="adj" fmla="val 50000"/>
            </a:avLst>
          </a:prstGeom>
          <a:solidFill>
            <a:schemeClr val="accent2"/>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Semibold"/>
                <a:ea typeface="+mn-ea"/>
                <a:cs typeface="+mn-cs"/>
              </a:rPr>
              <a:t>Get started</a:t>
            </a:r>
          </a:p>
        </p:txBody>
      </p:sp>
      <p:grpSp>
        <p:nvGrpSpPr>
          <p:cNvPr id="15" name="Group 14">
            <a:extLst>
              <a:ext uri="{FF2B5EF4-FFF2-40B4-BE49-F238E27FC236}">
                <a16:creationId xmlns:a16="http://schemas.microsoft.com/office/drawing/2014/main" id="{6B3F0688-0AB0-5370-0707-064A6EEE250F}"/>
              </a:ext>
              <a:ext uri="{C183D7F6-B498-43B3-948B-1728B52AA6E4}">
                <adec:decorative xmlns:adec="http://schemas.microsoft.com/office/drawing/2017/decorative" val="1"/>
              </a:ext>
            </a:extLst>
          </p:cNvPr>
          <p:cNvGrpSpPr/>
          <p:nvPr/>
        </p:nvGrpSpPr>
        <p:grpSpPr>
          <a:xfrm>
            <a:off x="495300" y="2653753"/>
            <a:ext cx="1552442" cy="1770522"/>
            <a:chOff x="495300" y="2653753"/>
            <a:chExt cx="1552442" cy="1770522"/>
          </a:xfrm>
        </p:grpSpPr>
        <p:sp>
          <p:nvSpPr>
            <p:cNvPr id="3" name="Rounded Rectangle 2">
              <a:extLst>
                <a:ext uri="{FF2B5EF4-FFF2-40B4-BE49-F238E27FC236}">
                  <a16:creationId xmlns:a16="http://schemas.microsoft.com/office/drawing/2014/main" id="{8B81BE65-5D37-6A78-BC3A-91D24D677469}"/>
                </a:ext>
              </a:extLst>
            </p:cNvPr>
            <p:cNvSpPr/>
            <p:nvPr/>
          </p:nvSpPr>
          <p:spPr>
            <a:xfrm>
              <a:off x="495300" y="2782219"/>
              <a:ext cx="1552442" cy="1642056"/>
            </a:xfrm>
            <a:prstGeom prst="roundRect">
              <a:avLst>
                <a:gd name="adj" fmla="val 5882"/>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a:ea typeface="+mn-ea"/>
                <a:cs typeface="Segoe UI" pitchFamily="34" charset="0"/>
              </a:endParaRPr>
            </a:p>
          </p:txBody>
        </p:sp>
        <p:sp>
          <p:nvSpPr>
            <p:cNvPr id="12" name="Rounded Rectangle 11">
              <a:extLst>
                <a:ext uri="{FF2B5EF4-FFF2-40B4-BE49-F238E27FC236}">
                  <a16:creationId xmlns:a16="http://schemas.microsoft.com/office/drawing/2014/main" id="{A833EEF1-F15A-130E-06AE-21E950C999D9}"/>
                </a:ext>
              </a:extLst>
            </p:cNvPr>
            <p:cNvSpPr/>
            <p:nvPr/>
          </p:nvSpPr>
          <p:spPr>
            <a:xfrm>
              <a:off x="598644" y="2995704"/>
              <a:ext cx="1345753" cy="930499"/>
            </a:xfrm>
            <a:prstGeom prst="roundRect">
              <a:avLst>
                <a:gd name="adj" fmla="val 5772"/>
              </a:avLst>
            </a:prstGeom>
            <a:solidFill>
              <a:schemeClr val="accent2"/>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Semibold"/>
                  <a:ea typeface="+mn-ea"/>
                  <a:cs typeface="+mn-cs"/>
                </a:rPr>
                <a:t>Copilot for Microsoft 365 </a:t>
              </a:r>
              <a:br>
                <a:rPr kumimoji="0" lang="en-US" sz="1050" b="0" i="0" u="none" strike="noStrike" kern="1200" cap="none" spc="0" normalizeH="0" baseline="0" noProof="0">
                  <a:ln>
                    <a:noFill/>
                  </a:ln>
                  <a:solidFill>
                    <a:prstClr val="white"/>
                  </a:solidFill>
                  <a:effectLst/>
                  <a:uLnTx/>
                  <a:uFillTx/>
                  <a:latin typeface="Segoe UI Semibold"/>
                  <a:ea typeface="+mn-ea"/>
                  <a:cs typeface="+mn-cs"/>
                </a:rPr>
              </a:br>
              <a:r>
                <a:rPr kumimoji="0" lang="en-US" sz="1050" b="0" i="0" u="none" strike="noStrike" kern="1200" cap="none" spc="0" normalizeH="0" baseline="0" noProof="0">
                  <a:ln>
                    <a:noFill/>
                  </a:ln>
                  <a:solidFill>
                    <a:prstClr val="white"/>
                  </a:solidFill>
                  <a:effectLst/>
                  <a:uLnTx/>
                  <a:uFillTx/>
                  <a:latin typeface="Segoe UI Semibold"/>
                  <a:ea typeface="+mn-ea"/>
                  <a:cs typeface="+mn-cs"/>
                </a:rPr>
                <a:t>Optimization Assessment </a:t>
              </a:r>
            </a:p>
          </p:txBody>
        </p:sp>
        <p:sp>
          <p:nvSpPr>
            <p:cNvPr id="51" name="TextBox 50">
              <a:extLst>
                <a:ext uri="{FF2B5EF4-FFF2-40B4-BE49-F238E27FC236}">
                  <a16:creationId xmlns:a16="http://schemas.microsoft.com/office/drawing/2014/main" id="{F09E3B7E-F688-E893-DAB5-20F0097D0B44}"/>
                </a:ext>
              </a:extLst>
            </p:cNvPr>
            <p:cNvSpPr txBox="1"/>
            <p:nvPr/>
          </p:nvSpPr>
          <p:spPr>
            <a:xfrm>
              <a:off x="547888" y="3970411"/>
              <a:ext cx="1447263" cy="338554"/>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Segoe UI" panose="020B0502040204020203" pitchFamily="34" charset="0"/>
                  <a:ea typeface="+mn-ea"/>
                  <a:cs typeface="+mn-cs"/>
                </a:rPr>
                <a:t>Determine path</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000000"/>
                  </a:solidFill>
                  <a:effectLst/>
                  <a:uLnTx/>
                  <a:uFillTx/>
                  <a:latin typeface="Segoe UI" panose="020B0502040204020203" pitchFamily="34" charset="0"/>
                  <a:ea typeface="+mn-ea"/>
                  <a:cs typeface="+mn-cs"/>
                </a:rPr>
                <a:t>(26 questions; 30 minutes)</a:t>
              </a:r>
            </a:p>
          </p:txBody>
        </p:sp>
        <p:sp>
          <p:nvSpPr>
            <p:cNvPr id="70" name="Oval 69">
              <a:extLst>
                <a:ext uri="{FF2B5EF4-FFF2-40B4-BE49-F238E27FC236}">
                  <a16:creationId xmlns:a16="http://schemas.microsoft.com/office/drawing/2014/main" id="{0D7E8ED0-0767-1AC7-B941-4D4AF4F7E632}"/>
                </a:ext>
              </a:extLst>
            </p:cNvPr>
            <p:cNvSpPr/>
            <p:nvPr/>
          </p:nvSpPr>
          <p:spPr>
            <a:xfrm>
              <a:off x="1150495" y="2653753"/>
              <a:ext cx="242047" cy="242047"/>
            </a:xfrm>
            <a:prstGeom prst="ellipse">
              <a:avLst/>
            </a:prstGeom>
            <a:gradFill>
              <a:gsLst>
                <a:gs pos="52000">
                  <a:srgbClr val="8661C5"/>
                </a:gs>
                <a:gs pos="0">
                  <a:srgbClr val="C03BC4"/>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1</a:t>
              </a:r>
            </a:p>
          </p:txBody>
        </p:sp>
      </p:grpSp>
      <p:cxnSp>
        <p:nvCxnSpPr>
          <p:cNvPr id="18" name="Connector: Elbow 17">
            <a:extLst>
              <a:ext uri="{FF2B5EF4-FFF2-40B4-BE49-F238E27FC236}">
                <a16:creationId xmlns:a16="http://schemas.microsoft.com/office/drawing/2014/main" id="{A398B734-0650-174E-6F47-CBA1E69EBE1E}"/>
              </a:ext>
              <a:ext uri="{C183D7F6-B498-43B3-948B-1728B52AA6E4}">
                <adec:decorative xmlns:adec="http://schemas.microsoft.com/office/drawing/2017/decorative" val="1"/>
              </a:ext>
            </a:extLst>
          </p:cNvPr>
          <p:cNvCxnSpPr>
            <a:cxnSpLocks/>
            <a:stCxn id="71" idx="3"/>
            <a:endCxn id="5" idx="2"/>
          </p:cNvCxnSpPr>
          <p:nvPr/>
        </p:nvCxnSpPr>
        <p:spPr>
          <a:xfrm flipV="1">
            <a:off x="3796319" y="4424275"/>
            <a:ext cx="1199166" cy="517608"/>
          </a:xfrm>
          <a:prstGeom prst="bentConnector2">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999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76BD7-E1A9-4556-A253-88A1E801B8F0}"/>
            </a:ext>
          </a:extLst>
        </p:cNvPr>
        <p:cNvGrpSpPr/>
        <p:nvPr/>
      </p:nvGrpSpPr>
      <p:grpSpPr>
        <a:xfrm>
          <a:off x="0" y="0"/>
          <a:ext cx="0" cy="0"/>
          <a:chOff x="0" y="0"/>
          <a:chExt cx="0" cy="0"/>
        </a:xfrm>
      </p:grpSpPr>
      <p:sp>
        <p:nvSpPr>
          <p:cNvPr id="5" name="Rounded Rectangle 1">
            <a:extLst>
              <a:ext uri="{FF2B5EF4-FFF2-40B4-BE49-F238E27FC236}">
                <a16:creationId xmlns:a16="http://schemas.microsoft.com/office/drawing/2014/main" id="{CE374A5B-81DC-6995-C352-5A7E69AAB67A}"/>
              </a:ext>
              <a:ext uri="{C183D7F6-B498-43B3-948B-1728B52AA6E4}">
                <adec:decorative xmlns:adec="http://schemas.microsoft.com/office/drawing/2017/decorative" val="1"/>
              </a:ext>
            </a:extLst>
          </p:cNvPr>
          <p:cNvSpPr/>
          <p:nvPr/>
        </p:nvSpPr>
        <p:spPr bwMode="auto">
          <a:xfrm>
            <a:off x="495300" y="5189170"/>
            <a:ext cx="5600699" cy="1037006"/>
          </a:xfrm>
          <a:prstGeom prst="roundRect">
            <a:avLst>
              <a:gd name="adj" fmla="val 9239"/>
            </a:avLst>
          </a:prstGeom>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1112" marR="0" lvl="1"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mn-cs"/>
              </a:rPr>
              <a:t>PREREQUISITES</a:t>
            </a:r>
            <a:endParaRPr kumimoji="0" lang="en-US" sz="1200" b="0" i="0" u="none" strike="noStrike" kern="1200" cap="none" spc="0" normalizeH="0" baseline="0" noProof="0">
              <a:ln>
                <a:noFill/>
              </a:ln>
              <a:solidFill>
                <a:srgbClr val="FFFFFF"/>
              </a:solidFill>
              <a:effectLst/>
              <a:uLnTx/>
              <a:uFillTx/>
              <a:latin typeface="Segoe UI Semibold"/>
              <a:ea typeface="+mn-ea"/>
              <a:cs typeface="+mn-cs"/>
            </a:endParaRPr>
          </a:p>
          <a:p>
            <a:pPr marL="225425" marR="0" lvl="1" indent="-214313"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Available to tenants with Copilot for Microsoft 365 subscriptions</a:t>
            </a:r>
          </a:p>
          <a:p>
            <a:pPr marL="225425" marR="0" lvl="1" indent="-214313"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Activation requires Global/Tenant/SharePoint admin rights </a:t>
            </a:r>
          </a:p>
        </p:txBody>
      </p:sp>
      <p:sp>
        <p:nvSpPr>
          <p:cNvPr id="20" name="Title 19">
            <a:extLst>
              <a:ext uri="{FF2B5EF4-FFF2-40B4-BE49-F238E27FC236}">
                <a16:creationId xmlns:a16="http://schemas.microsoft.com/office/drawing/2014/main" id="{CEB1DAD0-BA34-55B8-032B-C8DA2970AA50}"/>
              </a:ext>
            </a:extLst>
          </p:cNvPr>
          <p:cNvSpPr>
            <a:spLocks noGrp="1"/>
          </p:cNvSpPr>
          <p:nvPr>
            <p:ph type="title" idx="4294967295"/>
          </p:nvPr>
        </p:nvSpPr>
        <p:spPr>
          <a:xfrm>
            <a:off x="73961" y="30789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GB" dirty="0">
                <a:solidFill>
                  <a:schemeClr val="tx1"/>
                </a:solidFill>
              </a:rPr>
              <a:t>Restricted SharePoint Search</a:t>
            </a:r>
            <a:endParaRPr lang="en-US" sz="3600" dirty="0">
              <a:solidFill>
                <a:schemeClr val="tx1"/>
              </a:solidFill>
            </a:endParaRPr>
          </a:p>
        </p:txBody>
      </p:sp>
      <p:grpSp>
        <p:nvGrpSpPr>
          <p:cNvPr id="14" name="Group 13">
            <a:extLst>
              <a:ext uri="{FF2B5EF4-FFF2-40B4-BE49-F238E27FC236}">
                <a16:creationId xmlns:a16="http://schemas.microsoft.com/office/drawing/2014/main" id="{9BF96E3F-385E-119D-324C-01942BA635DD}"/>
              </a:ext>
              <a:ext uri="{C183D7F6-B498-43B3-948B-1728B52AA6E4}">
                <adec:decorative xmlns:adec="http://schemas.microsoft.com/office/drawing/2017/decorative" val="1"/>
              </a:ext>
            </a:extLst>
          </p:cNvPr>
          <p:cNvGrpSpPr/>
          <p:nvPr/>
        </p:nvGrpSpPr>
        <p:grpSpPr>
          <a:xfrm>
            <a:off x="5143804" y="4810536"/>
            <a:ext cx="748996" cy="748996"/>
            <a:chOff x="5172928" y="4167694"/>
            <a:chExt cx="748996" cy="748996"/>
          </a:xfrm>
        </p:grpSpPr>
        <p:sp>
          <p:nvSpPr>
            <p:cNvPr id="12" name="Oval 1091_1">
              <a:extLst>
                <a:ext uri="{FF2B5EF4-FFF2-40B4-BE49-F238E27FC236}">
                  <a16:creationId xmlns:a16="http://schemas.microsoft.com/office/drawing/2014/main" id="{1C7C8266-F21F-8455-1D60-A3F2AF76E3EA}"/>
                </a:ext>
              </a:extLst>
            </p:cNvPr>
            <p:cNvSpPr/>
            <p:nvPr/>
          </p:nvSpPr>
          <p:spPr bwMode="auto">
            <a:xfrm>
              <a:off x="5172928" y="4167694"/>
              <a:ext cx="748996" cy="748996"/>
            </a:xfrm>
            <a:prstGeom prst="ellipse">
              <a:avLst/>
            </a:prstGeom>
            <a:gradFill flip="none" rotWithShape="1">
              <a:gsLst>
                <a:gs pos="52000">
                  <a:srgbClr val="8661C5"/>
                </a:gs>
                <a:gs pos="0">
                  <a:srgbClr val="C03BC4"/>
                </a:gs>
              </a:gsLst>
              <a:path path="circle">
                <a:fillToRect l="100000" t="100000"/>
              </a:path>
              <a:tileRect r="-100000" b="-100000"/>
            </a:gra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1" name="Freeform: Shape 19">
              <a:extLst>
                <a:ext uri="{FF2B5EF4-FFF2-40B4-BE49-F238E27FC236}">
                  <a16:creationId xmlns:a16="http://schemas.microsoft.com/office/drawing/2014/main" id="{61A9EC64-D0AF-FD79-664F-5C6FD62FCFE8}"/>
                </a:ext>
              </a:extLst>
            </p:cNvPr>
            <p:cNvSpPr/>
            <p:nvPr/>
          </p:nvSpPr>
          <p:spPr>
            <a:xfrm>
              <a:off x="5360885" y="4343705"/>
              <a:ext cx="373082" cy="396974"/>
            </a:xfrm>
            <a:custGeom>
              <a:avLst/>
              <a:gdLst>
                <a:gd name="connsiteX0" fmla="*/ 144925 w 289849"/>
                <a:gd name="connsiteY0" fmla="*/ 57827 h 308411"/>
                <a:gd name="connsiteX1" fmla="*/ 178740 w 289849"/>
                <a:gd name="connsiteY1" fmla="*/ 64679 h 308411"/>
                <a:gd name="connsiteX2" fmla="*/ 206367 w 289849"/>
                <a:gd name="connsiteY2" fmla="*/ 83277 h 308411"/>
                <a:gd name="connsiteX3" fmla="*/ 225011 w 289849"/>
                <a:gd name="connsiteY3" fmla="*/ 110836 h 308411"/>
                <a:gd name="connsiteX4" fmla="*/ 231879 w 289849"/>
                <a:gd name="connsiteY4" fmla="*/ 144567 h 308411"/>
                <a:gd name="connsiteX5" fmla="*/ 230672 w 289849"/>
                <a:gd name="connsiteY5" fmla="*/ 162337 h 308411"/>
                <a:gd name="connsiteX6" fmla="*/ 226823 w 289849"/>
                <a:gd name="connsiteY6" fmla="*/ 178225 h 308411"/>
                <a:gd name="connsiteX7" fmla="*/ 220180 w 289849"/>
                <a:gd name="connsiteY7" fmla="*/ 193133 h 308411"/>
                <a:gd name="connsiteX8" fmla="*/ 210594 w 289849"/>
                <a:gd name="connsiteY8" fmla="*/ 208117 h 308411"/>
                <a:gd name="connsiteX9" fmla="*/ 202895 w 289849"/>
                <a:gd name="connsiteY9" fmla="*/ 218960 h 308411"/>
                <a:gd name="connsiteX10" fmla="*/ 197460 w 289849"/>
                <a:gd name="connsiteY10" fmla="*/ 228673 h 308411"/>
                <a:gd name="connsiteX11" fmla="*/ 194290 w 289849"/>
                <a:gd name="connsiteY11" fmla="*/ 239214 h 308411"/>
                <a:gd name="connsiteX12" fmla="*/ 193233 w 289849"/>
                <a:gd name="connsiteY12" fmla="*/ 252542 h 308411"/>
                <a:gd name="connsiteX13" fmla="*/ 193233 w 289849"/>
                <a:gd name="connsiteY13" fmla="*/ 279498 h 308411"/>
                <a:gd name="connsiteX14" fmla="*/ 190969 w 289849"/>
                <a:gd name="connsiteY14" fmla="*/ 290792 h 308411"/>
                <a:gd name="connsiteX15" fmla="*/ 184779 w 289849"/>
                <a:gd name="connsiteY15" fmla="*/ 299978 h 308411"/>
                <a:gd name="connsiteX16" fmla="*/ 175571 w 289849"/>
                <a:gd name="connsiteY16" fmla="*/ 306152 h 308411"/>
                <a:gd name="connsiteX17" fmla="*/ 164248 w 289849"/>
                <a:gd name="connsiteY17" fmla="*/ 308412 h 308411"/>
                <a:gd name="connsiteX18" fmla="*/ 125601 w 289849"/>
                <a:gd name="connsiteY18" fmla="*/ 308412 h 308411"/>
                <a:gd name="connsiteX19" fmla="*/ 114279 w 289849"/>
                <a:gd name="connsiteY19" fmla="*/ 306152 h 308411"/>
                <a:gd name="connsiteX20" fmla="*/ 105070 w 289849"/>
                <a:gd name="connsiteY20" fmla="*/ 299978 h 308411"/>
                <a:gd name="connsiteX21" fmla="*/ 98881 w 289849"/>
                <a:gd name="connsiteY21" fmla="*/ 290792 h 308411"/>
                <a:gd name="connsiteX22" fmla="*/ 96617 w 289849"/>
                <a:gd name="connsiteY22" fmla="*/ 279498 h 308411"/>
                <a:gd name="connsiteX23" fmla="*/ 96617 w 289849"/>
                <a:gd name="connsiteY23" fmla="*/ 252391 h 308411"/>
                <a:gd name="connsiteX24" fmla="*/ 95560 w 289849"/>
                <a:gd name="connsiteY24" fmla="*/ 239139 h 308411"/>
                <a:gd name="connsiteX25" fmla="*/ 92314 w 289849"/>
                <a:gd name="connsiteY25" fmla="*/ 228673 h 308411"/>
                <a:gd name="connsiteX26" fmla="*/ 86879 w 289849"/>
                <a:gd name="connsiteY26" fmla="*/ 218960 h 308411"/>
                <a:gd name="connsiteX27" fmla="*/ 79256 w 289849"/>
                <a:gd name="connsiteY27" fmla="*/ 208117 h 308411"/>
                <a:gd name="connsiteX28" fmla="*/ 69670 w 289849"/>
                <a:gd name="connsiteY28" fmla="*/ 193133 h 308411"/>
                <a:gd name="connsiteX29" fmla="*/ 63027 w 289849"/>
                <a:gd name="connsiteY29" fmla="*/ 178225 h 308411"/>
                <a:gd name="connsiteX30" fmla="*/ 59178 w 289849"/>
                <a:gd name="connsiteY30" fmla="*/ 162337 h 308411"/>
                <a:gd name="connsiteX31" fmla="*/ 57970 w 289849"/>
                <a:gd name="connsiteY31" fmla="*/ 144567 h 308411"/>
                <a:gd name="connsiteX32" fmla="*/ 64839 w 289849"/>
                <a:gd name="connsiteY32" fmla="*/ 110836 h 308411"/>
                <a:gd name="connsiteX33" fmla="*/ 83483 w 289849"/>
                <a:gd name="connsiteY33" fmla="*/ 83277 h 308411"/>
                <a:gd name="connsiteX34" fmla="*/ 111109 w 289849"/>
                <a:gd name="connsiteY34" fmla="*/ 64679 h 308411"/>
                <a:gd name="connsiteX35" fmla="*/ 144925 w 289849"/>
                <a:gd name="connsiteY35" fmla="*/ 57827 h 308411"/>
                <a:gd name="connsiteX36" fmla="*/ 173909 w 289849"/>
                <a:gd name="connsiteY36" fmla="*/ 269860 h 308411"/>
                <a:gd name="connsiteX37" fmla="*/ 115940 w 289849"/>
                <a:gd name="connsiteY37" fmla="*/ 269860 h 308411"/>
                <a:gd name="connsiteX38" fmla="*/ 115940 w 289849"/>
                <a:gd name="connsiteY38" fmla="*/ 279498 h 308411"/>
                <a:gd name="connsiteX39" fmla="*/ 118808 w 289849"/>
                <a:gd name="connsiteY39" fmla="*/ 286275 h 308411"/>
                <a:gd name="connsiteX40" fmla="*/ 125601 w 289849"/>
                <a:gd name="connsiteY40" fmla="*/ 289136 h 308411"/>
                <a:gd name="connsiteX41" fmla="*/ 164248 w 289849"/>
                <a:gd name="connsiteY41" fmla="*/ 289136 h 308411"/>
                <a:gd name="connsiteX42" fmla="*/ 171041 w 289849"/>
                <a:gd name="connsiteY42" fmla="*/ 286275 h 308411"/>
                <a:gd name="connsiteX43" fmla="*/ 173909 w 289849"/>
                <a:gd name="connsiteY43" fmla="*/ 279498 h 308411"/>
                <a:gd name="connsiteX44" fmla="*/ 173909 w 289849"/>
                <a:gd name="connsiteY44" fmla="*/ 269860 h 308411"/>
                <a:gd name="connsiteX45" fmla="*/ 173909 w 289849"/>
                <a:gd name="connsiteY45" fmla="*/ 250584 h 308411"/>
                <a:gd name="connsiteX46" fmla="*/ 177004 w 289849"/>
                <a:gd name="connsiteY46" fmla="*/ 229125 h 308411"/>
                <a:gd name="connsiteX47" fmla="*/ 184251 w 289849"/>
                <a:gd name="connsiteY47" fmla="*/ 212861 h 308411"/>
                <a:gd name="connsiteX48" fmla="*/ 193459 w 289849"/>
                <a:gd name="connsiteY48" fmla="*/ 199007 h 308411"/>
                <a:gd name="connsiteX49" fmla="*/ 202668 w 289849"/>
                <a:gd name="connsiteY49" fmla="*/ 184851 h 308411"/>
                <a:gd name="connsiteX50" fmla="*/ 209763 w 289849"/>
                <a:gd name="connsiteY50" fmla="*/ 167608 h 308411"/>
                <a:gd name="connsiteX51" fmla="*/ 212556 w 289849"/>
                <a:gd name="connsiteY51" fmla="*/ 144567 h 308411"/>
                <a:gd name="connsiteX52" fmla="*/ 207273 w 289849"/>
                <a:gd name="connsiteY52" fmla="*/ 118290 h 308411"/>
                <a:gd name="connsiteX53" fmla="*/ 192780 w 289849"/>
                <a:gd name="connsiteY53" fmla="*/ 96830 h 308411"/>
                <a:gd name="connsiteX54" fmla="*/ 171268 w 289849"/>
                <a:gd name="connsiteY54" fmla="*/ 82373 h 308411"/>
                <a:gd name="connsiteX55" fmla="*/ 144925 w 289849"/>
                <a:gd name="connsiteY55" fmla="*/ 77103 h 308411"/>
                <a:gd name="connsiteX56" fmla="*/ 118581 w 289849"/>
                <a:gd name="connsiteY56" fmla="*/ 82373 h 308411"/>
                <a:gd name="connsiteX57" fmla="*/ 97069 w 289849"/>
                <a:gd name="connsiteY57" fmla="*/ 96830 h 308411"/>
                <a:gd name="connsiteX58" fmla="*/ 82577 w 289849"/>
                <a:gd name="connsiteY58" fmla="*/ 118290 h 308411"/>
                <a:gd name="connsiteX59" fmla="*/ 77293 w 289849"/>
                <a:gd name="connsiteY59" fmla="*/ 144567 h 308411"/>
                <a:gd name="connsiteX60" fmla="*/ 80086 w 289849"/>
                <a:gd name="connsiteY60" fmla="*/ 167608 h 308411"/>
                <a:gd name="connsiteX61" fmla="*/ 87181 w 289849"/>
                <a:gd name="connsiteY61" fmla="*/ 184851 h 308411"/>
                <a:gd name="connsiteX62" fmla="*/ 96390 w 289849"/>
                <a:gd name="connsiteY62" fmla="*/ 199007 h 308411"/>
                <a:gd name="connsiteX63" fmla="*/ 105599 w 289849"/>
                <a:gd name="connsiteY63" fmla="*/ 212861 h 308411"/>
                <a:gd name="connsiteX64" fmla="*/ 112846 w 289849"/>
                <a:gd name="connsiteY64" fmla="*/ 229125 h 308411"/>
                <a:gd name="connsiteX65" fmla="*/ 115940 w 289849"/>
                <a:gd name="connsiteY65" fmla="*/ 250584 h 308411"/>
                <a:gd name="connsiteX66" fmla="*/ 173909 w 289849"/>
                <a:gd name="connsiteY66" fmla="*/ 250584 h 308411"/>
                <a:gd name="connsiteX67" fmla="*/ 144925 w 289849"/>
                <a:gd name="connsiteY67" fmla="*/ 38551 h 308411"/>
                <a:gd name="connsiteX68" fmla="*/ 138132 w 289849"/>
                <a:gd name="connsiteY68" fmla="*/ 35690 h 308411"/>
                <a:gd name="connsiteX69" fmla="*/ 135264 w 289849"/>
                <a:gd name="connsiteY69" fmla="*/ 28914 h 308411"/>
                <a:gd name="connsiteX70" fmla="*/ 135264 w 289849"/>
                <a:gd name="connsiteY70" fmla="*/ 9638 h 308411"/>
                <a:gd name="connsiteX71" fmla="*/ 138132 w 289849"/>
                <a:gd name="connsiteY71" fmla="*/ 2861 h 308411"/>
                <a:gd name="connsiteX72" fmla="*/ 144925 w 289849"/>
                <a:gd name="connsiteY72" fmla="*/ 0 h 308411"/>
                <a:gd name="connsiteX73" fmla="*/ 151718 w 289849"/>
                <a:gd name="connsiteY73" fmla="*/ 2861 h 308411"/>
                <a:gd name="connsiteX74" fmla="*/ 154586 w 289849"/>
                <a:gd name="connsiteY74" fmla="*/ 9638 h 308411"/>
                <a:gd name="connsiteX75" fmla="*/ 154586 w 289849"/>
                <a:gd name="connsiteY75" fmla="*/ 28914 h 308411"/>
                <a:gd name="connsiteX76" fmla="*/ 151718 w 289849"/>
                <a:gd name="connsiteY76" fmla="*/ 35690 h 308411"/>
                <a:gd name="connsiteX77" fmla="*/ 144925 w 289849"/>
                <a:gd name="connsiteY77" fmla="*/ 38551 h 308411"/>
                <a:gd name="connsiteX78" fmla="*/ 9662 w 289849"/>
                <a:gd name="connsiteY78" fmla="*/ 139749 h 308411"/>
                <a:gd name="connsiteX79" fmla="*/ 2868 w 289849"/>
                <a:gd name="connsiteY79" fmla="*/ 136887 h 308411"/>
                <a:gd name="connsiteX80" fmla="*/ 0 w 289849"/>
                <a:gd name="connsiteY80" fmla="*/ 130111 h 308411"/>
                <a:gd name="connsiteX81" fmla="*/ 2868 w 289849"/>
                <a:gd name="connsiteY81" fmla="*/ 123334 h 308411"/>
                <a:gd name="connsiteX82" fmla="*/ 9662 w 289849"/>
                <a:gd name="connsiteY82" fmla="*/ 120473 h 308411"/>
                <a:gd name="connsiteX83" fmla="*/ 28985 w 289849"/>
                <a:gd name="connsiteY83" fmla="*/ 120473 h 308411"/>
                <a:gd name="connsiteX84" fmla="*/ 35778 w 289849"/>
                <a:gd name="connsiteY84" fmla="*/ 123334 h 308411"/>
                <a:gd name="connsiteX85" fmla="*/ 38647 w 289849"/>
                <a:gd name="connsiteY85" fmla="*/ 130111 h 308411"/>
                <a:gd name="connsiteX86" fmla="*/ 35778 w 289849"/>
                <a:gd name="connsiteY86" fmla="*/ 136887 h 308411"/>
                <a:gd name="connsiteX87" fmla="*/ 28985 w 289849"/>
                <a:gd name="connsiteY87" fmla="*/ 139749 h 308411"/>
                <a:gd name="connsiteX88" fmla="*/ 9662 w 289849"/>
                <a:gd name="connsiteY88" fmla="*/ 139749 h 308411"/>
                <a:gd name="connsiteX89" fmla="*/ 9209 w 289849"/>
                <a:gd name="connsiteY89" fmla="*/ 195769 h 308411"/>
                <a:gd name="connsiteX90" fmla="*/ 10945 w 289849"/>
                <a:gd name="connsiteY90" fmla="*/ 190423 h 308411"/>
                <a:gd name="connsiteX91" fmla="*/ 15398 w 289849"/>
                <a:gd name="connsiteY91" fmla="*/ 186884 h 308411"/>
                <a:gd name="connsiteX92" fmla="*/ 20003 w 289849"/>
                <a:gd name="connsiteY92" fmla="*/ 184927 h 308411"/>
                <a:gd name="connsiteX93" fmla="*/ 26117 w 289849"/>
                <a:gd name="connsiteY93" fmla="*/ 182291 h 308411"/>
                <a:gd name="connsiteX94" fmla="*/ 32231 w 289849"/>
                <a:gd name="connsiteY94" fmla="*/ 180032 h 308411"/>
                <a:gd name="connsiteX95" fmla="*/ 36986 w 289849"/>
                <a:gd name="connsiteY95" fmla="*/ 179054 h 308411"/>
                <a:gd name="connsiteX96" fmla="*/ 43779 w 289849"/>
                <a:gd name="connsiteY96" fmla="*/ 181914 h 308411"/>
                <a:gd name="connsiteX97" fmla="*/ 46648 w 289849"/>
                <a:gd name="connsiteY97" fmla="*/ 188841 h 308411"/>
                <a:gd name="connsiteX98" fmla="*/ 44912 w 289849"/>
                <a:gd name="connsiteY98" fmla="*/ 194188 h 308411"/>
                <a:gd name="connsiteX99" fmla="*/ 40458 w 289849"/>
                <a:gd name="connsiteY99" fmla="*/ 197726 h 308411"/>
                <a:gd name="connsiteX100" fmla="*/ 35854 w 289849"/>
                <a:gd name="connsiteY100" fmla="*/ 199759 h 308411"/>
                <a:gd name="connsiteX101" fmla="*/ 29740 w 289849"/>
                <a:gd name="connsiteY101" fmla="*/ 202319 h 308411"/>
                <a:gd name="connsiteX102" fmla="*/ 23626 w 289849"/>
                <a:gd name="connsiteY102" fmla="*/ 204579 h 308411"/>
                <a:gd name="connsiteX103" fmla="*/ 18870 w 289849"/>
                <a:gd name="connsiteY103" fmla="*/ 205557 h 308411"/>
                <a:gd name="connsiteX104" fmla="*/ 12077 w 289849"/>
                <a:gd name="connsiteY104" fmla="*/ 202696 h 308411"/>
                <a:gd name="connsiteX105" fmla="*/ 9209 w 289849"/>
                <a:gd name="connsiteY105" fmla="*/ 195769 h 308411"/>
                <a:gd name="connsiteX106" fmla="*/ 33816 w 289849"/>
                <a:gd name="connsiteY106" fmla="*/ 62194 h 308411"/>
                <a:gd name="connsiteX107" fmla="*/ 38798 w 289849"/>
                <a:gd name="connsiteY107" fmla="*/ 63700 h 308411"/>
                <a:gd name="connsiteX108" fmla="*/ 55403 w 289849"/>
                <a:gd name="connsiteY108" fmla="*/ 73639 h 308411"/>
                <a:gd name="connsiteX109" fmla="*/ 58725 w 289849"/>
                <a:gd name="connsiteY109" fmla="*/ 77103 h 308411"/>
                <a:gd name="connsiteX110" fmla="*/ 59932 w 289849"/>
                <a:gd name="connsiteY110" fmla="*/ 81922 h 308411"/>
                <a:gd name="connsiteX111" fmla="*/ 57064 w 289849"/>
                <a:gd name="connsiteY111" fmla="*/ 88698 h 308411"/>
                <a:gd name="connsiteX112" fmla="*/ 50271 w 289849"/>
                <a:gd name="connsiteY112" fmla="*/ 91560 h 308411"/>
                <a:gd name="connsiteX113" fmla="*/ 45289 w 289849"/>
                <a:gd name="connsiteY113" fmla="*/ 90204 h 308411"/>
                <a:gd name="connsiteX114" fmla="*/ 28834 w 289849"/>
                <a:gd name="connsiteY114" fmla="*/ 80115 h 308411"/>
                <a:gd name="connsiteX115" fmla="*/ 25437 w 289849"/>
                <a:gd name="connsiteY115" fmla="*/ 76576 h 308411"/>
                <a:gd name="connsiteX116" fmla="*/ 24154 w 289849"/>
                <a:gd name="connsiteY116" fmla="*/ 71832 h 308411"/>
                <a:gd name="connsiteX117" fmla="*/ 27022 w 289849"/>
                <a:gd name="connsiteY117" fmla="*/ 65056 h 308411"/>
                <a:gd name="connsiteX118" fmla="*/ 33816 w 289849"/>
                <a:gd name="connsiteY118" fmla="*/ 62194 h 308411"/>
                <a:gd name="connsiteX119" fmla="*/ 91484 w 289849"/>
                <a:gd name="connsiteY119" fmla="*/ 53008 h 308411"/>
                <a:gd name="connsiteX120" fmla="*/ 86577 w 289849"/>
                <a:gd name="connsiteY120" fmla="*/ 51653 h 308411"/>
                <a:gd name="connsiteX121" fmla="*/ 83030 w 289849"/>
                <a:gd name="connsiteY121" fmla="*/ 48039 h 308411"/>
                <a:gd name="connsiteX122" fmla="*/ 73670 w 289849"/>
                <a:gd name="connsiteY122" fmla="*/ 31172 h 308411"/>
                <a:gd name="connsiteX123" fmla="*/ 72462 w 289849"/>
                <a:gd name="connsiteY123" fmla="*/ 26504 h 308411"/>
                <a:gd name="connsiteX124" fmla="*/ 75331 w 289849"/>
                <a:gd name="connsiteY124" fmla="*/ 19727 h 308411"/>
                <a:gd name="connsiteX125" fmla="*/ 82124 w 289849"/>
                <a:gd name="connsiteY125" fmla="*/ 16866 h 308411"/>
                <a:gd name="connsiteX126" fmla="*/ 87030 w 289849"/>
                <a:gd name="connsiteY126" fmla="*/ 18222 h 308411"/>
                <a:gd name="connsiteX127" fmla="*/ 90578 w 289849"/>
                <a:gd name="connsiteY127" fmla="*/ 21836 h 308411"/>
                <a:gd name="connsiteX128" fmla="*/ 99937 w 289849"/>
                <a:gd name="connsiteY128" fmla="*/ 38702 h 308411"/>
                <a:gd name="connsiteX129" fmla="*/ 101145 w 289849"/>
                <a:gd name="connsiteY129" fmla="*/ 43220 h 308411"/>
                <a:gd name="connsiteX130" fmla="*/ 98277 w 289849"/>
                <a:gd name="connsiteY130" fmla="*/ 50147 h 308411"/>
                <a:gd name="connsiteX131" fmla="*/ 91484 w 289849"/>
                <a:gd name="connsiteY131" fmla="*/ 53008 h 308411"/>
                <a:gd name="connsiteX132" fmla="*/ 280188 w 289849"/>
                <a:gd name="connsiteY132" fmla="*/ 120473 h 308411"/>
                <a:gd name="connsiteX133" fmla="*/ 286982 w 289849"/>
                <a:gd name="connsiteY133" fmla="*/ 123334 h 308411"/>
                <a:gd name="connsiteX134" fmla="*/ 289850 w 289849"/>
                <a:gd name="connsiteY134" fmla="*/ 130111 h 308411"/>
                <a:gd name="connsiteX135" fmla="*/ 286982 w 289849"/>
                <a:gd name="connsiteY135" fmla="*/ 136887 h 308411"/>
                <a:gd name="connsiteX136" fmla="*/ 280188 w 289849"/>
                <a:gd name="connsiteY136" fmla="*/ 139749 h 308411"/>
                <a:gd name="connsiteX137" fmla="*/ 260865 w 289849"/>
                <a:gd name="connsiteY137" fmla="*/ 139749 h 308411"/>
                <a:gd name="connsiteX138" fmla="*/ 254071 w 289849"/>
                <a:gd name="connsiteY138" fmla="*/ 136887 h 308411"/>
                <a:gd name="connsiteX139" fmla="*/ 251203 w 289849"/>
                <a:gd name="connsiteY139" fmla="*/ 130111 h 308411"/>
                <a:gd name="connsiteX140" fmla="*/ 254071 w 289849"/>
                <a:gd name="connsiteY140" fmla="*/ 123334 h 308411"/>
                <a:gd name="connsiteX141" fmla="*/ 260865 w 289849"/>
                <a:gd name="connsiteY141" fmla="*/ 120473 h 308411"/>
                <a:gd name="connsiteX142" fmla="*/ 280188 w 289849"/>
                <a:gd name="connsiteY142" fmla="*/ 120473 h 308411"/>
                <a:gd name="connsiteX143" fmla="*/ 253014 w 289849"/>
                <a:gd name="connsiteY143" fmla="*/ 178902 h 308411"/>
                <a:gd name="connsiteX144" fmla="*/ 257694 w 289849"/>
                <a:gd name="connsiteY144" fmla="*/ 179957 h 308411"/>
                <a:gd name="connsiteX145" fmla="*/ 263733 w 289849"/>
                <a:gd name="connsiteY145" fmla="*/ 182366 h 308411"/>
                <a:gd name="connsiteX146" fmla="*/ 269847 w 289849"/>
                <a:gd name="connsiteY146" fmla="*/ 185077 h 308411"/>
                <a:gd name="connsiteX147" fmla="*/ 274451 w 289849"/>
                <a:gd name="connsiteY147" fmla="*/ 187035 h 308411"/>
                <a:gd name="connsiteX148" fmla="*/ 278829 w 289849"/>
                <a:gd name="connsiteY148" fmla="*/ 190573 h 308411"/>
                <a:gd name="connsiteX149" fmla="*/ 280490 w 289849"/>
                <a:gd name="connsiteY149" fmla="*/ 195920 h 308411"/>
                <a:gd name="connsiteX150" fmla="*/ 277621 w 289849"/>
                <a:gd name="connsiteY150" fmla="*/ 202696 h 308411"/>
                <a:gd name="connsiteX151" fmla="*/ 270828 w 289849"/>
                <a:gd name="connsiteY151" fmla="*/ 205557 h 308411"/>
                <a:gd name="connsiteX152" fmla="*/ 266224 w 289849"/>
                <a:gd name="connsiteY152" fmla="*/ 204579 h 308411"/>
                <a:gd name="connsiteX153" fmla="*/ 260110 w 289849"/>
                <a:gd name="connsiteY153" fmla="*/ 202244 h 308411"/>
                <a:gd name="connsiteX154" fmla="*/ 253996 w 289849"/>
                <a:gd name="connsiteY154" fmla="*/ 199609 h 308411"/>
                <a:gd name="connsiteX155" fmla="*/ 249391 w 289849"/>
                <a:gd name="connsiteY155" fmla="*/ 197576 h 308411"/>
                <a:gd name="connsiteX156" fmla="*/ 244938 w 289849"/>
                <a:gd name="connsiteY156" fmla="*/ 193962 h 308411"/>
                <a:gd name="connsiteX157" fmla="*/ 243202 w 289849"/>
                <a:gd name="connsiteY157" fmla="*/ 188540 h 308411"/>
                <a:gd name="connsiteX158" fmla="*/ 246146 w 289849"/>
                <a:gd name="connsiteY158" fmla="*/ 181688 h 308411"/>
                <a:gd name="connsiteX159" fmla="*/ 253014 w 289849"/>
                <a:gd name="connsiteY159" fmla="*/ 178902 h 308411"/>
                <a:gd name="connsiteX160" fmla="*/ 265695 w 289849"/>
                <a:gd name="connsiteY160" fmla="*/ 71832 h 308411"/>
                <a:gd name="connsiteX161" fmla="*/ 264412 w 289849"/>
                <a:gd name="connsiteY161" fmla="*/ 76576 h 308411"/>
                <a:gd name="connsiteX162" fmla="*/ 261015 w 289849"/>
                <a:gd name="connsiteY162" fmla="*/ 80115 h 308411"/>
                <a:gd name="connsiteX163" fmla="*/ 244560 w 289849"/>
                <a:gd name="connsiteY163" fmla="*/ 90204 h 308411"/>
                <a:gd name="connsiteX164" fmla="*/ 239579 w 289849"/>
                <a:gd name="connsiteY164" fmla="*/ 91560 h 308411"/>
                <a:gd name="connsiteX165" fmla="*/ 232785 w 289849"/>
                <a:gd name="connsiteY165" fmla="*/ 88698 h 308411"/>
                <a:gd name="connsiteX166" fmla="*/ 229917 w 289849"/>
                <a:gd name="connsiteY166" fmla="*/ 81922 h 308411"/>
                <a:gd name="connsiteX167" fmla="*/ 231125 w 289849"/>
                <a:gd name="connsiteY167" fmla="*/ 77103 h 308411"/>
                <a:gd name="connsiteX168" fmla="*/ 234446 w 289849"/>
                <a:gd name="connsiteY168" fmla="*/ 73639 h 308411"/>
                <a:gd name="connsiteX169" fmla="*/ 251052 w 289849"/>
                <a:gd name="connsiteY169" fmla="*/ 63700 h 308411"/>
                <a:gd name="connsiteX170" fmla="*/ 256034 w 289849"/>
                <a:gd name="connsiteY170" fmla="*/ 62194 h 308411"/>
                <a:gd name="connsiteX171" fmla="*/ 262827 w 289849"/>
                <a:gd name="connsiteY171" fmla="*/ 65056 h 308411"/>
                <a:gd name="connsiteX172" fmla="*/ 265695 w 289849"/>
                <a:gd name="connsiteY172" fmla="*/ 71832 h 308411"/>
                <a:gd name="connsiteX173" fmla="*/ 198366 w 289849"/>
                <a:gd name="connsiteY173" fmla="*/ 53008 h 308411"/>
                <a:gd name="connsiteX174" fmla="*/ 191573 w 289849"/>
                <a:gd name="connsiteY174" fmla="*/ 50147 h 308411"/>
                <a:gd name="connsiteX175" fmla="*/ 188705 w 289849"/>
                <a:gd name="connsiteY175" fmla="*/ 43220 h 308411"/>
                <a:gd name="connsiteX176" fmla="*/ 189912 w 289849"/>
                <a:gd name="connsiteY176" fmla="*/ 38702 h 308411"/>
                <a:gd name="connsiteX177" fmla="*/ 199272 w 289849"/>
                <a:gd name="connsiteY177" fmla="*/ 21836 h 308411"/>
                <a:gd name="connsiteX178" fmla="*/ 202820 w 289849"/>
                <a:gd name="connsiteY178" fmla="*/ 18222 h 308411"/>
                <a:gd name="connsiteX179" fmla="*/ 207726 w 289849"/>
                <a:gd name="connsiteY179" fmla="*/ 16866 h 308411"/>
                <a:gd name="connsiteX180" fmla="*/ 214519 w 289849"/>
                <a:gd name="connsiteY180" fmla="*/ 19727 h 308411"/>
                <a:gd name="connsiteX181" fmla="*/ 217387 w 289849"/>
                <a:gd name="connsiteY181" fmla="*/ 26504 h 308411"/>
                <a:gd name="connsiteX182" fmla="*/ 216179 w 289849"/>
                <a:gd name="connsiteY182" fmla="*/ 31172 h 308411"/>
                <a:gd name="connsiteX183" fmla="*/ 206820 w 289849"/>
                <a:gd name="connsiteY183" fmla="*/ 48039 h 308411"/>
                <a:gd name="connsiteX184" fmla="*/ 203272 w 289849"/>
                <a:gd name="connsiteY184" fmla="*/ 51653 h 308411"/>
                <a:gd name="connsiteX185" fmla="*/ 198366 w 289849"/>
                <a:gd name="connsiteY185" fmla="*/ 53008 h 3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289849" h="308411">
                  <a:moveTo>
                    <a:pt x="144925" y="57827"/>
                  </a:moveTo>
                  <a:cubicBezTo>
                    <a:pt x="156902" y="57827"/>
                    <a:pt x="168173" y="60111"/>
                    <a:pt x="178740" y="64679"/>
                  </a:cubicBezTo>
                  <a:cubicBezTo>
                    <a:pt x="189308" y="69247"/>
                    <a:pt x="198517" y="75446"/>
                    <a:pt x="206367" y="83277"/>
                  </a:cubicBezTo>
                  <a:cubicBezTo>
                    <a:pt x="214217" y="91108"/>
                    <a:pt x="220431" y="100294"/>
                    <a:pt x="225011" y="110836"/>
                  </a:cubicBezTo>
                  <a:cubicBezTo>
                    <a:pt x="229590" y="121377"/>
                    <a:pt x="231879" y="132621"/>
                    <a:pt x="231879" y="144567"/>
                  </a:cubicBezTo>
                  <a:cubicBezTo>
                    <a:pt x="231879" y="150893"/>
                    <a:pt x="231478" y="156816"/>
                    <a:pt x="230672" y="162337"/>
                  </a:cubicBezTo>
                  <a:cubicBezTo>
                    <a:pt x="229867" y="167859"/>
                    <a:pt x="228584" y="173155"/>
                    <a:pt x="226823" y="178225"/>
                  </a:cubicBezTo>
                  <a:cubicBezTo>
                    <a:pt x="225061" y="183295"/>
                    <a:pt x="222847" y="188264"/>
                    <a:pt x="220180" y="193133"/>
                  </a:cubicBezTo>
                  <a:cubicBezTo>
                    <a:pt x="217513" y="198003"/>
                    <a:pt x="214317" y="202998"/>
                    <a:pt x="210594" y="208117"/>
                  </a:cubicBezTo>
                  <a:cubicBezTo>
                    <a:pt x="207675" y="212133"/>
                    <a:pt x="205109" y="215748"/>
                    <a:pt x="202895" y="218960"/>
                  </a:cubicBezTo>
                  <a:cubicBezTo>
                    <a:pt x="200680" y="222172"/>
                    <a:pt x="198869" y="225410"/>
                    <a:pt x="197460" y="228673"/>
                  </a:cubicBezTo>
                  <a:cubicBezTo>
                    <a:pt x="196051" y="231935"/>
                    <a:pt x="194994" y="235449"/>
                    <a:pt x="194290" y="239214"/>
                  </a:cubicBezTo>
                  <a:cubicBezTo>
                    <a:pt x="193585" y="242980"/>
                    <a:pt x="193233" y="247422"/>
                    <a:pt x="193233" y="252542"/>
                  </a:cubicBezTo>
                  <a:lnTo>
                    <a:pt x="193233" y="279498"/>
                  </a:lnTo>
                  <a:cubicBezTo>
                    <a:pt x="193233" y="283513"/>
                    <a:pt x="192478" y="287279"/>
                    <a:pt x="190969" y="290792"/>
                  </a:cubicBezTo>
                  <a:cubicBezTo>
                    <a:pt x="189459" y="294306"/>
                    <a:pt x="187396" y="297367"/>
                    <a:pt x="184779" y="299978"/>
                  </a:cubicBezTo>
                  <a:cubicBezTo>
                    <a:pt x="182163" y="302588"/>
                    <a:pt x="179093" y="304646"/>
                    <a:pt x="175571" y="306152"/>
                  </a:cubicBezTo>
                  <a:cubicBezTo>
                    <a:pt x="172048" y="307658"/>
                    <a:pt x="168273" y="308412"/>
                    <a:pt x="164248" y="308412"/>
                  </a:cubicBezTo>
                  <a:lnTo>
                    <a:pt x="125601" y="308412"/>
                  </a:lnTo>
                  <a:cubicBezTo>
                    <a:pt x="121576" y="308412"/>
                    <a:pt x="117801" y="307658"/>
                    <a:pt x="114279" y="306152"/>
                  </a:cubicBezTo>
                  <a:cubicBezTo>
                    <a:pt x="110757" y="304646"/>
                    <a:pt x="107687" y="302588"/>
                    <a:pt x="105070" y="299978"/>
                  </a:cubicBezTo>
                  <a:cubicBezTo>
                    <a:pt x="102454" y="297367"/>
                    <a:pt x="100391" y="294306"/>
                    <a:pt x="98881" y="290792"/>
                  </a:cubicBezTo>
                  <a:cubicBezTo>
                    <a:pt x="97371" y="287279"/>
                    <a:pt x="96617" y="283513"/>
                    <a:pt x="96617" y="279498"/>
                  </a:cubicBezTo>
                  <a:lnTo>
                    <a:pt x="96617" y="252391"/>
                  </a:lnTo>
                  <a:cubicBezTo>
                    <a:pt x="96617" y="247271"/>
                    <a:pt x="96264" y="242854"/>
                    <a:pt x="95560" y="239139"/>
                  </a:cubicBezTo>
                  <a:cubicBezTo>
                    <a:pt x="94855" y="235424"/>
                    <a:pt x="93773" y="231935"/>
                    <a:pt x="92314" y="228673"/>
                  </a:cubicBezTo>
                  <a:cubicBezTo>
                    <a:pt x="90855" y="225410"/>
                    <a:pt x="89043" y="222172"/>
                    <a:pt x="86879" y="218960"/>
                  </a:cubicBezTo>
                  <a:cubicBezTo>
                    <a:pt x="84716" y="215748"/>
                    <a:pt x="82174" y="212133"/>
                    <a:pt x="79256" y="208117"/>
                  </a:cubicBezTo>
                  <a:cubicBezTo>
                    <a:pt x="75532" y="202998"/>
                    <a:pt x="72337" y="198003"/>
                    <a:pt x="69670" y="193133"/>
                  </a:cubicBezTo>
                  <a:cubicBezTo>
                    <a:pt x="67003" y="188264"/>
                    <a:pt x="64788" y="183295"/>
                    <a:pt x="63027" y="178225"/>
                  </a:cubicBezTo>
                  <a:cubicBezTo>
                    <a:pt x="61266" y="173155"/>
                    <a:pt x="59983" y="167859"/>
                    <a:pt x="59178" y="162337"/>
                  </a:cubicBezTo>
                  <a:cubicBezTo>
                    <a:pt x="58372" y="156816"/>
                    <a:pt x="57970" y="150893"/>
                    <a:pt x="57970" y="144567"/>
                  </a:cubicBezTo>
                  <a:cubicBezTo>
                    <a:pt x="57970" y="132621"/>
                    <a:pt x="60260" y="121377"/>
                    <a:pt x="64839" y="110836"/>
                  </a:cubicBezTo>
                  <a:cubicBezTo>
                    <a:pt x="69418" y="100294"/>
                    <a:pt x="75633" y="91108"/>
                    <a:pt x="83483" y="83277"/>
                  </a:cubicBezTo>
                  <a:cubicBezTo>
                    <a:pt x="91333" y="75446"/>
                    <a:pt x="100541" y="69247"/>
                    <a:pt x="111109" y="64679"/>
                  </a:cubicBezTo>
                  <a:cubicBezTo>
                    <a:pt x="121676" y="60111"/>
                    <a:pt x="132948" y="57827"/>
                    <a:pt x="144925" y="57827"/>
                  </a:cubicBezTo>
                  <a:close/>
                  <a:moveTo>
                    <a:pt x="173909" y="269860"/>
                  </a:moveTo>
                  <a:lnTo>
                    <a:pt x="115940" y="269860"/>
                  </a:lnTo>
                  <a:lnTo>
                    <a:pt x="115940" y="279498"/>
                  </a:lnTo>
                  <a:cubicBezTo>
                    <a:pt x="115940" y="282107"/>
                    <a:pt x="116896" y="284367"/>
                    <a:pt x="118808" y="286275"/>
                  </a:cubicBezTo>
                  <a:cubicBezTo>
                    <a:pt x="120721" y="288182"/>
                    <a:pt x="122985" y="289136"/>
                    <a:pt x="125601" y="289136"/>
                  </a:cubicBezTo>
                  <a:lnTo>
                    <a:pt x="164248" y="289136"/>
                  </a:lnTo>
                  <a:cubicBezTo>
                    <a:pt x="166865" y="289136"/>
                    <a:pt x="169129" y="288182"/>
                    <a:pt x="171041" y="286275"/>
                  </a:cubicBezTo>
                  <a:cubicBezTo>
                    <a:pt x="172954" y="284367"/>
                    <a:pt x="173909" y="282107"/>
                    <a:pt x="173909" y="279498"/>
                  </a:cubicBezTo>
                  <a:lnTo>
                    <a:pt x="173909" y="269860"/>
                  </a:lnTo>
                  <a:close/>
                  <a:moveTo>
                    <a:pt x="173909" y="250584"/>
                  </a:moveTo>
                  <a:cubicBezTo>
                    <a:pt x="174010" y="242251"/>
                    <a:pt x="175042" y="235099"/>
                    <a:pt x="177004" y="229125"/>
                  </a:cubicBezTo>
                  <a:cubicBezTo>
                    <a:pt x="178967" y="223151"/>
                    <a:pt x="181383" y="217730"/>
                    <a:pt x="184251" y="212861"/>
                  </a:cubicBezTo>
                  <a:cubicBezTo>
                    <a:pt x="187119" y="207991"/>
                    <a:pt x="190189" y="203374"/>
                    <a:pt x="193459" y="199007"/>
                  </a:cubicBezTo>
                  <a:cubicBezTo>
                    <a:pt x="196730" y="194639"/>
                    <a:pt x="199800" y="189921"/>
                    <a:pt x="202668" y="184851"/>
                  </a:cubicBezTo>
                  <a:cubicBezTo>
                    <a:pt x="205536" y="179781"/>
                    <a:pt x="207901" y="174034"/>
                    <a:pt x="209763" y="167608"/>
                  </a:cubicBezTo>
                  <a:cubicBezTo>
                    <a:pt x="211625" y="161183"/>
                    <a:pt x="212556" y="153503"/>
                    <a:pt x="212556" y="144567"/>
                  </a:cubicBezTo>
                  <a:cubicBezTo>
                    <a:pt x="212556" y="135231"/>
                    <a:pt x="210795" y="126472"/>
                    <a:pt x="207273" y="118290"/>
                  </a:cubicBezTo>
                  <a:cubicBezTo>
                    <a:pt x="203750" y="110108"/>
                    <a:pt x="198919" y="102955"/>
                    <a:pt x="192780" y="96830"/>
                  </a:cubicBezTo>
                  <a:cubicBezTo>
                    <a:pt x="186641" y="90706"/>
                    <a:pt x="179470" y="85887"/>
                    <a:pt x="171268" y="82373"/>
                  </a:cubicBezTo>
                  <a:cubicBezTo>
                    <a:pt x="163065" y="78860"/>
                    <a:pt x="154284" y="77103"/>
                    <a:pt x="144925" y="77103"/>
                  </a:cubicBezTo>
                  <a:cubicBezTo>
                    <a:pt x="135566" y="77103"/>
                    <a:pt x="126784" y="78860"/>
                    <a:pt x="118581" y="82373"/>
                  </a:cubicBezTo>
                  <a:cubicBezTo>
                    <a:pt x="110380" y="85887"/>
                    <a:pt x="103208" y="90706"/>
                    <a:pt x="97069" y="96830"/>
                  </a:cubicBezTo>
                  <a:cubicBezTo>
                    <a:pt x="90930" y="102955"/>
                    <a:pt x="86099" y="110108"/>
                    <a:pt x="82577" y="118290"/>
                  </a:cubicBezTo>
                  <a:cubicBezTo>
                    <a:pt x="79054" y="126472"/>
                    <a:pt x="77293" y="135231"/>
                    <a:pt x="77293" y="144567"/>
                  </a:cubicBezTo>
                  <a:cubicBezTo>
                    <a:pt x="77293" y="153503"/>
                    <a:pt x="78224" y="161183"/>
                    <a:pt x="80086" y="167608"/>
                  </a:cubicBezTo>
                  <a:cubicBezTo>
                    <a:pt x="81948" y="174034"/>
                    <a:pt x="84313" y="179781"/>
                    <a:pt x="87181" y="184851"/>
                  </a:cubicBezTo>
                  <a:cubicBezTo>
                    <a:pt x="90050" y="189921"/>
                    <a:pt x="93119" y="194639"/>
                    <a:pt x="96390" y="199007"/>
                  </a:cubicBezTo>
                  <a:cubicBezTo>
                    <a:pt x="99661" y="203374"/>
                    <a:pt x="102731" y="207991"/>
                    <a:pt x="105599" y="212861"/>
                  </a:cubicBezTo>
                  <a:cubicBezTo>
                    <a:pt x="108467" y="217730"/>
                    <a:pt x="110882" y="223151"/>
                    <a:pt x="112846" y="229125"/>
                  </a:cubicBezTo>
                  <a:cubicBezTo>
                    <a:pt x="114808" y="235099"/>
                    <a:pt x="115839" y="242251"/>
                    <a:pt x="115940" y="250584"/>
                  </a:cubicBezTo>
                  <a:lnTo>
                    <a:pt x="173909" y="250584"/>
                  </a:lnTo>
                  <a:close/>
                  <a:moveTo>
                    <a:pt x="144925" y="38551"/>
                  </a:moveTo>
                  <a:cubicBezTo>
                    <a:pt x="142308" y="38551"/>
                    <a:pt x="140043" y="37598"/>
                    <a:pt x="138132" y="35690"/>
                  </a:cubicBezTo>
                  <a:cubicBezTo>
                    <a:pt x="136219" y="33783"/>
                    <a:pt x="135264" y="31524"/>
                    <a:pt x="135264" y="28914"/>
                  </a:cubicBezTo>
                  <a:lnTo>
                    <a:pt x="135264" y="9638"/>
                  </a:lnTo>
                  <a:cubicBezTo>
                    <a:pt x="135264" y="7028"/>
                    <a:pt x="136219" y="4769"/>
                    <a:pt x="138132" y="2861"/>
                  </a:cubicBezTo>
                  <a:cubicBezTo>
                    <a:pt x="140043" y="954"/>
                    <a:pt x="142308" y="0"/>
                    <a:pt x="144925" y="0"/>
                  </a:cubicBezTo>
                  <a:cubicBezTo>
                    <a:pt x="147541" y="0"/>
                    <a:pt x="149806" y="954"/>
                    <a:pt x="151718" y="2861"/>
                  </a:cubicBezTo>
                  <a:cubicBezTo>
                    <a:pt x="153631" y="4769"/>
                    <a:pt x="154586" y="7028"/>
                    <a:pt x="154586" y="9638"/>
                  </a:cubicBezTo>
                  <a:lnTo>
                    <a:pt x="154586" y="28914"/>
                  </a:lnTo>
                  <a:cubicBezTo>
                    <a:pt x="154586" y="31524"/>
                    <a:pt x="153631" y="33783"/>
                    <a:pt x="151718" y="35690"/>
                  </a:cubicBezTo>
                  <a:cubicBezTo>
                    <a:pt x="149806" y="37598"/>
                    <a:pt x="147541" y="38551"/>
                    <a:pt x="144925" y="38551"/>
                  </a:cubicBezTo>
                  <a:close/>
                  <a:moveTo>
                    <a:pt x="9662" y="139749"/>
                  </a:moveTo>
                  <a:cubicBezTo>
                    <a:pt x="7045" y="139749"/>
                    <a:pt x="4781" y="138795"/>
                    <a:pt x="2868" y="136887"/>
                  </a:cubicBezTo>
                  <a:cubicBezTo>
                    <a:pt x="956" y="134980"/>
                    <a:pt x="0" y="132721"/>
                    <a:pt x="0" y="130111"/>
                  </a:cubicBezTo>
                  <a:cubicBezTo>
                    <a:pt x="0" y="127500"/>
                    <a:pt x="956" y="125242"/>
                    <a:pt x="2868" y="123334"/>
                  </a:cubicBezTo>
                  <a:cubicBezTo>
                    <a:pt x="4781" y="121427"/>
                    <a:pt x="7045" y="120473"/>
                    <a:pt x="9662" y="120473"/>
                  </a:cubicBezTo>
                  <a:lnTo>
                    <a:pt x="28985" y="120473"/>
                  </a:lnTo>
                  <a:cubicBezTo>
                    <a:pt x="31602" y="120473"/>
                    <a:pt x="33866" y="121427"/>
                    <a:pt x="35778" y="123334"/>
                  </a:cubicBezTo>
                  <a:cubicBezTo>
                    <a:pt x="37691" y="125242"/>
                    <a:pt x="38647" y="127500"/>
                    <a:pt x="38647" y="130111"/>
                  </a:cubicBezTo>
                  <a:cubicBezTo>
                    <a:pt x="38647" y="132721"/>
                    <a:pt x="37691" y="134980"/>
                    <a:pt x="35778" y="136887"/>
                  </a:cubicBezTo>
                  <a:cubicBezTo>
                    <a:pt x="33866" y="138795"/>
                    <a:pt x="31602" y="139749"/>
                    <a:pt x="28985" y="139749"/>
                  </a:cubicBezTo>
                  <a:lnTo>
                    <a:pt x="9662" y="139749"/>
                  </a:lnTo>
                  <a:close/>
                  <a:moveTo>
                    <a:pt x="9209" y="195769"/>
                  </a:moveTo>
                  <a:cubicBezTo>
                    <a:pt x="9209" y="193761"/>
                    <a:pt x="9787" y="191979"/>
                    <a:pt x="10945" y="190423"/>
                  </a:cubicBezTo>
                  <a:cubicBezTo>
                    <a:pt x="12102" y="188866"/>
                    <a:pt x="13587" y="187687"/>
                    <a:pt x="15398" y="186884"/>
                  </a:cubicBezTo>
                  <a:cubicBezTo>
                    <a:pt x="16505" y="186482"/>
                    <a:pt x="18040" y="185830"/>
                    <a:pt x="20003" y="184927"/>
                  </a:cubicBezTo>
                  <a:cubicBezTo>
                    <a:pt x="21965" y="184023"/>
                    <a:pt x="24003" y="183145"/>
                    <a:pt x="26117" y="182291"/>
                  </a:cubicBezTo>
                  <a:cubicBezTo>
                    <a:pt x="28230" y="181438"/>
                    <a:pt x="30268" y="180684"/>
                    <a:pt x="32231" y="180032"/>
                  </a:cubicBezTo>
                  <a:cubicBezTo>
                    <a:pt x="34193" y="179379"/>
                    <a:pt x="35778" y="179054"/>
                    <a:pt x="36986" y="179054"/>
                  </a:cubicBezTo>
                  <a:cubicBezTo>
                    <a:pt x="39603" y="179054"/>
                    <a:pt x="41867" y="180007"/>
                    <a:pt x="43779" y="181914"/>
                  </a:cubicBezTo>
                  <a:cubicBezTo>
                    <a:pt x="45692" y="183822"/>
                    <a:pt x="46648" y="186131"/>
                    <a:pt x="46648" y="188841"/>
                  </a:cubicBezTo>
                  <a:cubicBezTo>
                    <a:pt x="46648" y="190849"/>
                    <a:pt x="46069" y="192631"/>
                    <a:pt x="44912" y="194188"/>
                  </a:cubicBezTo>
                  <a:cubicBezTo>
                    <a:pt x="43754" y="195743"/>
                    <a:pt x="42270" y="196923"/>
                    <a:pt x="40458" y="197726"/>
                  </a:cubicBezTo>
                  <a:cubicBezTo>
                    <a:pt x="39351" y="198228"/>
                    <a:pt x="37816" y="198907"/>
                    <a:pt x="35854" y="199759"/>
                  </a:cubicBezTo>
                  <a:cubicBezTo>
                    <a:pt x="33891" y="200612"/>
                    <a:pt x="31853" y="201466"/>
                    <a:pt x="29740" y="202319"/>
                  </a:cubicBezTo>
                  <a:cubicBezTo>
                    <a:pt x="27626" y="203173"/>
                    <a:pt x="25588" y="203926"/>
                    <a:pt x="23626" y="204579"/>
                  </a:cubicBezTo>
                  <a:cubicBezTo>
                    <a:pt x="21663" y="205231"/>
                    <a:pt x="20078" y="205557"/>
                    <a:pt x="18870" y="205557"/>
                  </a:cubicBezTo>
                  <a:cubicBezTo>
                    <a:pt x="16254" y="205557"/>
                    <a:pt x="13989" y="204603"/>
                    <a:pt x="12077" y="202696"/>
                  </a:cubicBezTo>
                  <a:cubicBezTo>
                    <a:pt x="10165" y="200789"/>
                    <a:pt x="9209" y="198480"/>
                    <a:pt x="9209" y="195769"/>
                  </a:cubicBezTo>
                  <a:close/>
                  <a:moveTo>
                    <a:pt x="33816" y="62194"/>
                  </a:moveTo>
                  <a:cubicBezTo>
                    <a:pt x="35426" y="62194"/>
                    <a:pt x="37087" y="62696"/>
                    <a:pt x="38798" y="63700"/>
                  </a:cubicBezTo>
                  <a:lnTo>
                    <a:pt x="55403" y="73639"/>
                  </a:lnTo>
                  <a:cubicBezTo>
                    <a:pt x="56813" y="74442"/>
                    <a:pt x="57920" y="75597"/>
                    <a:pt x="58725" y="77103"/>
                  </a:cubicBezTo>
                  <a:cubicBezTo>
                    <a:pt x="59530" y="78609"/>
                    <a:pt x="59932" y="80215"/>
                    <a:pt x="59932" y="81922"/>
                  </a:cubicBezTo>
                  <a:cubicBezTo>
                    <a:pt x="59932" y="84532"/>
                    <a:pt x="58976" y="86791"/>
                    <a:pt x="57064" y="88698"/>
                  </a:cubicBezTo>
                  <a:cubicBezTo>
                    <a:pt x="55152" y="90606"/>
                    <a:pt x="52887" y="91560"/>
                    <a:pt x="50271" y="91560"/>
                  </a:cubicBezTo>
                  <a:cubicBezTo>
                    <a:pt x="48459" y="91560"/>
                    <a:pt x="46799" y="91108"/>
                    <a:pt x="45289" y="90204"/>
                  </a:cubicBezTo>
                  <a:lnTo>
                    <a:pt x="28834" y="80115"/>
                  </a:lnTo>
                  <a:cubicBezTo>
                    <a:pt x="27425" y="79211"/>
                    <a:pt x="26293" y="78031"/>
                    <a:pt x="25437" y="76576"/>
                  </a:cubicBezTo>
                  <a:cubicBezTo>
                    <a:pt x="24582" y="75120"/>
                    <a:pt x="24154" y="73539"/>
                    <a:pt x="24154" y="71832"/>
                  </a:cubicBezTo>
                  <a:cubicBezTo>
                    <a:pt x="24154" y="69222"/>
                    <a:pt x="25110" y="66963"/>
                    <a:pt x="27022" y="65056"/>
                  </a:cubicBezTo>
                  <a:cubicBezTo>
                    <a:pt x="28935" y="63148"/>
                    <a:pt x="31199" y="62194"/>
                    <a:pt x="33816" y="62194"/>
                  </a:cubicBezTo>
                  <a:close/>
                  <a:moveTo>
                    <a:pt x="91484" y="53008"/>
                  </a:moveTo>
                  <a:cubicBezTo>
                    <a:pt x="89773" y="53008"/>
                    <a:pt x="88137" y="52556"/>
                    <a:pt x="86577" y="51653"/>
                  </a:cubicBezTo>
                  <a:cubicBezTo>
                    <a:pt x="85017" y="50749"/>
                    <a:pt x="83835" y="49545"/>
                    <a:pt x="83030" y="48039"/>
                  </a:cubicBezTo>
                  <a:lnTo>
                    <a:pt x="73670" y="31172"/>
                  </a:lnTo>
                  <a:cubicBezTo>
                    <a:pt x="72865" y="29767"/>
                    <a:pt x="72462" y="28211"/>
                    <a:pt x="72462" y="26504"/>
                  </a:cubicBezTo>
                  <a:cubicBezTo>
                    <a:pt x="72462" y="23894"/>
                    <a:pt x="73419" y="21635"/>
                    <a:pt x="75331" y="19727"/>
                  </a:cubicBezTo>
                  <a:cubicBezTo>
                    <a:pt x="77243" y="17820"/>
                    <a:pt x="79507" y="16866"/>
                    <a:pt x="82124" y="16866"/>
                  </a:cubicBezTo>
                  <a:cubicBezTo>
                    <a:pt x="83835" y="16866"/>
                    <a:pt x="85470" y="17318"/>
                    <a:pt x="87030" y="18222"/>
                  </a:cubicBezTo>
                  <a:cubicBezTo>
                    <a:pt x="88590" y="19125"/>
                    <a:pt x="89773" y="20330"/>
                    <a:pt x="90578" y="21836"/>
                  </a:cubicBezTo>
                  <a:lnTo>
                    <a:pt x="99937" y="38702"/>
                  </a:lnTo>
                  <a:cubicBezTo>
                    <a:pt x="100743" y="40108"/>
                    <a:pt x="101145" y="41613"/>
                    <a:pt x="101145" y="43220"/>
                  </a:cubicBezTo>
                  <a:cubicBezTo>
                    <a:pt x="101145" y="45930"/>
                    <a:pt x="100190" y="48239"/>
                    <a:pt x="98277" y="50147"/>
                  </a:cubicBezTo>
                  <a:cubicBezTo>
                    <a:pt x="96365" y="52054"/>
                    <a:pt x="94100" y="53008"/>
                    <a:pt x="91484" y="53008"/>
                  </a:cubicBezTo>
                  <a:close/>
                  <a:moveTo>
                    <a:pt x="280188" y="120473"/>
                  </a:moveTo>
                  <a:cubicBezTo>
                    <a:pt x="282805" y="120473"/>
                    <a:pt x="285069" y="121427"/>
                    <a:pt x="286982" y="123334"/>
                  </a:cubicBezTo>
                  <a:cubicBezTo>
                    <a:pt x="288893" y="125242"/>
                    <a:pt x="289850" y="127500"/>
                    <a:pt x="289850" y="130111"/>
                  </a:cubicBezTo>
                  <a:cubicBezTo>
                    <a:pt x="289850" y="132721"/>
                    <a:pt x="288893" y="134980"/>
                    <a:pt x="286982" y="136887"/>
                  </a:cubicBezTo>
                  <a:cubicBezTo>
                    <a:pt x="285069" y="138795"/>
                    <a:pt x="282805" y="139749"/>
                    <a:pt x="280188" y="139749"/>
                  </a:cubicBezTo>
                  <a:lnTo>
                    <a:pt x="260865" y="139749"/>
                  </a:lnTo>
                  <a:cubicBezTo>
                    <a:pt x="258248" y="139749"/>
                    <a:pt x="255983" y="138795"/>
                    <a:pt x="254071" y="136887"/>
                  </a:cubicBezTo>
                  <a:cubicBezTo>
                    <a:pt x="252159" y="134980"/>
                    <a:pt x="251203" y="132721"/>
                    <a:pt x="251203" y="130111"/>
                  </a:cubicBezTo>
                  <a:cubicBezTo>
                    <a:pt x="251203" y="127500"/>
                    <a:pt x="252159" y="125242"/>
                    <a:pt x="254071" y="123334"/>
                  </a:cubicBezTo>
                  <a:cubicBezTo>
                    <a:pt x="255983" y="121427"/>
                    <a:pt x="258248" y="120473"/>
                    <a:pt x="260865" y="120473"/>
                  </a:cubicBezTo>
                  <a:lnTo>
                    <a:pt x="280188" y="120473"/>
                  </a:lnTo>
                  <a:close/>
                  <a:moveTo>
                    <a:pt x="253014" y="178902"/>
                  </a:moveTo>
                  <a:cubicBezTo>
                    <a:pt x="254222" y="178902"/>
                    <a:pt x="255782" y="179254"/>
                    <a:pt x="257694" y="179957"/>
                  </a:cubicBezTo>
                  <a:cubicBezTo>
                    <a:pt x="259607" y="180660"/>
                    <a:pt x="261619" y="181462"/>
                    <a:pt x="263733" y="182366"/>
                  </a:cubicBezTo>
                  <a:cubicBezTo>
                    <a:pt x="265847" y="183269"/>
                    <a:pt x="267884" y="184173"/>
                    <a:pt x="269847" y="185077"/>
                  </a:cubicBezTo>
                  <a:cubicBezTo>
                    <a:pt x="271809" y="185980"/>
                    <a:pt x="273345" y="186633"/>
                    <a:pt x="274451" y="187035"/>
                  </a:cubicBezTo>
                  <a:cubicBezTo>
                    <a:pt x="276263" y="187838"/>
                    <a:pt x="277722" y="189018"/>
                    <a:pt x="278829" y="190573"/>
                  </a:cubicBezTo>
                  <a:cubicBezTo>
                    <a:pt x="279936" y="192130"/>
                    <a:pt x="280490" y="193912"/>
                    <a:pt x="280490" y="195920"/>
                  </a:cubicBezTo>
                  <a:cubicBezTo>
                    <a:pt x="280490" y="198529"/>
                    <a:pt x="279534" y="200789"/>
                    <a:pt x="277621" y="202696"/>
                  </a:cubicBezTo>
                  <a:cubicBezTo>
                    <a:pt x="275710" y="204603"/>
                    <a:pt x="273445" y="205557"/>
                    <a:pt x="270828" y="205557"/>
                  </a:cubicBezTo>
                  <a:cubicBezTo>
                    <a:pt x="269721" y="205557"/>
                    <a:pt x="268186" y="205231"/>
                    <a:pt x="266224" y="204579"/>
                  </a:cubicBezTo>
                  <a:cubicBezTo>
                    <a:pt x="264262" y="203926"/>
                    <a:pt x="262223" y="203148"/>
                    <a:pt x="260110" y="202244"/>
                  </a:cubicBezTo>
                  <a:cubicBezTo>
                    <a:pt x="257996" y="201341"/>
                    <a:pt x="255959" y="200462"/>
                    <a:pt x="253996" y="199609"/>
                  </a:cubicBezTo>
                  <a:cubicBezTo>
                    <a:pt x="252033" y="198755"/>
                    <a:pt x="250499" y="198078"/>
                    <a:pt x="249391" y="197576"/>
                  </a:cubicBezTo>
                  <a:cubicBezTo>
                    <a:pt x="247580" y="196773"/>
                    <a:pt x="246096" y="195568"/>
                    <a:pt x="244938" y="193962"/>
                  </a:cubicBezTo>
                  <a:cubicBezTo>
                    <a:pt x="243781" y="192355"/>
                    <a:pt x="243202" y="190548"/>
                    <a:pt x="243202" y="188540"/>
                  </a:cubicBezTo>
                  <a:cubicBezTo>
                    <a:pt x="243202" y="185830"/>
                    <a:pt x="244183" y="183546"/>
                    <a:pt x="246146" y="181688"/>
                  </a:cubicBezTo>
                  <a:cubicBezTo>
                    <a:pt x="248108" y="179831"/>
                    <a:pt x="250398" y="178902"/>
                    <a:pt x="253014" y="178902"/>
                  </a:cubicBezTo>
                  <a:close/>
                  <a:moveTo>
                    <a:pt x="265695" y="71832"/>
                  </a:moveTo>
                  <a:cubicBezTo>
                    <a:pt x="265695" y="73539"/>
                    <a:pt x="265267" y="75120"/>
                    <a:pt x="264412" y="76576"/>
                  </a:cubicBezTo>
                  <a:cubicBezTo>
                    <a:pt x="263557" y="78031"/>
                    <a:pt x="262424" y="79211"/>
                    <a:pt x="261015" y="80115"/>
                  </a:cubicBezTo>
                  <a:lnTo>
                    <a:pt x="244560" y="90204"/>
                  </a:lnTo>
                  <a:cubicBezTo>
                    <a:pt x="243051" y="91108"/>
                    <a:pt x="241390" y="91560"/>
                    <a:pt x="239579" y="91560"/>
                  </a:cubicBezTo>
                  <a:cubicBezTo>
                    <a:pt x="236962" y="91560"/>
                    <a:pt x="234698" y="90606"/>
                    <a:pt x="232785" y="88698"/>
                  </a:cubicBezTo>
                  <a:cubicBezTo>
                    <a:pt x="230874" y="86791"/>
                    <a:pt x="229917" y="84532"/>
                    <a:pt x="229917" y="81922"/>
                  </a:cubicBezTo>
                  <a:cubicBezTo>
                    <a:pt x="229917" y="80215"/>
                    <a:pt x="230319" y="78609"/>
                    <a:pt x="231125" y="77103"/>
                  </a:cubicBezTo>
                  <a:cubicBezTo>
                    <a:pt x="231930" y="75597"/>
                    <a:pt x="233037" y="74442"/>
                    <a:pt x="234446" y="73639"/>
                  </a:cubicBezTo>
                  <a:lnTo>
                    <a:pt x="251052" y="63700"/>
                  </a:lnTo>
                  <a:cubicBezTo>
                    <a:pt x="252763" y="62696"/>
                    <a:pt x="254423" y="62194"/>
                    <a:pt x="256034" y="62194"/>
                  </a:cubicBezTo>
                  <a:cubicBezTo>
                    <a:pt x="258650" y="62194"/>
                    <a:pt x="260915" y="63148"/>
                    <a:pt x="262827" y="65056"/>
                  </a:cubicBezTo>
                  <a:cubicBezTo>
                    <a:pt x="264740" y="66963"/>
                    <a:pt x="265695" y="69222"/>
                    <a:pt x="265695" y="71832"/>
                  </a:cubicBezTo>
                  <a:close/>
                  <a:moveTo>
                    <a:pt x="198366" y="53008"/>
                  </a:moveTo>
                  <a:cubicBezTo>
                    <a:pt x="195749" y="53008"/>
                    <a:pt x="193484" y="52054"/>
                    <a:pt x="191573" y="50147"/>
                  </a:cubicBezTo>
                  <a:cubicBezTo>
                    <a:pt x="189660" y="48239"/>
                    <a:pt x="188705" y="45930"/>
                    <a:pt x="188705" y="43220"/>
                  </a:cubicBezTo>
                  <a:cubicBezTo>
                    <a:pt x="188705" y="41613"/>
                    <a:pt x="189107" y="40108"/>
                    <a:pt x="189912" y="38702"/>
                  </a:cubicBezTo>
                  <a:lnTo>
                    <a:pt x="199272" y="21836"/>
                  </a:lnTo>
                  <a:cubicBezTo>
                    <a:pt x="200076" y="20330"/>
                    <a:pt x="201259" y="19125"/>
                    <a:pt x="202820" y="18222"/>
                  </a:cubicBezTo>
                  <a:cubicBezTo>
                    <a:pt x="204379" y="17318"/>
                    <a:pt x="206014" y="16866"/>
                    <a:pt x="207726" y="16866"/>
                  </a:cubicBezTo>
                  <a:cubicBezTo>
                    <a:pt x="210342" y="16866"/>
                    <a:pt x="212607" y="17820"/>
                    <a:pt x="214519" y="19727"/>
                  </a:cubicBezTo>
                  <a:cubicBezTo>
                    <a:pt x="216431" y="21635"/>
                    <a:pt x="217387" y="23894"/>
                    <a:pt x="217387" y="26504"/>
                  </a:cubicBezTo>
                  <a:cubicBezTo>
                    <a:pt x="217387" y="28211"/>
                    <a:pt x="216984" y="29767"/>
                    <a:pt x="216179" y="31172"/>
                  </a:cubicBezTo>
                  <a:lnTo>
                    <a:pt x="206820" y="48039"/>
                  </a:lnTo>
                  <a:cubicBezTo>
                    <a:pt x="206014" y="49545"/>
                    <a:pt x="204832" y="50749"/>
                    <a:pt x="203272" y="51653"/>
                  </a:cubicBezTo>
                  <a:cubicBezTo>
                    <a:pt x="201712" y="52556"/>
                    <a:pt x="200076" y="53008"/>
                    <a:pt x="198366" y="53008"/>
                  </a:cubicBezTo>
                  <a:close/>
                </a:path>
              </a:pathLst>
            </a:custGeom>
            <a:solidFill>
              <a:schemeClr val="bg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grpSp>
      <p:sp>
        <p:nvSpPr>
          <p:cNvPr id="9" name="Text Placeholder 15">
            <a:extLst>
              <a:ext uri="{FF2B5EF4-FFF2-40B4-BE49-F238E27FC236}">
                <a16:creationId xmlns:a16="http://schemas.microsoft.com/office/drawing/2014/main" id="{436A29A6-D222-E1D9-8640-5EFD3B186831}"/>
              </a:ext>
            </a:extLst>
          </p:cNvPr>
          <p:cNvSpPr txBox="1">
            <a:spLocks/>
          </p:cNvSpPr>
          <p:nvPr/>
        </p:nvSpPr>
        <p:spPr>
          <a:xfrm>
            <a:off x="495300" y="3226832"/>
            <a:ext cx="5600700" cy="1286027"/>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5425" marR="0" lvl="1" indent="-214313" algn="l" defTabSz="914400" rtl="0" eaLnBrk="1" fontAlgn="auto" latinLnBrk="0" hangingPunct="1">
              <a:lnSpc>
                <a:spcPct val="90000"/>
              </a:lnSpc>
              <a:spcBef>
                <a:spcPts val="1100"/>
              </a:spcBef>
              <a:spcAft>
                <a:spcPts val="0"/>
              </a:spcAft>
              <a:buClrTx/>
              <a:buSzTx/>
              <a:buFont typeface="System Font Regular"/>
              <a:buChar char="・"/>
              <a:tabLst/>
              <a:defRPr/>
            </a:pPr>
            <a:r>
              <a:rPr kumimoji="0" lang="en-US" sz="1400" b="0" i="0" u="none" strike="noStrike" kern="1200" cap="none" spc="0" normalizeH="0" baseline="0" noProof="0" dirty="0">
                <a:ln>
                  <a:noFill/>
                </a:ln>
                <a:effectLst/>
                <a:uLnTx/>
                <a:uFillTx/>
                <a:latin typeface="Segoe UI Semibold"/>
                <a:ea typeface="+mn-ea"/>
                <a:cs typeface="Segoe UI" panose="020B0502040204020203" pitchFamily="34" charset="0"/>
              </a:rPr>
              <a:t>Restricted SharePoint Search </a:t>
            </a:r>
            <a:r>
              <a:rPr kumimoji="0" lang="en-US" sz="14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is designed for organizations particularly concerned about unintentional oversharing of content</a:t>
            </a:r>
          </a:p>
          <a:p>
            <a:pPr marL="225425" marR="0" lvl="1" indent="-214313" algn="l" defTabSz="914400" rtl="0" eaLnBrk="1" fontAlgn="auto" latinLnBrk="0" hangingPunct="1">
              <a:lnSpc>
                <a:spcPct val="90000"/>
              </a:lnSpc>
              <a:spcBef>
                <a:spcPts val="1100"/>
              </a:spcBef>
              <a:spcAft>
                <a:spcPts val="0"/>
              </a:spcAft>
              <a:buClrTx/>
              <a:buSzTx/>
              <a:buFont typeface="System Font Regular"/>
              <a:buChar char="・"/>
              <a:tabLst/>
              <a:defRPr/>
            </a:pPr>
            <a:r>
              <a:rPr kumimoji="0" lang="en-US" sz="14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When enabled, Copilot experiences and organization-wide search are limited to a select set of SharePoint sites, as well as the individual user’s files and content</a:t>
            </a:r>
          </a:p>
        </p:txBody>
      </p:sp>
      <p:sp>
        <p:nvSpPr>
          <p:cNvPr id="27" name="Graphic 44">
            <a:extLst>
              <a:ext uri="{FF2B5EF4-FFF2-40B4-BE49-F238E27FC236}">
                <a16:creationId xmlns:a16="http://schemas.microsoft.com/office/drawing/2014/main" id="{C8C58340-19FA-3F1C-7B63-E84FB1265795}"/>
              </a:ext>
              <a:ext uri="{C183D7F6-B498-43B3-948B-1728B52AA6E4}">
                <adec:decorative xmlns:adec="http://schemas.microsoft.com/office/drawing/2017/decorative" val="1"/>
              </a:ext>
            </a:extLst>
          </p:cNvPr>
          <p:cNvSpPr/>
          <p:nvPr/>
        </p:nvSpPr>
        <p:spPr>
          <a:xfrm>
            <a:off x="495300" y="1931139"/>
            <a:ext cx="5595144" cy="1109610"/>
          </a:xfrm>
          <a:prstGeom prst="roundRect">
            <a:avLst>
              <a:gd name="adj" fmla="val 3311"/>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Semibold"/>
                <a:ea typeface="+mn-ea"/>
                <a:cs typeface="+mn-cs"/>
              </a:rPr>
              <a:t>This is intended as a temporary solution to give you </a:t>
            </a:r>
            <a:r>
              <a:rPr kumimoji="0" lang="en-US" sz="1400" b="0" i="0" u="sng" strike="noStrike" kern="1200" cap="none" spc="0" normalizeH="0" baseline="0" noProof="0">
                <a:ln>
                  <a:noFill/>
                </a:ln>
                <a:solidFill>
                  <a:prstClr val="black"/>
                </a:solidFill>
                <a:effectLst/>
                <a:uLnTx/>
                <a:uFillTx/>
                <a:latin typeface="Segoe UI Semibold"/>
                <a:ea typeface="+mn-ea"/>
                <a:cs typeface="+mn-cs"/>
              </a:rPr>
              <a:t>time</a:t>
            </a:r>
            <a:r>
              <a:rPr kumimoji="0" lang="en-US" sz="1400" b="0" i="0" u="none" strike="noStrike" kern="1200" cap="none" spc="0" normalizeH="0" baseline="0" noProof="0">
                <a:ln>
                  <a:noFill/>
                </a:ln>
                <a:solidFill>
                  <a:prstClr val="black"/>
                </a:solidFill>
                <a:effectLst/>
                <a:uLnTx/>
                <a:uFillTx/>
                <a:latin typeface="Segoe UI Semibold"/>
                <a:ea typeface="+mn-ea"/>
                <a:cs typeface="+mn-cs"/>
              </a:rPr>
              <a:t> to review and audit site permissions</a:t>
            </a:r>
            <a:r>
              <a:rPr kumimoji="0" lang="en-US" sz="1400" b="0" i="0" u="none" strike="noStrike" kern="1200" cap="none" spc="0" normalizeH="0" baseline="0" noProof="0">
                <a:ln>
                  <a:noFill/>
                </a:ln>
                <a:solidFill>
                  <a:prstClr val="black"/>
                </a:solidFill>
                <a:effectLst/>
                <a:uLnTx/>
                <a:uFillTx/>
                <a:latin typeface="Segoe UI"/>
                <a:ea typeface="+mn-ea"/>
                <a:cs typeface="+mn-cs"/>
              </a:rPr>
              <a:t>, while implementing robust data security solutions from Microsoft Purview and content management with SharePoint Advanced Management.</a:t>
            </a:r>
          </a:p>
        </p:txBody>
      </p:sp>
      <p:sp>
        <p:nvSpPr>
          <p:cNvPr id="28" name="Rounded Rectangle 1">
            <a:extLst>
              <a:ext uri="{FF2B5EF4-FFF2-40B4-BE49-F238E27FC236}">
                <a16:creationId xmlns:a16="http://schemas.microsoft.com/office/drawing/2014/main" id="{0205FAE2-A7F4-EA08-6CFF-2C75DD9C4896}"/>
              </a:ext>
              <a:ext uri="{C183D7F6-B498-43B3-948B-1728B52AA6E4}">
                <adec:decorative xmlns:adec="http://schemas.microsoft.com/office/drawing/2017/decorative" val="1"/>
              </a:ext>
            </a:extLst>
          </p:cNvPr>
          <p:cNvSpPr/>
          <p:nvPr/>
        </p:nvSpPr>
        <p:spPr bwMode="auto">
          <a:xfrm>
            <a:off x="6837549" y="1931140"/>
            <a:ext cx="5125965" cy="3628393"/>
          </a:xfrm>
          <a:prstGeom prst="roundRect">
            <a:avLst>
              <a:gd name="adj" fmla="val 2901"/>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a:ea typeface="+mn-ea"/>
              <a:cs typeface="Segoe UI" pitchFamily="34" charset="0"/>
            </a:endParaRPr>
          </a:p>
        </p:txBody>
      </p:sp>
      <p:sp>
        <p:nvSpPr>
          <p:cNvPr id="29" name="Text Placeholder 2">
            <a:extLst>
              <a:ext uri="{FF2B5EF4-FFF2-40B4-BE49-F238E27FC236}">
                <a16:creationId xmlns:a16="http://schemas.microsoft.com/office/drawing/2014/main" id="{AD37A51D-18AD-538A-AD15-4DC482A2A98A}"/>
              </a:ext>
            </a:extLst>
          </p:cNvPr>
          <p:cNvSpPr txBox="1">
            <a:spLocks/>
          </p:cNvSpPr>
          <p:nvPr/>
        </p:nvSpPr>
        <p:spPr>
          <a:xfrm>
            <a:off x="6895637" y="2062178"/>
            <a:ext cx="5009788" cy="3321343"/>
          </a:xfrm>
          <a:prstGeom prst="rect">
            <a:avLst/>
          </a:prstGeom>
        </p:spPr>
        <p:txBody>
          <a:bodyPr vert="horz" lIns="274320" tIns="137160" rIns="182880" bIns="9144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90000"/>
              </a:lnSpc>
              <a:spcBef>
                <a:spcPts val="500"/>
              </a:spcBef>
              <a:spcAft>
                <a:spcPts val="40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Segoe UI Semibold"/>
                <a:ea typeface="+mn-ea"/>
                <a:cs typeface="+mn-cs"/>
              </a:rPr>
              <a:t>IMPACT </a:t>
            </a:r>
          </a:p>
          <a:p>
            <a:pPr marL="0" marR="0" lvl="1" indent="0" algn="l" defTabSz="914400" rtl="0" eaLnBrk="1" fontAlgn="auto" latinLnBrk="0" hangingPunct="1">
              <a:lnSpc>
                <a:spcPct val="90000"/>
              </a:lnSpc>
              <a:spcBef>
                <a:spcPts val="500"/>
              </a:spcBef>
              <a:spcAft>
                <a:spcPts val="40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Segoe UI"/>
                <a:ea typeface="+mn-ea"/>
                <a:cs typeface="+mn-cs"/>
              </a:rPr>
              <a:t>Restricted SharePoint Search disables organization-wide search, while allowing you to select sites that you trust. This means users in your organization can use Copilot to reason over:</a:t>
            </a:r>
            <a:endParaRPr kumimoji="0" lang="en-US" sz="1200" b="0"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endParaRPr>
          </a:p>
          <a:p>
            <a:pPr marL="225425" marR="0" lvl="1" indent="-169863" algn="l" defTabSz="914400" rtl="0" eaLnBrk="1" fontAlgn="auto" latinLnBrk="0" hangingPunct="1">
              <a:lnSpc>
                <a:spcPct val="90000"/>
              </a:lnSpc>
              <a:spcBef>
                <a:spcPts val="500"/>
              </a:spcBef>
              <a:spcAft>
                <a:spcPts val="0"/>
              </a:spcAft>
              <a:buClrTx/>
              <a:buSzTx/>
              <a:buFont typeface="System Font Regular"/>
              <a:buChar char="・"/>
              <a:tabLst/>
              <a:defRPr/>
            </a:pPr>
            <a:r>
              <a:rPr kumimoji="0" lang="en-US" sz="1200" b="0"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An allowed list of curated SharePoint sites set up by admins (up to 100 SharePoint sites), honoring existing permissions on a site</a:t>
            </a:r>
          </a:p>
          <a:p>
            <a:pPr marL="225425" marR="0" lvl="1" indent="-169863" algn="l" defTabSz="914400" rtl="0" eaLnBrk="1" fontAlgn="auto" latinLnBrk="0" hangingPunct="1">
              <a:lnSpc>
                <a:spcPct val="90000"/>
              </a:lnSpc>
              <a:spcBef>
                <a:spcPts val="500"/>
              </a:spcBef>
              <a:spcAft>
                <a:spcPts val="0"/>
              </a:spcAft>
              <a:buClrTx/>
              <a:buSzTx/>
              <a:buFont typeface="System Font Regular"/>
              <a:buChar char="・"/>
              <a:tabLst/>
              <a:defRPr/>
            </a:pPr>
            <a:r>
              <a:rPr kumimoji="0" lang="en-US" sz="1200" b="0"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Users’ OneDrive for Business, chats they are part of, emails they send and receive, calendars to which they have access, etc.</a:t>
            </a:r>
          </a:p>
          <a:p>
            <a:pPr marL="225425" marR="0" lvl="1" indent="-169863" algn="l" defTabSz="914400" rtl="0" eaLnBrk="1" fontAlgn="auto" latinLnBrk="0" hangingPunct="1">
              <a:lnSpc>
                <a:spcPct val="90000"/>
              </a:lnSpc>
              <a:spcBef>
                <a:spcPts val="500"/>
              </a:spcBef>
              <a:spcAft>
                <a:spcPts val="0"/>
              </a:spcAft>
              <a:buClrTx/>
              <a:buSzTx/>
              <a:buFont typeface="System Font Regular"/>
              <a:buChar char="・"/>
              <a:tabLst/>
              <a:defRPr/>
            </a:pPr>
            <a:r>
              <a:rPr kumimoji="0" lang="en-US" sz="1200" b="0"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Files that are shared with, and accessed by users</a:t>
            </a:r>
          </a:p>
          <a:p>
            <a:pPr marL="225425" marR="0" lvl="1" indent="-169863" algn="l" defTabSz="914400" rtl="0" eaLnBrk="1" fontAlgn="auto" latinLnBrk="0" hangingPunct="1">
              <a:lnSpc>
                <a:spcPct val="90000"/>
              </a:lnSpc>
              <a:spcBef>
                <a:spcPts val="500"/>
              </a:spcBef>
              <a:spcAft>
                <a:spcPts val="0"/>
              </a:spcAft>
              <a:buClrTx/>
              <a:buSzTx/>
              <a:buFont typeface="System Font Regular"/>
              <a:buChar char="・"/>
              <a:tabLst/>
              <a:defRPr/>
            </a:pPr>
            <a:r>
              <a:rPr kumimoji="0" lang="en-US" sz="1200" b="0"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Content from users’ frequently visited sites</a:t>
            </a:r>
          </a:p>
          <a:p>
            <a:pPr marL="55562"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endParaRPr>
          </a:p>
          <a:p>
            <a:pPr marL="55562"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Turning on Restricted SharePoint Search does not affect the site’s index or associated DLP and labeling policies.</a:t>
            </a:r>
          </a:p>
          <a:p>
            <a:pPr marL="55562"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endParaRPr>
          </a:p>
          <a:p>
            <a:pPr marL="55562"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Segoe UI Semibold"/>
                <a:ea typeface="+mn-ea"/>
                <a:cs typeface="+mn-cs"/>
              </a:rPr>
              <a:t>Access this </a:t>
            </a:r>
            <a:r>
              <a:rPr kumimoji="0" lang="en-US" sz="1200" b="0" i="0" u="none" strike="noStrike" kern="1200" cap="none" spc="0" normalizeH="0" baseline="0" noProof="0" dirty="0">
                <a:ln>
                  <a:noFill/>
                </a:ln>
                <a:solidFill>
                  <a:schemeClr val="bg1"/>
                </a:solidFill>
                <a:effectLst/>
                <a:uLnTx/>
                <a:uFillTx/>
                <a:latin typeface="Segoe UI Semibold"/>
                <a:ea typeface="+mn-ea"/>
                <a:cs typeface="+mn-cs"/>
                <a:hlinkClick r:id="rId3">
                  <a:extLst>
                    <a:ext uri="{A12FA001-AC4F-418D-AE19-62706E023703}">
                      <ahyp:hlinkClr xmlns:ahyp="http://schemas.microsoft.com/office/drawing/2018/hyperlinkcolor" val="tx"/>
                    </a:ext>
                  </a:extLst>
                </a:hlinkClick>
              </a:rPr>
              <a:t>blog</a:t>
            </a:r>
            <a:r>
              <a:rPr kumimoji="0" lang="en-US" sz="1200" b="0" i="0" u="none" strike="noStrike" kern="1200" cap="none" spc="0" normalizeH="0" baseline="0" noProof="0" dirty="0">
                <a:ln>
                  <a:noFill/>
                </a:ln>
                <a:solidFill>
                  <a:schemeClr val="bg1"/>
                </a:solidFill>
                <a:effectLst/>
                <a:uLnTx/>
                <a:uFillTx/>
                <a:latin typeface="Segoe UI Semibold"/>
                <a:ea typeface="+mn-ea"/>
                <a:cs typeface="+mn-cs"/>
              </a:rPr>
              <a:t> for more info.</a:t>
            </a:r>
            <a:endParaRPr kumimoji="0" lang="en-US" sz="1200" b="0" i="0" u="none" strike="noStrike" kern="1200" cap="none" spc="0" normalizeH="0" baseline="0" noProof="0" dirty="0">
              <a:ln>
                <a:noFill/>
              </a:ln>
              <a:solidFill>
                <a:schemeClr val="bg1"/>
              </a:solidFill>
              <a:effectLst/>
              <a:uLnTx/>
              <a:uFillTx/>
              <a:latin typeface="Segoe UI Semibold"/>
              <a:ea typeface="+mn-ea"/>
              <a:cs typeface="Segoe UI" panose="020B0502040204020203" pitchFamily="34" charset="0"/>
            </a:endParaRPr>
          </a:p>
        </p:txBody>
      </p:sp>
    </p:spTree>
    <p:extLst>
      <p:ext uri="{BB962C8B-B14F-4D97-AF65-F5344CB8AC3E}">
        <p14:creationId xmlns:p14="http://schemas.microsoft.com/office/powerpoint/2010/main" val="2314647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1">
            <a:extLst>
              <a:ext uri="{FF2B5EF4-FFF2-40B4-BE49-F238E27FC236}">
                <a16:creationId xmlns:a16="http://schemas.microsoft.com/office/drawing/2014/main" id="{29A081C5-D12E-B6A2-C519-CB2AE32EE87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bwMode="auto">
          <a:xfrm>
            <a:off x="495300" y="1205161"/>
            <a:ext cx="11206955" cy="3496148"/>
          </a:xfrm>
          <a:prstGeom prst="roundRect">
            <a:avLst>
              <a:gd name="adj" fmla="val 2901"/>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4891BD35-B22A-6071-FEA8-941FAD374723}"/>
              </a:ext>
            </a:extLst>
          </p:cNvPr>
          <p:cNvSpPr>
            <a:spLocks noGrp="1"/>
          </p:cNvSpPr>
          <p:nvPr>
            <p:ph type="title"/>
          </p:nvPr>
        </p:nvSpPr>
        <p:spPr>
          <a:xfrm>
            <a:off x="513772" y="418399"/>
            <a:ext cx="10515600" cy="335151"/>
          </a:xfrm>
        </p:spPr>
        <p:txBody>
          <a:bodyPr lIns="0">
            <a:noAutofit/>
          </a:bodyPr>
          <a:lstStyle/>
          <a:p>
            <a:r>
              <a:rPr lang="en-US" sz="2800">
                <a:solidFill>
                  <a:schemeClr val="accent2"/>
                </a:solidFill>
              </a:rPr>
              <a:t>Get started </a:t>
            </a:r>
            <a:r>
              <a:rPr lang="en-US" sz="2800"/>
              <a:t>with Copilot for Microsoft 365</a:t>
            </a:r>
          </a:p>
        </p:txBody>
      </p:sp>
      <p:sp>
        <p:nvSpPr>
          <p:cNvPr id="14" name="TextBox 13">
            <a:extLst>
              <a:ext uri="{FF2B5EF4-FFF2-40B4-BE49-F238E27FC236}">
                <a16:creationId xmlns:a16="http://schemas.microsoft.com/office/drawing/2014/main" id="{356BFB17-4FAA-D335-86BE-0FAC2F0DA2B2}"/>
              </a:ext>
            </a:extLst>
          </p:cNvPr>
          <p:cNvSpPr txBox="1"/>
          <p:nvPr/>
        </p:nvSpPr>
        <p:spPr>
          <a:xfrm>
            <a:off x="513773" y="778896"/>
            <a:ext cx="6755246" cy="276999"/>
          </a:xfrm>
          <a:prstGeom prst="rect">
            <a:avLst/>
          </a:prstGeom>
          <a:noFill/>
        </p:spPr>
        <p:txBody>
          <a:bodyPr wrap="square" lIns="0" rIns="0">
            <a:spAutoFit/>
          </a:bodyPr>
          <a:lstStyle/>
          <a:p>
            <a:pPr marL="7938" marR="0" lvl="1"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t>Follow the recommended </a:t>
            </a:r>
            <a:r>
              <a:rPr lang="en-US" sz="1200" b="1">
                <a:solidFill>
                  <a:schemeClr val="bg1"/>
                </a:solidFill>
                <a:latin typeface="Segoe UI Semibold" panose="020B0502040204020203" pitchFamily="34" charset="0"/>
                <a:cs typeface="Segoe UI Semibold" panose="020B0502040204020203" pitchFamily="34" charset="0"/>
              </a:rPr>
              <a:t>baseline activities </a:t>
            </a:r>
            <a:r>
              <a:rPr kumimoji="0" lang="en-US" sz="1200" b="0" i="0" u="none" strike="noStrike" kern="120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t>to proceed with Copilot for Microsoft 365 deployment.</a:t>
            </a:r>
          </a:p>
        </p:txBody>
      </p:sp>
      <p:sp>
        <p:nvSpPr>
          <p:cNvPr id="6" name="Rectangle: Rounded Corners 5">
            <a:extLst>
              <a:ext uri="{FF2B5EF4-FFF2-40B4-BE49-F238E27FC236}">
                <a16:creationId xmlns:a16="http://schemas.microsoft.com/office/drawing/2014/main" id="{6FE3E9FC-B0CF-F5CC-867A-166561391CED}"/>
              </a:ext>
            </a:extLst>
          </p:cNvPr>
          <p:cNvSpPr/>
          <p:nvPr/>
        </p:nvSpPr>
        <p:spPr>
          <a:xfrm>
            <a:off x="9126501" y="253695"/>
            <a:ext cx="1624652" cy="700911"/>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Required licenses:</a:t>
            </a:r>
            <a:br>
              <a:rPr kumimoji="0" lang="en-US" sz="1000" b="0" i="0" u="none" strike="noStrike" kern="1200" cap="none" spc="0" normalizeH="0" baseline="0" noProof="0">
                <a:ln>
                  <a:noFill/>
                </a:ln>
                <a:solidFill>
                  <a:srgbClr val="000000"/>
                </a:solidFill>
                <a:effectLst/>
                <a:uLnTx/>
                <a:uFillTx/>
                <a:latin typeface="Segoe UI Semibold"/>
                <a:ea typeface="+mn-ea"/>
                <a:cs typeface="+mn-cs"/>
              </a:rPr>
            </a:br>
            <a:r>
              <a:rPr kumimoji="0" lang="en-US" sz="1000" b="0" i="0" u="none" strike="noStrike" kern="1200" cap="none" spc="0" normalizeH="0" baseline="0" noProof="0">
                <a:ln>
                  <a:noFill/>
                </a:ln>
                <a:solidFill>
                  <a:srgbClr val="8661C5"/>
                </a:solidFill>
                <a:effectLst/>
                <a:uLnTx/>
                <a:uFillTx/>
                <a:latin typeface="Segoe UI Semibold"/>
                <a:ea typeface="+mn-ea"/>
                <a:cs typeface="+mn-cs"/>
              </a:rPr>
              <a:t>Office 365 E3 or higher</a:t>
            </a:r>
          </a:p>
        </p:txBody>
      </p:sp>
      <p:graphicFrame>
        <p:nvGraphicFramePr>
          <p:cNvPr id="19" name="Table 18">
            <a:extLst>
              <a:ext uri="{FF2B5EF4-FFF2-40B4-BE49-F238E27FC236}">
                <a16:creationId xmlns:a16="http://schemas.microsoft.com/office/drawing/2014/main" id="{0474F450-FBFC-80DA-D599-5D2495E68AC4}"/>
              </a:ext>
            </a:extLst>
          </p:cNvPr>
          <p:cNvGraphicFramePr>
            <a:graphicFrameLocks noGrp="1"/>
          </p:cNvGraphicFramePr>
          <p:nvPr/>
        </p:nvGraphicFramePr>
        <p:xfrm>
          <a:off x="649323" y="1379235"/>
          <a:ext cx="10893354" cy="3133429"/>
        </p:xfrm>
        <a:graphic>
          <a:graphicData uri="http://schemas.openxmlformats.org/drawingml/2006/table">
            <a:tbl>
              <a:tblPr firstRow="1" bandRow="1">
                <a:tableStyleId>{5C22544A-7EE6-4342-B048-85BDC9FD1C3A}</a:tableStyleId>
              </a:tblPr>
              <a:tblGrid>
                <a:gridCol w="1606297">
                  <a:extLst>
                    <a:ext uri="{9D8B030D-6E8A-4147-A177-3AD203B41FA5}">
                      <a16:colId xmlns:a16="http://schemas.microsoft.com/office/drawing/2014/main" val="573948340"/>
                    </a:ext>
                  </a:extLst>
                </a:gridCol>
                <a:gridCol w="3800948">
                  <a:extLst>
                    <a:ext uri="{9D8B030D-6E8A-4147-A177-3AD203B41FA5}">
                      <a16:colId xmlns:a16="http://schemas.microsoft.com/office/drawing/2014/main" val="2729328785"/>
                    </a:ext>
                  </a:extLst>
                </a:gridCol>
                <a:gridCol w="5486109">
                  <a:extLst>
                    <a:ext uri="{9D8B030D-6E8A-4147-A177-3AD203B41FA5}">
                      <a16:colId xmlns:a16="http://schemas.microsoft.com/office/drawing/2014/main" val="1720550423"/>
                    </a:ext>
                  </a:extLst>
                </a:gridCol>
              </a:tblGrid>
              <a:tr h="3601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a:solidFill>
                            <a:schemeClr val="accent2"/>
                          </a:solidFill>
                          <a:latin typeface="Segoe UI Semibold" panose="020B0502040204020203" pitchFamily="34" charset="0"/>
                          <a:cs typeface="Segoe UI Semibold" panose="020B0502040204020203" pitchFamily="34" charset="0"/>
                        </a:rPr>
                        <a:t>Product</a:t>
                      </a:r>
                    </a:p>
                  </a:txBody>
                  <a:tcPr>
                    <a:lnL w="12700" cmpd="sng">
                      <a:noFill/>
                    </a:lnL>
                    <a:lnR w="12700" cmpd="sng">
                      <a:noFill/>
                    </a:lnR>
                    <a:lnT w="12700" cmpd="sng">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1" i="0">
                          <a:solidFill>
                            <a:schemeClr val="accent2"/>
                          </a:solidFill>
                          <a:latin typeface="Segoe UI Semibold" panose="020B0502040204020203" pitchFamily="34" charset="0"/>
                          <a:cs typeface="Segoe UI Semibold" panose="020B0502040204020203" pitchFamily="34" charset="0"/>
                        </a:rPr>
                        <a:t>Deployment outcomes</a:t>
                      </a:r>
                    </a:p>
                  </a:txBody>
                  <a:tcPr>
                    <a:lnL w="12700" cmpd="sng">
                      <a:noFill/>
                    </a:lnL>
                    <a:lnR w="12700" cmpd="sng">
                      <a:noFill/>
                    </a:lnR>
                    <a:lnT w="12700" cmpd="sng">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1" i="0">
                          <a:solidFill>
                            <a:schemeClr val="accent2"/>
                          </a:solidFill>
                          <a:latin typeface="Segoe UI Semibold" panose="020B0502040204020203" pitchFamily="34" charset="0"/>
                          <a:cs typeface="Segoe UI Semibold" panose="020B0502040204020203" pitchFamily="34" charset="0"/>
                        </a:rPr>
                        <a:t>Get started activities</a:t>
                      </a:r>
                    </a:p>
                  </a:txBody>
                  <a:tcPr>
                    <a:lnL w="12700" cmpd="sng">
                      <a:noFill/>
                    </a:lnL>
                    <a:lnR w="12700" cmpd="sng">
                      <a:noFill/>
                    </a:lnR>
                    <a:lnT w="12700" cmpd="sng">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9775194"/>
                  </a:ext>
                </a:extLst>
              </a:tr>
              <a:tr h="7563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latin typeface="Segoe UI Semibold" panose="020B0702040204020203" pitchFamily="34" charset="0"/>
                          <a:ea typeface="+mn-ea"/>
                          <a:cs typeface="Segoe UI Semibold" panose="020B0702040204020203" pitchFamily="34" charset="0"/>
                        </a:rPr>
                        <a:t>Copilot for Microsoft 365</a:t>
                      </a:r>
                    </a:p>
                    <a:p>
                      <a:pPr marL="0" algn="l" defTabSz="914400" rtl="0" eaLnBrk="1" latinLnBrk="0" hangingPunct="1"/>
                      <a:endParaRPr lang="en-US" sz="1200" b="1" kern="1200">
                        <a:solidFill>
                          <a:schemeClr val="tx1"/>
                        </a:solidFill>
                        <a:latin typeface="+mj-lt"/>
                        <a:ea typeface="+mn-ea"/>
                        <a:cs typeface="+mn-cs"/>
                      </a:endParaRPr>
                    </a:p>
                  </a:txBody>
                  <a:tcP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rtl="0" eaLnBrk="1" fontAlgn="auto" latinLnBrk="0" hangingPunct="1">
                        <a:spcBef>
                          <a:spcPts val="0"/>
                        </a:spcBef>
                        <a:spcAft>
                          <a:spcPts val="0"/>
                        </a:spcAft>
                        <a:buFont typeface="Arial" panose="020B0604020202020204" pitchFamily="34" charset="0"/>
                        <a:buNone/>
                      </a:pPr>
                      <a:r>
                        <a:rPr lang="en-US" sz="1000" kern="1200">
                          <a:solidFill>
                            <a:schemeClr val="dk1"/>
                          </a:solidFill>
                          <a:latin typeface="+mn-lt"/>
                          <a:ea typeface="+mn-ea"/>
                          <a:cs typeface="+mn-cs"/>
                        </a:rPr>
                        <a:t>Evaluate data governance maturity and data security controls</a:t>
                      </a:r>
                    </a:p>
                  </a:txBody>
                  <a:tcP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Arial" panose="020B0604020202020204" pitchFamily="34" charset="0"/>
                        <a:buChar char="•"/>
                      </a:pPr>
                      <a:r>
                        <a:rPr kumimoji="0" lang="en-US" sz="1000" b="0" i="0" u="none" strike="noStrike" kern="1200" cap="none" spc="0" normalizeH="0" baseline="0">
                          <a:ln>
                            <a:noFill/>
                          </a:ln>
                          <a:solidFill>
                            <a:prstClr val="black"/>
                          </a:solidFill>
                          <a:effectLst/>
                          <a:uLnTx/>
                          <a:uFillTx/>
                          <a:latin typeface="+mn-lt"/>
                          <a:ea typeface="+mn-ea"/>
                          <a:cs typeface="+mn-cs"/>
                        </a:rPr>
                        <a:t>Complete Copilot for Microsoft 365 </a:t>
                      </a:r>
                      <a:r>
                        <a:rPr kumimoji="0" lang="en-US" sz="1000" b="0" i="0" u="none" strike="noStrike" kern="1200" cap="none" spc="0" normalizeH="0" baseline="0">
                          <a:ln>
                            <a:noFill/>
                          </a:ln>
                          <a:solidFill>
                            <a:schemeClr val="accent6"/>
                          </a:solidFill>
                          <a:effectLst/>
                          <a:uLnTx/>
                          <a:uFillTx/>
                          <a:latin typeface="+mn-lt"/>
                          <a:ea typeface="+mn-ea"/>
                          <a:cs typeface="+mn-cs"/>
                          <a:hlinkClick r:id="rId3">
                            <a:extLst>
                              <a:ext uri="{A12FA001-AC4F-418D-AE19-62706E023703}">
                                <ahyp:hlinkClr xmlns:ahyp="http://schemas.microsoft.com/office/drawing/2018/hyperlinkcolor" val="tx"/>
                              </a:ext>
                            </a:extLst>
                          </a:hlinkClick>
                        </a:rPr>
                        <a:t>Optimization Assessment</a:t>
                      </a:r>
                      <a:endParaRPr kumimoji="0" lang="en-US" sz="1000" b="0" i="0" u="none" strike="noStrike" kern="1200" cap="none" spc="0" normalizeH="0" baseline="0">
                        <a:ln>
                          <a:noFill/>
                        </a:ln>
                        <a:solidFill>
                          <a:schemeClr val="accent6"/>
                        </a:solidFill>
                        <a:effectLst/>
                        <a:uLnTx/>
                        <a:uFillTx/>
                        <a:latin typeface="+mn-lt"/>
                        <a:ea typeface="+mn-ea"/>
                        <a:cs typeface="+mn-cs"/>
                      </a:endParaRPr>
                    </a:p>
                    <a:p>
                      <a:pPr marL="171450" indent="-171450">
                        <a:buFont typeface="Arial" panose="020B0604020202020204" pitchFamily="34" charset="0"/>
                        <a:buChar char="•"/>
                      </a:pPr>
                      <a:r>
                        <a:rPr kumimoji="0" lang="en-US" sz="1000" b="0" i="0" u="none" strike="noStrike" kern="1200" cap="none" spc="0" normalizeH="0" baseline="0">
                          <a:ln>
                            <a:noFill/>
                          </a:ln>
                          <a:solidFill>
                            <a:prstClr val="black"/>
                          </a:solidFill>
                          <a:effectLst/>
                          <a:uLnTx/>
                          <a:uFillTx/>
                          <a:latin typeface="+mn-lt"/>
                          <a:ea typeface="+mn-ea"/>
                          <a:cs typeface="+mn-cs"/>
                        </a:rPr>
                        <a:t>Based on the outcomes of the assessment determine your path forward</a:t>
                      </a:r>
                    </a:p>
                  </a:txBody>
                  <a:tcP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1782370"/>
                  </a:ext>
                </a:extLst>
              </a:tr>
              <a:tr h="1188542">
                <a:tc>
                  <a:txBody>
                    <a:bodyPr/>
                    <a:lstStyle/>
                    <a:p>
                      <a:pPr marL="0" algn="l" defTabSz="914400" rtl="0" eaLnBrk="1" latinLnBrk="0" hangingPunct="1"/>
                      <a:endParaRPr lang="en-US" sz="1200" b="1" kern="1200">
                        <a:solidFill>
                          <a:schemeClr val="tx1"/>
                        </a:solidFill>
                        <a:latin typeface="+mj-lt"/>
                        <a:ea typeface="+mn-ea"/>
                        <a:cs typeface="+mn-cs"/>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kern="1200">
                          <a:solidFill>
                            <a:schemeClr val="dk1"/>
                          </a:solidFill>
                          <a:latin typeface="+mn-lt"/>
                          <a:ea typeface="+mn-ea"/>
                          <a:cs typeface="+mn-cs"/>
                        </a:rPr>
                        <a:t>Deploy Copilot for Microsoft 365</a:t>
                      </a: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a:ln>
                            <a:noFill/>
                          </a:ln>
                          <a:solidFill>
                            <a:prstClr val="black"/>
                          </a:solidFill>
                          <a:effectLst/>
                          <a:uLnTx/>
                          <a:uFillTx/>
                          <a:latin typeface="+mn-lt"/>
                          <a:ea typeface="+mn-ea"/>
                          <a:cs typeface="+mn-cs"/>
                        </a:rPr>
                        <a:t>Follow the Microsoft Copilot for Microsoft 365 setup guide to proceed with the deployment steps</a:t>
                      </a:r>
                    </a:p>
                    <a:p>
                      <a:pPr marL="171450" indent="-171450">
                        <a:buFont typeface="Arial" panose="020B0604020202020204" pitchFamily="34" charset="0"/>
                        <a:buChar char="•"/>
                      </a:pPr>
                      <a:r>
                        <a:rPr kumimoji="0" lang="en-US" sz="1000" b="0" i="0" u="none" strike="noStrike" kern="1200" cap="none" spc="0" normalizeH="0" baseline="0">
                          <a:ln>
                            <a:noFill/>
                          </a:ln>
                          <a:solidFill>
                            <a:prstClr val="black"/>
                          </a:solidFill>
                          <a:effectLst/>
                          <a:uLnTx/>
                          <a:uFillTx/>
                          <a:latin typeface="+mn-lt"/>
                          <a:ea typeface="+mn-ea"/>
                          <a:cs typeface="+mn-cs"/>
                        </a:rPr>
                        <a:t>If there are any concerns about your data security, enable Restricted SharePoint Search</a:t>
                      </a:r>
                    </a:p>
                    <a:p>
                      <a:pPr marL="171450" indent="-171450">
                        <a:buFont typeface="Arial" panose="020B0604020202020204" pitchFamily="34" charset="0"/>
                        <a:buChar char="•"/>
                      </a:pPr>
                      <a:r>
                        <a:rPr kumimoji="0" lang="en-US" sz="1000" b="0" i="0" u="none" strike="noStrike" kern="1200" cap="none" spc="0" normalizeH="0" baseline="0">
                          <a:ln>
                            <a:noFill/>
                          </a:ln>
                          <a:solidFill>
                            <a:prstClr val="black"/>
                          </a:solidFill>
                          <a:effectLst/>
                          <a:uLnTx/>
                          <a:uFillTx/>
                          <a:latin typeface="+mn-lt"/>
                          <a:ea typeface="+mn-ea"/>
                          <a:cs typeface="+mn-cs"/>
                        </a:rPr>
                        <a:t>If enabled, update Restricted SharePoint Search allow list: configure up to 100 sites to be on the allow list of sites. Start with sites containing highly used unrestricted content</a:t>
                      </a:r>
                      <a:r>
                        <a:rPr lang="en-US" sz="1000" b="0" i="0" u="none" strike="noStrike" kern="1200" cap="none" spc="0" normalizeH="0" baseline="0">
                          <a:ln>
                            <a:noFill/>
                          </a:ln>
                          <a:solidFill>
                            <a:prstClr val="black"/>
                          </a:solidFill>
                          <a:effectLst/>
                          <a:uLnTx/>
                          <a:uFillTx/>
                          <a:latin typeface="+mn-lt"/>
                          <a:ea typeface="+mn-ea"/>
                          <a:cs typeface="+mn-cs"/>
                        </a:rPr>
                        <a:t>. </a:t>
                      </a:r>
                    </a:p>
                    <a:p>
                      <a:pPr marL="171450" indent="-171450">
                        <a:buFont typeface="Arial" panose="020B0604020202020204" pitchFamily="34" charset="0"/>
                        <a:buChar char="•"/>
                      </a:pPr>
                      <a:r>
                        <a:rPr lang="en-US" sz="1000" b="0" i="0" u="none" strike="noStrike" kern="1200" cap="none" spc="0" normalizeH="0" baseline="0">
                          <a:ln>
                            <a:noFill/>
                          </a:ln>
                          <a:solidFill>
                            <a:prstClr val="black"/>
                          </a:solidFill>
                          <a:effectLst/>
                          <a:uLnTx/>
                          <a:uFillTx/>
                          <a:latin typeface="+mn-lt"/>
                          <a:ea typeface="+mn-ea"/>
                          <a:cs typeface="+mn-cs"/>
                        </a:rPr>
                        <a:t>FastTrack for Microsoft 365 can help you get started</a:t>
                      </a:r>
                      <a:r>
                        <a:rPr lang="en-US" sz="1000" b="1" i="0" u="none" strike="noStrike" kern="1200" cap="none" spc="0" normalizeH="0" baseline="0">
                          <a:ln>
                            <a:noFill/>
                          </a:ln>
                          <a:solidFill>
                            <a:prstClr val="black"/>
                          </a:solidFill>
                          <a:effectLst/>
                          <a:uLnTx/>
                          <a:uFillTx/>
                          <a:latin typeface="+mn-lt"/>
                          <a:ea typeface="+mn-ea"/>
                          <a:cs typeface="+mn-cs"/>
                        </a:rPr>
                        <a:t>*</a:t>
                      </a:r>
                      <a:endParaRPr kumimoji="0" lang="en-US" sz="1000" b="1" i="0" u="none" strike="noStrike" kern="1200" cap="none" spc="0" normalizeH="0" baseline="0">
                        <a:ln>
                          <a:noFill/>
                        </a:ln>
                        <a:solidFill>
                          <a:prstClr val="black"/>
                        </a:solidFill>
                        <a:effectLst/>
                        <a:uLnTx/>
                        <a:uFillTx/>
                        <a:latin typeface="+mn-lt"/>
                        <a:ea typeface="+mn-ea"/>
                        <a:cs typeface="+mn-cs"/>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8088732"/>
                  </a:ext>
                </a:extLst>
              </a:tr>
              <a:tr h="8283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latin typeface="Segoe UI Semibold" panose="020B0702040204020203" pitchFamily="34" charset="0"/>
                          <a:ea typeface="+mn-ea"/>
                          <a:cs typeface="Segoe UI Semibold" panose="020B0702040204020203" pitchFamily="34" charset="0"/>
                        </a:rPr>
                        <a:t>Copilot with commercial data protection</a:t>
                      </a: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l" rtl="0" eaLnBrk="1" fontAlgn="auto" latinLnBrk="0" hangingPunct="1">
                        <a:spcBef>
                          <a:spcPts val="0"/>
                        </a:spcBef>
                        <a:spcAft>
                          <a:spcPts val="0"/>
                        </a:spcAft>
                        <a:buFont typeface="Arial" panose="020B0604020202020204" pitchFamily="34" charset="0"/>
                        <a:buNone/>
                      </a:pPr>
                      <a:r>
                        <a:rPr lang="en-US" sz="1000" kern="1200">
                          <a:solidFill>
                            <a:schemeClr val="dk1"/>
                          </a:solidFill>
                          <a:latin typeface="+mn-lt"/>
                          <a:ea typeface="+mn-ea"/>
                          <a:cs typeface="+mn-cs"/>
                        </a:rPr>
                        <a:t>Enable commercial data protection in Copilot for all users in your organization</a:t>
                      </a: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171450" indent="-171450">
                        <a:buFont typeface="Arial" panose="020B0604020202020204" pitchFamily="34" charset="0"/>
                        <a:buChar char="•"/>
                      </a:pPr>
                      <a:r>
                        <a:rPr kumimoji="0" lang="en-US" sz="1000" b="0" i="0" u="none" strike="noStrike" kern="1200" cap="none" spc="0" normalizeH="0" baseline="0">
                          <a:ln>
                            <a:noFill/>
                          </a:ln>
                          <a:solidFill>
                            <a:prstClr val="black"/>
                          </a:solidFill>
                          <a:effectLst/>
                          <a:uLnTx/>
                          <a:uFillTx/>
                          <a:latin typeface="+mn-lt"/>
                          <a:ea typeface="+mn-ea"/>
                          <a:cs typeface="+mn-cs"/>
                        </a:rPr>
                        <a:t>Log into Copilot on </a:t>
                      </a:r>
                      <a:r>
                        <a:rPr kumimoji="0" lang="en-US" sz="1000" b="0" i="0" u="none" strike="noStrike" kern="1200" cap="none" spc="0" normalizeH="0" baseline="0">
                          <a:ln>
                            <a:noFill/>
                          </a:ln>
                          <a:solidFill>
                            <a:schemeClr val="accent6"/>
                          </a:solidFill>
                          <a:effectLst/>
                          <a:uLnTx/>
                          <a:uFillTx/>
                          <a:latin typeface="+mn-lt"/>
                          <a:ea typeface="+mn-ea"/>
                          <a:cs typeface="+mn-cs"/>
                          <a:hlinkClick r:id="rId4">
                            <a:extLst>
                              <a:ext uri="{A12FA001-AC4F-418D-AE19-62706E023703}">
                                <ahyp:hlinkClr xmlns:ahyp="http://schemas.microsoft.com/office/drawing/2018/hyperlinkcolor" val="tx"/>
                              </a:ext>
                            </a:extLst>
                          </a:hlinkClick>
                        </a:rPr>
                        <a:t>copilot.microsoft.com</a:t>
                      </a:r>
                      <a:r>
                        <a:rPr kumimoji="0" lang="en-US" sz="1000" b="0" i="0" u="none" strike="noStrike" kern="1200" cap="none" spc="0" normalizeH="0" baseline="0">
                          <a:ln>
                            <a:noFill/>
                          </a:ln>
                          <a:solidFill>
                            <a:schemeClr val="accent6"/>
                          </a:solidFill>
                          <a:effectLst/>
                          <a:uLnTx/>
                          <a:uFillTx/>
                          <a:latin typeface="+mn-lt"/>
                          <a:ea typeface="+mn-ea"/>
                          <a:cs typeface="+mn-cs"/>
                        </a:rPr>
                        <a:t> </a:t>
                      </a:r>
                      <a:r>
                        <a:rPr kumimoji="0" lang="en-US" sz="1000" b="0" i="0" u="none" strike="noStrike" kern="1200" cap="none" spc="0" normalizeH="0" baseline="0">
                          <a:ln>
                            <a:noFill/>
                          </a:ln>
                          <a:solidFill>
                            <a:prstClr val="black"/>
                          </a:solidFill>
                          <a:effectLst/>
                          <a:uLnTx/>
                          <a:uFillTx/>
                          <a:latin typeface="+mn-lt"/>
                          <a:ea typeface="+mn-ea"/>
                          <a:cs typeface="+mn-cs"/>
                        </a:rPr>
                        <a:t>and flip the Work/Web toggle to Web. See if commercial data protection is enabled (look for green Protected pill by the user profile)</a:t>
                      </a:r>
                    </a:p>
                    <a:p>
                      <a:pPr marL="171450" indent="-171450">
                        <a:buFont typeface="Arial" panose="020B0604020202020204" pitchFamily="34" charset="0"/>
                        <a:buChar char="•"/>
                      </a:pPr>
                      <a:r>
                        <a:rPr kumimoji="0" lang="en-US" sz="1000" b="0" i="0" u="none" strike="noStrike" kern="1200" cap="none" spc="0" normalizeH="0" baseline="0">
                          <a:ln>
                            <a:noFill/>
                          </a:ln>
                          <a:solidFill>
                            <a:prstClr val="black"/>
                          </a:solidFill>
                          <a:effectLst/>
                          <a:uLnTx/>
                          <a:uFillTx/>
                          <a:latin typeface="+mn-lt"/>
                          <a:ea typeface="+mn-ea"/>
                          <a:cs typeface="+mn-cs"/>
                        </a:rPr>
                        <a:t>Review the </a:t>
                      </a:r>
                      <a:r>
                        <a:rPr kumimoji="0" lang="en-US" sz="1000" b="0" i="0" u="none" strike="noStrike" kern="1200" cap="none" spc="0" normalizeH="0" baseline="0">
                          <a:ln>
                            <a:noFill/>
                          </a:ln>
                          <a:solidFill>
                            <a:schemeClr val="accent6"/>
                          </a:solidFill>
                          <a:effectLst/>
                          <a:uLnTx/>
                          <a:uFillTx/>
                          <a:latin typeface="+mn-lt"/>
                          <a:ea typeface="+mn-ea"/>
                          <a:cs typeface="+mn-cs"/>
                          <a:hlinkClick r:id="rId5">
                            <a:extLst>
                              <a:ext uri="{A12FA001-AC4F-418D-AE19-62706E023703}">
                                <ahyp:hlinkClr xmlns:ahyp="http://schemas.microsoft.com/office/drawing/2018/hyperlinkcolor" val="tx"/>
                              </a:ext>
                            </a:extLst>
                          </a:hlinkClick>
                        </a:rPr>
                        <a:t>Copilot with commercial data protection documentation</a:t>
                      </a:r>
                      <a:r>
                        <a:rPr kumimoji="0" lang="en-US" sz="1000" b="0" i="0" u="none" strike="noStrike" kern="1200" cap="none" spc="0" normalizeH="0" baseline="0">
                          <a:ln>
                            <a:noFill/>
                          </a:ln>
                          <a:solidFill>
                            <a:schemeClr val="accent6"/>
                          </a:solidFill>
                          <a:effectLst/>
                          <a:uLnTx/>
                          <a:uFillTx/>
                          <a:latin typeface="+mn-lt"/>
                          <a:ea typeface="+mn-ea"/>
                          <a:cs typeface="+mn-cs"/>
                        </a:rPr>
                        <a:t> </a:t>
                      </a:r>
                      <a:r>
                        <a:rPr kumimoji="0" lang="en-US" sz="1000" b="0" i="0" u="none" strike="noStrike" kern="1200" cap="none" spc="0" normalizeH="0" baseline="0">
                          <a:ln>
                            <a:noFill/>
                          </a:ln>
                          <a:solidFill>
                            <a:prstClr val="black"/>
                          </a:solidFill>
                          <a:effectLst/>
                          <a:uLnTx/>
                          <a:uFillTx/>
                          <a:latin typeface="+mn-lt"/>
                          <a:ea typeface="+mn-ea"/>
                          <a:cs typeface="+mn-cs"/>
                        </a:rPr>
                        <a:t>to ensure that commercial data protection is available for your users</a:t>
                      </a: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74412821"/>
                  </a:ext>
                </a:extLst>
              </a:tr>
            </a:tbl>
          </a:graphicData>
        </a:graphic>
      </p:graphicFrame>
      <p:sp>
        <p:nvSpPr>
          <p:cNvPr id="20" name="TextBox 19">
            <a:extLst>
              <a:ext uri="{FF2B5EF4-FFF2-40B4-BE49-F238E27FC236}">
                <a16:creationId xmlns:a16="http://schemas.microsoft.com/office/drawing/2014/main" id="{AB5A07A7-C628-DFF3-0C80-966DB01E24A0}"/>
              </a:ext>
            </a:extLst>
          </p:cNvPr>
          <p:cNvSpPr txBox="1"/>
          <p:nvPr/>
        </p:nvSpPr>
        <p:spPr>
          <a:xfrm>
            <a:off x="500856" y="6439601"/>
            <a:ext cx="10092990" cy="215444"/>
          </a:xfrm>
          <a:prstGeom prst="rect">
            <a:avLst/>
          </a:prstGeom>
          <a:noFill/>
        </p:spPr>
        <p:txBody>
          <a:bodyPr wrap="square" lIns="0" tIns="45720" rIns="0" bIns="45720" rtlCol="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chemeClr val="bg1"/>
                </a:solidFill>
                <a:effectLst/>
                <a:uLnTx/>
                <a:uFillTx/>
                <a:latin typeface="Segoe UI"/>
                <a:ea typeface="+mn-ea"/>
                <a:cs typeface="+mn-cs"/>
              </a:rPr>
              <a:t>*Note:</a:t>
            </a:r>
            <a:r>
              <a:rPr kumimoji="0" lang="en-US" sz="800" b="0" i="0" u="none" strike="noStrike" kern="1200" cap="none" spc="0" normalizeH="0" baseline="0" noProof="0">
                <a:ln>
                  <a:noFill/>
                </a:ln>
                <a:solidFill>
                  <a:schemeClr val="bg1"/>
                </a:solidFill>
                <a:effectLst/>
                <a:uLnTx/>
                <a:uFillTx/>
                <a:latin typeface="Segoe UI"/>
                <a:ea typeface="+mn-ea"/>
                <a:cs typeface="+mn-cs"/>
              </a:rPr>
              <a:t> Eligible customers can request technical and deployment assistance from </a:t>
            </a:r>
            <a:r>
              <a:rPr kumimoji="0" lang="en-US" sz="800" b="0" i="0" u="none" strike="noStrike" kern="1200" cap="none" spc="0" normalizeH="0" baseline="0" noProof="0">
                <a:ln>
                  <a:noFill/>
                </a:ln>
                <a:solidFill>
                  <a:schemeClr val="bg1"/>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Microsoft FastTrack</a:t>
            </a:r>
            <a:r>
              <a:rPr kumimoji="0" lang="en-US" sz="800" b="0" i="0" u="none" strike="noStrike" kern="1200" cap="none" spc="0" normalizeH="0" baseline="0" noProof="0">
                <a:ln>
                  <a:noFill/>
                </a:ln>
                <a:solidFill>
                  <a:schemeClr val="bg1"/>
                </a:solidFill>
                <a:effectLst/>
                <a:uLnTx/>
                <a:uFillTx/>
                <a:latin typeface="Segoe UI"/>
                <a:ea typeface="+mn-ea"/>
                <a:cs typeface="+mn-cs"/>
              </a:rPr>
              <a:t>.</a:t>
            </a:r>
          </a:p>
        </p:txBody>
      </p:sp>
      <p:grpSp>
        <p:nvGrpSpPr>
          <p:cNvPr id="12" name="Group 11">
            <a:extLst>
              <a:ext uri="{FF2B5EF4-FFF2-40B4-BE49-F238E27FC236}">
                <a16:creationId xmlns:a16="http://schemas.microsoft.com/office/drawing/2014/main" id="{550443CB-8789-D5D0-F20A-AD235A2D5D30}"/>
              </a:ext>
              <a:ext uri="{C183D7F6-B498-43B3-948B-1728B52AA6E4}">
                <adec:decorative xmlns:adec="http://schemas.microsoft.com/office/drawing/2017/decorative" val="1"/>
              </a:ext>
            </a:extLst>
          </p:cNvPr>
          <p:cNvGrpSpPr/>
          <p:nvPr/>
        </p:nvGrpSpPr>
        <p:grpSpPr>
          <a:xfrm>
            <a:off x="11173756" y="471707"/>
            <a:ext cx="445689" cy="445688"/>
            <a:chOff x="11355594" y="993754"/>
            <a:chExt cx="623525" cy="623524"/>
          </a:xfrm>
        </p:grpSpPr>
        <p:grpSp>
          <p:nvGrpSpPr>
            <p:cNvPr id="3" name="Group 2">
              <a:extLst>
                <a:ext uri="{FF2B5EF4-FFF2-40B4-BE49-F238E27FC236}">
                  <a16:creationId xmlns:a16="http://schemas.microsoft.com/office/drawing/2014/main" id="{B8ECB37D-5A7C-C94B-00B8-F45400DB1DF0}"/>
                </a:ext>
                <a:ext uri="{C183D7F6-B498-43B3-948B-1728B52AA6E4}">
                  <adec:decorative xmlns:adec="http://schemas.microsoft.com/office/drawing/2017/decorative" val="1"/>
                </a:ext>
              </a:extLst>
            </p:cNvPr>
            <p:cNvGrpSpPr>
              <a:grpSpLocks/>
            </p:cNvGrpSpPr>
            <p:nvPr/>
          </p:nvGrpSpPr>
          <p:grpSpPr>
            <a:xfrm>
              <a:off x="11355594" y="993754"/>
              <a:ext cx="623525" cy="623524"/>
              <a:chOff x="1347941" y="6448734"/>
              <a:chExt cx="744537" cy="744536"/>
            </a:xfrm>
            <a:effectLst>
              <a:outerShdw blurRad="50800" dist="38100" dir="2700000" algn="tl" rotWithShape="0">
                <a:prstClr val="black">
                  <a:alpha val="40000"/>
                </a:prstClr>
              </a:outerShdw>
            </a:effectLst>
          </p:grpSpPr>
          <p:grpSp>
            <p:nvGrpSpPr>
              <p:cNvPr id="4" name="Group 3">
                <a:extLst>
                  <a:ext uri="{FF2B5EF4-FFF2-40B4-BE49-F238E27FC236}">
                    <a16:creationId xmlns:a16="http://schemas.microsoft.com/office/drawing/2014/main" id="{5B253AC9-88D2-335D-B4D8-246B78E8F5EB}"/>
                  </a:ext>
                </a:extLst>
              </p:cNvPr>
              <p:cNvGrpSpPr/>
              <p:nvPr/>
            </p:nvGrpSpPr>
            <p:grpSpPr>
              <a:xfrm>
                <a:off x="1347941" y="6448734"/>
                <a:ext cx="744537" cy="744536"/>
                <a:chOff x="5553520" y="1717263"/>
                <a:chExt cx="640110" cy="640108"/>
              </a:xfrm>
            </p:grpSpPr>
            <p:sp>
              <p:nvSpPr>
                <p:cNvPr id="8" name="Oval 7">
                  <a:extLst>
                    <a:ext uri="{FF2B5EF4-FFF2-40B4-BE49-F238E27FC236}">
                      <a16:creationId xmlns:a16="http://schemas.microsoft.com/office/drawing/2014/main" id="{B959B4EC-4761-D406-B5EF-A24AE2EF1848}"/>
                    </a:ext>
                  </a:extLst>
                </p:cNvPr>
                <p:cNvSpPr/>
                <p:nvPr/>
              </p:nvSpPr>
              <p:spPr bwMode="auto">
                <a:xfrm>
                  <a:off x="5553520" y="1717263"/>
                  <a:ext cx="640110" cy="640108"/>
                </a:xfrm>
                <a:prstGeom prst="ellipse">
                  <a:avLst/>
                </a:prstGeom>
                <a:solidFill>
                  <a:srgbClr val="FFFFFF"/>
                </a:solidFill>
                <a:ln w="9525" cap="flat" cmpd="sng" algn="ctr">
                  <a:noFill/>
                  <a:prstDash val="solid"/>
                  <a:headEnd type="none" w="med" len="med"/>
                  <a:tailEnd type="none" w="med" len="med"/>
                </a:ln>
                <a:effectLst>
                  <a:outerShdw blurRad="63500" sx="103000" sy="103000" algn="ctr" rotWithShape="0">
                    <a:prstClr val="black">
                      <a:alpha val="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Oval 1091_1">
                  <a:extLst>
                    <a:ext uri="{FF2B5EF4-FFF2-40B4-BE49-F238E27FC236}">
                      <a16:creationId xmlns:a16="http://schemas.microsoft.com/office/drawing/2014/main" id="{8386C744-CC5B-F03B-C163-82CF795EDE83}"/>
                    </a:ext>
                  </a:extLst>
                </p:cNvPr>
                <p:cNvSpPr/>
                <p:nvPr/>
              </p:nvSpPr>
              <p:spPr bwMode="auto">
                <a:xfrm>
                  <a:off x="5600765" y="1764507"/>
                  <a:ext cx="545622" cy="545620"/>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grpSp>
          <p:sp>
            <p:nvSpPr>
              <p:cNvPr id="5" name="Freeform: Shape 4" descr="Icon of a person in front of a diamond">
                <a:extLst>
                  <a:ext uri="{FF2B5EF4-FFF2-40B4-BE49-F238E27FC236}">
                    <a16:creationId xmlns:a16="http://schemas.microsoft.com/office/drawing/2014/main" id="{BFED48FB-7082-9F5B-6D04-F1ADA9A2A86F}"/>
                  </a:ext>
                </a:extLst>
              </p:cNvPr>
              <p:cNvSpPr>
                <a:spLocks/>
              </p:cNvSpPr>
              <p:nvPr/>
            </p:nvSpPr>
            <p:spPr>
              <a:xfrm>
                <a:off x="1573237" y="6659280"/>
                <a:ext cx="293944" cy="323442"/>
              </a:xfrm>
              <a:custGeom>
                <a:avLst/>
                <a:gdLst>
                  <a:gd name="connsiteX0" fmla="*/ 430750 w 482366"/>
                  <a:gd name="connsiteY0" fmla="*/ 371858 h 530772"/>
                  <a:gd name="connsiteX1" fmla="*/ 372266 w 482366"/>
                  <a:gd name="connsiteY1" fmla="*/ 436845 h 530772"/>
                  <a:gd name="connsiteX2" fmla="*/ 398662 w 482366"/>
                  <a:gd name="connsiteY2" fmla="*/ 371858 h 530772"/>
                  <a:gd name="connsiteX3" fmla="*/ 252075 w 482366"/>
                  <a:gd name="connsiteY3" fmla="*/ 371858 h 530772"/>
                  <a:gd name="connsiteX4" fmla="*/ 278470 w 482366"/>
                  <a:gd name="connsiteY4" fmla="*/ 436845 h 530772"/>
                  <a:gd name="connsiteX5" fmla="*/ 219986 w 482366"/>
                  <a:gd name="connsiteY5" fmla="*/ 371858 h 530772"/>
                  <a:gd name="connsiteX6" fmla="*/ 324351 w 482366"/>
                  <a:gd name="connsiteY6" fmla="*/ 371858 h 530772"/>
                  <a:gd name="connsiteX7" fmla="*/ 324351 w 482366"/>
                  <a:gd name="connsiteY7" fmla="*/ 371858 h 530772"/>
                  <a:gd name="connsiteX8" fmla="*/ 364332 w 482366"/>
                  <a:gd name="connsiteY8" fmla="*/ 371858 h 530772"/>
                  <a:gd name="connsiteX9" fmla="*/ 325368 w 482366"/>
                  <a:gd name="connsiteY9" fmla="*/ 467748 h 530772"/>
                  <a:gd name="connsiteX10" fmla="*/ 286404 w 482366"/>
                  <a:gd name="connsiteY10" fmla="*/ 371858 h 530772"/>
                  <a:gd name="connsiteX11" fmla="*/ 408935 w 482366"/>
                  <a:gd name="connsiteY11" fmla="*/ 276453 h 530772"/>
                  <a:gd name="connsiteX12" fmla="*/ 440736 w 482366"/>
                  <a:gd name="connsiteY12" fmla="*/ 340056 h 530772"/>
                  <a:gd name="connsiteX13" fmla="*/ 397740 w 482366"/>
                  <a:gd name="connsiteY13" fmla="*/ 340056 h 530772"/>
                  <a:gd name="connsiteX14" fmla="*/ 377069 w 482366"/>
                  <a:gd name="connsiteY14" fmla="*/ 276453 h 530772"/>
                  <a:gd name="connsiteX15" fmla="*/ 273667 w 482366"/>
                  <a:gd name="connsiteY15" fmla="*/ 276452 h 530772"/>
                  <a:gd name="connsiteX16" fmla="*/ 252996 w 482366"/>
                  <a:gd name="connsiteY16" fmla="*/ 340056 h 530772"/>
                  <a:gd name="connsiteX17" fmla="*/ 210000 w 482366"/>
                  <a:gd name="connsiteY17" fmla="*/ 340056 h 530772"/>
                  <a:gd name="connsiteX18" fmla="*/ 241802 w 482366"/>
                  <a:gd name="connsiteY18" fmla="*/ 276452 h 530772"/>
                  <a:gd name="connsiteX19" fmla="*/ 324351 w 482366"/>
                  <a:gd name="connsiteY19" fmla="*/ 276452 h 530772"/>
                  <a:gd name="connsiteX20" fmla="*/ 324351 w 482366"/>
                  <a:gd name="connsiteY20" fmla="*/ 276453 h 530772"/>
                  <a:gd name="connsiteX21" fmla="*/ 343613 w 482366"/>
                  <a:gd name="connsiteY21" fmla="*/ 276453 h 530772"/>
                  <a:gd name="connsiteX22" fmla="*/ 364268 w 482366"/>
                  <a:gd name="connsiteY22" fmla="*/ 340056 h 530772"/>
                  <a:gd name="connsiteX23" fmla="*/ 326385 w 482366"/>
                  <a:gd name="connsiteY23" fmla="*/ 340056 h 530772"/>
                  <a:gd name="connsiteX24" fmla="*/ 326385 w 482366"/>
                  <a:gd name="connsiteY24" fmla="*/ 340056 h 530772"/>
                  <a:gd name="connsiteX25" fmla="*/ 286468 w 482366"/>
                  <a:gd name="connsiteY25" fmla="*/ 340056 h 530772"/>
                  <a:gd name="connsiteX26" fmla="*/ 307123 w 482366"/>
                  <a:gd name="connsiteY26" fmla="*/ 276452 h 530772"/>
                  <a:gd name="connsiteX27" fmla="*/ 326385 w 482366"/>
                  <a:gd name="connsiteY27" fmla="*/ 244650 h 530772"/>
                  <a:gd name="connsiteX28" fmla="*/ 231976 w 482366"/>
                  <a:gd name="connsiteY28" fmla="*/ 244650 h 530772"/>
                  <a:gd name="connsiteX29" fmla="*/ 229987 w 482366"/>
                  <a:gd name="connsiteY29" fmla="*/ 244778 h 530772"/>
                  <a:gd name="connsiteX30" fmla="*/ 217744 w 482366"/>
                  <a:gd name="connsiteY30" fmla="*/ 253443 h 530772"/>
                  <a:gd name="connsiteX31" fmla="*/ 170042 w 482366"/>
                  <a:gd name="connsiteY31" fmla="*/ 348849 h 530772"/>
                  <a:gd name="connsiteX32" fmla="*/ 169215 w 482366"/>
                  <a:gd name="connsiteY32" fmla="*/ 350837 h 530772"/>
                  <a:gd name="connsiteX33" fmla="*/ 172459 w 482366"/>
                  <a:gd name="connsiteY33" fmla="*/ 366594 h 530772"/>
                  <a:gd name="connsiteX34" fmla="*/ 315280 w 482366"/>
                  <a:gd name="connsiteY34" fmla="*/ 525333 h 530772"/>
                  <a:gd name="connsiteX35" fmla="*/ 323738 w 482366"/>
                  <a:gd name="connsiteY35" fmla="*/ 530454 h 530772"/>
                  <a:gd name="connsiteX36" fmla="*/ 324351 w 482366"/>
                  <a:gd name="connsiteY36" fmla="*/ 530564 h 530772"/>
                  <a:gd name="connsiteX37" fmla="*/ 324351 w 482366"/>
                  <a:gd name="connsiteY37" fmla="*/ 530626 h 530772"/>
                  <a:gd name="connsiteX38" fmla="*/ 325216 w 482366"/>
                  <a:gd name="connsiteY38" fmla="*/ 530770 h 530772"/>
                  <a:gd name="connsiteX39" fmla="*/ 325363 w 482366"/>
                  <a:gd name="connsiteY39" fmla="*/ 530744 h 530772"/>
                  <a:gd name="connsiteX40" fmla="*/ 325520 w 482366"/>
                  <a:gd name="connsiteY40" fmla="*/ 530772 h 530772"/>
                  <a:gd name="connsiteX41" fmla="*/ 326385 w 482366"/>
                  <a:gd name="connsiteY41" fmla="*/ 530628 h 530772"/>
                  <a:gd name="connsiteX42" fmla="*/ 326385 w 482366"/>
                  <a:gd name="connsiteY42" fmla="*/ 530562 h 530772"/>
                  <a:gd name="connsiteX43" fmla="*/ 326998 w 482366"/>
                  <a:gd name="connsiteY43" fmla="*/ 530452 h 530772"/>
                  <a:gd name="connsiteX44" fmla="*/ 335456 w 482366"/>
                  <a:gd name="connsiteY44" fmla="*/ 525332 h 530772"/>
                  <a:gd name="connsiteX45" fmla="*/ 478277 w 482366"/>
                  <a:gd name="connsiteY45" fmla="*/ 366594 h 530772"/>
                  <a:gd name="connsiteX46" fmla="*/ 481521 w 482366"/>
                  <a:gd name="connsiteY46" fmla="*/ 350838 h 530772"/>
                  <a:gd name="connsiteX47" fmla="*/ 480695 w 482366"/>
                  <a:gd name="connsiteY47" fmla="*/ 348849 h 530772"/>
                  <a:gd name="connsiteX48" fmla="*/ 432992 w 482366"/>
                  <a:gd name="connsiteY48" fmla="*/ 253445 h 530772"/>
                  <a:gd name="connsiteX49" fmla="*/ 420749 w 482366"/>
                  <a:gd name="connsiteY49" fmla="*/ 244780 h 530772"/>
                  <a:gd name="connsiteX50" fmla="*/ 418760 w 482366"/>
                  <a:gd name="connsiteY50" fmla="*/ 244652 h 530772"/>
                  <a:gd name="connsiteX51" fmla="*/ 326385 w 482366"/>
                  <a:gd name="connsiteY51" fmla="*/ 244652 h 530772"/>
                  <a:gd name="connsiteX52" fmla="*/ 136800 w 482366"/>
                  <a:gd name="connsiteY52" fmla="*/ 55161 h 530772"/>
                  <a:gd name="connsiteX53" fmla="*/ 136800 w 482366"/>
                  <a:gd name="connsiteY53" fmla="*/ 126277 h 530772"/>
                  <a:gd name="connsiteX54" fmla="*/ 126278 w 482366"/>
                  <a:gd name="connsiteY54" fmla="*/ 136800 h 530772"/>
                  <a:gd name="connsiteX55" fmla="*/ 55183 w 482366"/>
                  <a:gd name="connsiteY55" fmla="*/ 136800 h 530772"/>
                  <a:gd name="connsiteX56" fmla="*/ 294647 w 482366"/>
                  <a:gd name="connsiteY56" fmla="*/ 0 h 530772"/>
                  <a:gd name="connsiteX57" fmla="*/ 168369 w 482366"/>
                  <a:gd name="connsiteY57" fmla="*/ 0 h 530772"/>
                  <a:gd name="connsiteX58" fmla="*/ 164771 w 482366"/>
                  <a:gd name="connsiteY58" fmla="*/ 0 h 530772"/>
                  <a:gd name="connsiteX59" fmla="*/ 164750 w 482366"/>
                  <a:gd name="connsiteY59" fmla="*/ 0 h 530772"/>
                  <a:gd name="connsiteX60" fmla="*/ 161782 w 482366"/>
                  <a:gd name="connsiteY60" fmla="*/ 295 h 530772"/>
                  <a:gd name="connsiteX61" fmla="*/ 148649 w 482366"/>
                  <a:gd name="connsiteY61" fmla="*/ 3199 h 530772"/>
                  <a:gd name="connsiteX62" fmla="*/ 144104 w 482366"/>
                  <a:gd name="connsiteY62" fmla="*/ 5640 h 530772"/>
                  <a:gd name="connsiteX63" fmla="*/ 141410 w 482366"/>
                  <a:gd name="connsiteY63" fmla="*/ 7071 h 530772"/>
                  <a:gd name="connsiteX64" fmla="*/ 136800 w 482366"/>
                  <a:gd name="connsiteY64" fmla="*/ 10860 h 530772"/>
                  <a:gd name="connsiteX65" fmla="*/ 135011 w 482366"/>
                  <a:gd name="connsiteY65" fmla="*/ 12333 h 530772"/>
                  <a:gd name="connsiteX66" fmla="*/ 12332 w 482366"/>
                  <a:gd name="connsiteY66" fmla="*/ 134991 h 530772"/>
                  <a:gd name="connsiteX67" fmla="*/ 0 w 482366"/>
                  <a:gd name="connsiteY67" fmla="*/ 164749 h 530772"/>
                  <a:gd name="connsiteX68" fmla="*/ 0 w 482366"/>
                  <a:gd name="connsiteY68" fmla="*/ 168370 h 530772"/>
                  <a:gd name="connsiteX69" fmla="*/ 0 w 482366"/>
                  <a:gd name="connsiteY69" fmla="*/ 378831 h 530772"/>
                  <a:gd name="connsiteX70" fmla="*/ 42092 w 482366"/>
                  <a:gd name="connsiteY70" fmla="*/ 420923 h 530772"/>
                  <a:gd name="connsiteX71" fmla="*/ 181170 w 482366"/>
                  <a:gd name="connsiteY71" fmla="*/ 420923 h 530772"/>
                  <a:gd name="connsiteX72" fmla="*/ 152761 w 482366"/>
                  <a:gd name="connsiteY72" fmla="*/ 389354 h 530772"/>
                  <a:gd name="connsiteX73" fmla="*/ 42092 w 482366"/>
                  <a:gd name="connsiteY73" fmla="*/ 389354 h 530772"/>
                  <a:gd name="connsiteX74" fmla="*/ 31569 w 482366"/>
                  <a:gd name="connsiteY74" fmla="*/ 378831 h 530772"/>
                  <a:gd name="connsiteX75" fmla="*/ 31569 w 482366"/>
                  <a:gd name="connsiteY75" fmla="*/ 168370 h 530772"/>
                  <a:gd name="connsiteX76" fmla="*/ 126278 w 482366"/>
                  <a:gd name="connsiteY76" fmla="*/ 168370 h 530772"/>
                  <a:gd name="connsiteX77" fmla="*/ 168369 w 482366"/>
                  <a:gd name="connsiteY77" fmla="*/ 126277 h 530772"/>
                  <a:gd name="connsiteX78" fmla="*/ 168369 w 482366"/>
                  <a:gd name="connsiteY78" fmla="*/ 31569 h 530772"/>
                  <a:gd name="connsiteX79" fmla="*/ 294647 w 482366"/>
                  <a:gd name="connsiteY79" fmla="*/ 31569 h 530772"/>
                  <a:gd name="connsiteX80" fmla="*/ 305171 w 482366"/>
                  <a:gd name="connsiteY80" fmla="*/ 42093 h 530772"/>
                  <a:gd name="connsiteX81" fmla="*/ 305171 w 482366"/>
                  <a:gd name="connsiteY81" fmla="*/ 217419 h 530772"/>
                  <a:gd name="connsiteX82" fmla="*/ 332469 w 482366"/>
                  <a:gd name="connsiteY82" fmla="*/ 217419 h 530772"/>
                  <a:gd name="connsiteX83" fmla="*/ 336740 w 482366"/>
                  <a:gd name="connsiteY83" fmla="*/ 217419 h 530772"/>
                  <a:gd name="connsiteX84" fmla="*/ 336740 w 482366"/>
                  <a:gd name="connsiteY84" fmla="*/ 42093 h 530772"/>
                  <a:gd name="connsiteX85" fmla="*/ 294647 w 482366"/>
                  <a:gd name="connsiteY85" fmla="*/ 0 h 53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82366" h="530772">
                    <a:moveTo>
                      <a:pt x="430750" y="371858"/>
                    </a:moveTo>
                    <a:lnTo>
                      <a:pt x="372266" y="436845"/>
                    </a:lnTo>
                    <a:lnTo>
                      <a:pt x="398662" y="371858"/>
                    </a:lnTo>
                    <a:close/>
                    <a:moveTo>
                      <a:pt x="252075" y="371858"/>
                    </a:moveTo>
                    <a:lnTo>
                      <a:pt x="278470" y="436845"/>
                    </a:lnTo>
                    <a:lnTo>
                      <a:pt x="219986" y="371858"/>
                    </a:lnTo>
                    <a:close/>
                    <a:moveTo>
                      <a:pt x="324351" y="371858"/>
                    </a:moveTo>
                    <a:lnTo>
                      <a:pt x="324351" y="371858"/>
                    </a:lnTo>
                    <a:lnTo>
                      <a:pt x="364332" y="371858"/>
                    </a:lnTo>
                    <a:lnTo>
                      <a:pt x="325368" y="467748"/>
                    </a:lnTo>
                    <a:lnTo>
                      <a:pt x="286404" y="371858"/>
                    </a:lnTo>
                    <a:close/>
                    <a:moveTo>
                      <a:pt x="408935" y="276453"/>
                    </a:moveTo>
                    <a:lnTo>
                      <a:pt x="440736" y="340056"/>
                    </a:lnTo>
                    <a:lnTo>
                      <a:pt x="397740" y="340056"/>
                    </a:lnTo>
                    <a:lnTo>
                      <a:pt x="377069" y="276453"/>
                    </a:lnTo>
                    <a:close/>
                    <a:moveTo>
                      <a:pt x="273667" y="276452"/>
                    </a:moveTo>
                    <a:lnTo>
                      <a:pt x="252996" y="340056"/>
                    </a:lnTo>
                    <a:lnTo>
                      <a:pt x="210000" y="340056"/>
                    </a:lnTo>
                    <a:lnTo>
                      <a:pt x="241802" y="276452"/>
                    </a:lnTo>
                    <a:close/>
                    <a:moveTo>
                      <a:pt x="324351" y="276452"/>
                    </a:moveTo>
                    <a:lnTo>
                      <a:pt x="324351" y="276453"/>
                    </a:lnTo>
                    <a:lnTo>
                      <a:pt x="343613" y="276453"/>
                    </a:lnTo>
                    <a:lnTo>
                      <a:pt x="364268" y="340056"/>
                    </a:lnTo>
                    <a:lnTo>
                      <a:pt x="326385" y="340056"/>
                    </a:lnTo>
                    <a:lnTo>
                      <a:pt x="326385" y="340056"/>
                    </a:lnTo>
                    <a:lnTo>
                      <a:pt x="286468" y="340056"/>
                    </a:lnTo>
                    <a:lnTo>
                      <a:pt x="307123" y="276452"/>
                    </a:lnTo>
                    <a:close/>
                    <a:moveTo>
                      <a:pt x="326385" y="244650"/>
                    </a:moveTo>
                    <a:lnTo>
                      <a:pt x="231976" y="244650"/>
                    </a:lnTo>
                    <a:lnTo>
                      <a:pt x="229987" y="244778"/>
                    </a:lnTo>
                    <a:cubicBezTo>
                      <a:pt x="224715" y="245439"/>
                      <a:pt x="220120" y="248690"/>
                      <a:pt x="217744" y="253443"/>
                    </a:cubicBezTo>
                    <a:lnTo>
                      <a:pt x="170042" y="348849"/>
                    </a:lnTo>
                    <a:lnTo>
                      <a:pt x="169215" y="350837"/>
                    </a:lnTo>
                    <a:cubicBezTo>
                      <a:pt x="167363" y="356289"/>
                      <a:pt x="168604" y="362317"/>
                      <a:pt x="172459" y="366594"/>
                    </a:cubicBezTo>
                    <a:lnTo>
                      <a:pt x="315280" y="525333"/>
                    </a:lnTo>
                    <a:cubicBezTo>
                      <a:pt x="317466" y="527917"/>
                      <a:pt x="320437" y="529715"/>
                      <a:pt x="323738" y="530454"/>
                    </a:cubicBezTo>
                    <a:lnTo>
                      <a:pt x="324351" y="530564"/>
                    </a:lnTo>
                    <a:lnTo>
                      <a:pt x="324351" y="530626"/>
                    </a:lnTo>
                    <a:lnTo>
                      <a:pt x="325216" y="530770"/>
                    </a:lnTo>
                    <a:lnTo>
                      <a:pt x="325363" y="530744"/>
                    </a:lnTo>
                    <a:lnTo>
                      <a:pt x="325520" y="530772"/>
                    </a:lnTo>
                    <a:lnTo>
                      <a:pt x="326385" y="530628"/>
                    </a:lnTo>
                    <a:lnTo>
                      <a:pt x="326385" y="530562"/>
                    </a:lnTo>
                    <a:lnTo>
                      <a:pt x="326998" y="530452"/>
                    </a:lnTo>
                    <a:cubicBezTo>
                      <a:pt x="330299" y="529714"/>
                      <a:pt x="333270" y="527916"/>
                      <a:pt x="335456" y="525332"/>
                    </a:cubicBezTo>
                    <a:lnTo>
                      <a:pt x="478277" y="366594"/>
                    </a:lnTo>
                    <a:cubicBezTo>
                      <a:pt x="482132" y="362318"/>
                      <a:pt x="483373" y="356289"/>
                      <a:pt x="481521" y="350838"/>
                    </a:cubicBezTo>
                    <a:lnTo>
                      <a:pt x="480695" y="348849"/>
                    </a:lnTo>
                    <a:lnTo>
                      <a:pt x="432992" y="253445"/>
                    </a:lnTo>
                    <a:cubicBezTo>
                      <a:pt x="430616" y="248692"/>
                      <a:pt x="426021" y="245441"/>
                      <a:pt x="420749" y="244780"/>
                    </a:cubicBezTo>
                    <a:lnTo>
                      <a:pt x="418760" y="244652"/>
                    </a:lnTo>
                    <a:lnTo>
                      <a:pt x="326385" y="244652"/>
                    </a:lnTo>
                    <a:close/>
                    <a:moveTo>
                      <a:pt x="136800" y="55161"/>
                    </a:moveTo>
                    <a:lnTo>
                      <a:pt x="136800" y="126277"/>
                    </a:lnTo>
                    <a:cubicBezTo>
                      <a:pt x="136800" y="132064"/>
                      <a:pt x="132086" y="136800"/>
                      <a:pt x="126278" y="136800"/>
                    </a:cubicBezTo>
                    <a:lnTo>
                      <a:pt x="55183" y="136800"/>
                    </a:lnTo>
                    <a:close/>
                    <a:moveTo>
                      <a:pt x="294647" y="0"/>
                    </a:moveTo>
                    <a:lnTo>
                      <a:pt x="168369" y="0"/>
                    </a:lnTo>
                    <a:lnTo>
                      <a:pt x="164771" y="0"/>
                    </a:lnTo>
                    <a:lnTo>
                      <a:pt x="164750" y="0"/>
                    </a:lnTo>
                    <a:cubicBezTo>
                      <a:pt x="163739" y="0"/>
                      <a:pt x="162771" y="232"/>
                      <a:pt x="161782" y="295"/>
                    </a:cubicBezTo>
                    <a:cubicBezTo>
                      <a:pt x="157258" y="610"/>
                      <a:pt x="152795" y="1473"/>
                      <a:pt x="148649" y="3199"/>
                    </a:cubicBezTo>
                    <a:cubicBezTo>
                      <a:pt x="147071" y="3872"/>
                      <a:pt x="145598" y="4798"/>
                      <a:pt x="144104" y="5640"/>
                    </a:cubicBezTo>
                    <a:cubicBezTo>
                      <a:pt x="143220" y="6124"/>
                      <a:pt x="142252" y="6503"/>
                      <a:pt x="141410" y="7071"/>
                    </a:cubicBezTo>
                    <a:cubicBezTo>
                      <a:pt x="139768" y="8188"/>
                      <a:pt x="138294" y="9513"/>
                      <a:pt x="136800" y="10860"/>
                    </a:cubicBezTo>
                    <a:cubicBezTo>
                      <a:pt x="136232" y="11365"/>
                      <a:pt x="135558" y="11786"/>
                      <a:pt x="135011" y="12333"/>
                    </a:cubicBezTo>
                    <a:lnTo>
                      <a:pt x="12332" y="134991"/>
                    </a:lnTo>
                    <a:cubicBezTo>
                      <a:pt x="4440" y="142882"/>
                      <a:pt x="0" y="153595"/>
                      <a:pt x="0" y="164749"/>
                    </a:cubicBezTo>
                    <a:lnTo>
                      <a:pt x="0" y="168370"/>
                    </a:lnTo>
                    <a:lnTo>
                      <a:pt x="0" y="378831"/>
                    </a:lnTo>
                    <a:cubicBezTo>
                      <a:pt x="0" y="402065"/>
                      <a:pt x="18857" y="420923"/>
                      <a:pt x="42092" y="420923"/>
                    </a:cubicBezTo>
                    <a:lnTo>
                      <a:pt x="181170" y="420923"/>
                    </a:lnTo>
                    <a:lnTo>
                      <a:pt x="152761" y="389354"/>
                    </a:lnTo>
                    <a:lnTo>
                      <a:pt x="42092" y="389354"/>
                    </a:lnTo>
                    <a:cubicBezTo>
                      <a:pt x="36283" y="389354"/>
                      <a:pt x="31569" y="384618"/>
                      <a:pt x="31569" y="378831"/>
                    </a:cubicBezTo>
                    <a:lnTo>
                      <a:pt x="31569" y="168370"/>
                    </a:lnTo>
                    <a:lnTo>
                      <a:pt x="126278" y="168370"/>
                    </a:lnTo>
                    <a:cubicBezTo>
                      <a:pt x="149512" y="168370"/>
                      <a:pt x="168369" y="149511"/>
                      <a:pt x="168369" y="126277"/>
                    </a:cubicBezTo>
                    <a:lnTo>
                      <a:pt x="168369" y="31569"/>
                    </a:lnTo>
                    <a:lnTo>
                      <a:pt x="294647" y="31569"/>
                    </a:lnTo>
                    <a:cubicBezTo>
                      <a:pt x="300457" y="31569"/>
                      <a:pt x="305171" y="36304"/>
                      <a:pt x="305171" y="42093"/>
                    </a:cubicBezTo>
                    <a:lnTo>
                      <a:pt x="305171" y="217419"/>
                    </a:lnTo>
                    <a:lnTo>
                      <a:pt x="332469" y="217419"/>
                    </a:lnTo>
                    <a:lnTo>
                      <a:pt x="336740" y="217419"/>
                    </a:lnTo>
                    <a:lnTo>
                      <a:pt x="336740" y="42093"/>
                    </a:lnTo>
                    <a:cubicBezTo>
                      <a:pt x="336740" y="18857"/>
                      <a:pt x="317883" y="0"/>
                      <a:pt x="294647" y="0"/>
                    </a:cubicBezTo>
                    <a:close/>
                  </a:path>
                </a:pathLst>
              </a:custGeom>
              <a:solidFill>
                <a:srgbClr val="212121"/>
              </a:solidFill>
              <a:ln w="13097"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grpSp>
        <p:sp>
          <p:nvSpPr>
            <p:cNvPr id="10" name="Arc 9">
              <a:extLst>
                <a:ext uri="{FF2B5EF4-FFF2-40B4-BE49-F238E27FC236}">
                  <a16:creationId xmlns:a16="http://schemas.microsoft.com/office/drawing/2014/main" id="{C5B2F101-36DB-51EC-E6C4-C645A9F12A11}"/>
                </a:ext>
                <a:ext uri="{C183D7F6-B498-43B3-948B-1728B52AA6E4}">
                  <adec:decorative xmlns:adec="http://schemas.microsoft.com/office/drawing/2017/decorative" val="1"/>
                </a:ext>
              </a:extLst>
            </p:cNvPr>
            <p:cNvSpPr/>
            <p:nvPr/>
          </p:nvSpPr>
          <p:spPr>
            <a:xfrm>
              <a:off x="11356900" y="995060"/>
              <a:ext cx="620281" cy="620281"/>
            </a:xfrm>
            <a:prstGeom prst="arc">
              <a:avLst>
                <a:gd name="adj1" fmla="val 13985583"/>
                <a:gd name="adj2" fmla="val 18591539"/>
              </a:avLst>
            </a:prstGeom>
            <a:noFill/>
            <a:ln w="19050" cap="rnd" cmpd="sng" algn="ctr">
              <a:solidFill>
                <a:srgbClr val="7030A0"/>
              </a:solidFill>
              <a:prstDash val="solid"/>
              <a:headEnd type="none" w="lg" len="med"/>
              <a:tailEnd type="none" w="lg"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grpSp>
      <p:sp>
        <p:nvSpPr>
          <p:cNvPr id="11" name="Rectangle 10">
            <a:extLst>
              <a:ext uri="{FF2B5EF4-FFF2-40B4-BE49-F238E27FC236}">
                <a16:creationId xmlns:a16="http://schemas.microsoft.com/office/drawing/2014/main" id="{E8264687-BA74-7BFE-3CA4-68045C36E181}"/>
              </a:ext>
            </a:extLst>
          </p:cNvPr>
          <p:cNvSpPr/>
          <p:nvPr/>
        </p:nvSpPr>
        <p:spPr bwMode="auto">
          <a:xfrm>
            <a:off x="10139651" y="50360"/>
            <a:ext cx="2513901" cy="459468"/>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Baseline</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3418003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1">
            <a:extLst>
              <a:ext uri="{FF2B5EF4-FFF2-40B4-BE49-F238E27FC236}">
                <a16:creationId xmlns:a16="http://schemas.microsoft.com/office/drawing/2014/main" id="{29A081C5-D12E-B6A2-C519-CB2AE32EE87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bwMode="auto">
          <a:xfrm>
            <a:off x="495300" y="1205160"/>
            <a:ext cx="11206955" cy="5020149"/>
          </a:xfrm>
          <a:prstGeom prst="roundRect">
            <a:avLst>
              <a:gd name="adj" fmla="val 2901"/>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4891BD35-B22A-6071-FEA8-941FAD374723}"/>
              </a:ext>
            </a:extLst>
          </p:cNvPr>
          <p:cNvSpPr>
            <a:spLocks noGrp="1"/>
          </p:cNvSpPr>
          <p:nvPr>
            <p:ph type="title"/>
          </p:nvPr>
        </p:nvSpPr>
        <p:spPr>
          <a:xfrm>
            <a:off x="513772" y="418399"/>
            <a:ext cx="9739837" cy="356282"/>
          </a:xfrm>
        </p:spPr>
        <p:txBody>
          <a:bodyPr lIns="0">
            <a:noAutofit/>
          </a:bodyPr>
          <a:lstStyle/>
          <a:p>
            <a:r>
              <a:rPr lang="en-US" sz="2400" b="1"/>
              <a:t>Continue to the Core path as needed</a:t>
            </a:r>
            <a:endParaRPr lang="en-US" sz="2400"/>
          </a:p>
        </p:txBody>
      </p:sp>
      <p:sp>
        <p:nvSpPr>
          <p:cNvPr id="14" name="TextBox 13">
            <a:extLst>
              <a:ext uri="{FF2B5EF4-FFF2-40B4-BE49-F238E27FC236}">
                <a16:creationId xmlns:a16="http://schemas.microsoft.com/office/drawing/2014/main" id="{356BFB17-4FAA-D335-86BE-0FAC2F0DA2B2}"/>
              </a:ext>
            </a:extLst>
          </p:cNvPr>
          <p:cNvSpPr txBox="1"/>
          <p:nvPr/>
        </p:nvSpPr>
        <p:spPr>
          <a:xfrm>
            <a:off x="513773" y="778896"/>
            <a:ext cx="6755246" cy="276999"/>
          </a:xfrm>
          <a:prstGeom prst="rect">
            <a:avLst/>
          </a:prstGeom>
          <a:noFill/>
        </p:spPr>
        <p:txBody>
          <a:bodyPr wrap="square" lIns="0" rIns="0">
            <a:spAutoFit/>
          </a:bodyPr>
          <a:lstStyle/>
          <a:p>
            <a:pPr marL="7938" marR="0" lvl="1"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t>Follow the recommended activities for the Core path to further optimize data security controls.</a:t>
            </a:r>
          </a:p>
        </p:txBody>
      </p:sp>
      <p:sp>
        <p:nvSpPr>
          <p:cNvPr id="6" name="Rectangle: Rounded Corners 5">
            <a:extLst>
              <a:ext uri="{FF2B5EF4-FFF2-40B4-BE49-F238E27FC236}">
                <a16:creationId xmlns:a16="http://schemas.microsoft.com/office/drawing/2014/main" id="{6FE3E9FC-B0CF-F5CC-867A-166561391CED}"/>
              </a:ext>
            </a:extLst>
          </p:cNvPr>
          <p:cNvSpPr/>
          <p:nvPr/>
        </p:nvSpPr>
        <p:spPr>
          <a:xfrm>
            <a:off x="7055443" y="234424"/>
            <a:ext cx="3762526" cy="700911"/>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Required licenses:</a:t>
            </a:r>
            <a:endParaRPr lang="en-US" sz="1000">
              <a:solidFill>
                <a:srgbClr val="000000"/>
              </a:solidFill>
              <a:latin typeface="Segoe UI Semibold"/>
            </a:endParaRPr>
          </a:p>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8661C5"/>
                </a:solidFill>
                <a:effectLst/>
                <a:uLnTx/>
                <a:uFillTx/>
                <a:latin typeface="Segoe UI Semibold"/>
                <a:ea typeface="+mn-ea"/>
                <a:cs typeface="+mn-cs"/>
              </a:rPr>
              <a:t>Office 365 E3, </a:t>
            </a:r>
            <a:r>
              <a:rPr lang="en-US" sz="1000">
                <a:solidFill>
                  <a:srgbClr val="8661C5"/>
                </a:solidFill>
                <a:latin typeface="Segoe UI Semibold"/>
              </a:rPr>
              <a:t>Microsoft 365 Business Standard/Premium, </a:t>
            </a:r>
            <a:r>
              <a:rPr kumimoji="0" lang="en-US" sz="1000" b="0" i="0" u="none" strike="noStrike" kern="1200" cap="none" spc="0" normalizeH="0" baseline="0" noProof="0">
                <a:ln>
                  <a:noFill/>
                </a:ln>
                <a:solidFill>
                  <a:srgbClr val="8661C5"/>
                </a:solidFill>
                <a:effectLst/>
                <a:uLnTx/>
                <a:uFillTx/>
                <a:latin typeface="Segoe UI Semibold"/>
                <a:ea typeface="+mn-ea"/>
                <a:cs typeface="+mn-cs"/>
              </a:rPr>
              <a:t>or higher</a:t>
            </a:r>
            <a:r>
              <a:rPr lang="en-US" sz="1000">
                <a:solidFill>
                  <a:srgbClr val="8661C5"/>
                </a:solidFill>
                <a:latin typeface="Segoe UI Semibold"/>
              </a:rPr>
              <a:t>;</a:t>
            </a:r>
            <a:r>
              <a:rPr kumimoji="0" lang="en-US" sz="1000" b="0" i="0" u="none" strike="noStrike" kern="1200" cap="none" spc="0" normalizeH="0" baseline="0" noProof="0">
                <a:ln>
                  <a:noFill/>
                </a:ln>
                <a:solidFill>
                  <a:srgbClr val="8661C5"/>
                </a:solidFill>
                <a:effectLst/>
                <a:uLnTx/>
                <a:uFillTx/>
                <a:latin typeface="Segoe UI Semibold"/>
                <a:ea typeface="+mn-ea"/>
                <a:cs typeface="+mn-cs"/>
              </a:rPr>
              <a:t> and SPP-SharePoint Advanced Management</a:t>
            </a:r>
          </a:p>
        </p:txBody>
      </p:sp>
      <p:graphicFrame>
        <p:nvGraphicFramePr>
          <p:cNvPr id="11" name="Table 10">
            <a:extLst>
              <a:ext uri="{FF2B5EF4-FFF2-40B4-BE49-F238E27FC236}">
                <a16:creationId xmlns:a16="http://schemas.microsoft.com/office/drawing/2014/main" id="{AE53D8F4-C015-659E-9A10-54F619F7B173}"/>
              </a:ext>
            </a:extLst>
          </p:cNvPr>
          <p:cNvGraphicFramePr>
            <a:graphicFrameLocks noGrp="1"/>
          </p:cNvGraphicFramePr>
          <p:nvPr/>
        </p:nvGraphicFramePr>
        <p:xfrm>
          <a:off x="489745" y="1194410"/>
          <a:ext cx="11206955" cy="4657165"/>
        </p:xfrm>
        <a:graphic>
          <a:graphicData uri="http://schemas.openxmlformats.org/drawingml/2006/table">
            <a:tbl>
              <a:tblPr firstRow="1" bandRow="1">
                <a:tableStyleId>{5C22544A-7EE6-4342-B048-85BDC9FD1C3A}</a:tableStyleId>
              </a:tblPr>
              <a:tblGrid>
                <a:gridCol w="1826793">
                  <a:extLst>
                    <a:ext uri="{9D8B030D-6E8A-4147-A177-3AD203B41FA5}">
                      <a16:colId xmlns:a16="http://schemas.microsoft.com/office/drawing/2014/main" val="573948340"/>
                    </a:ext>
                  </a:extLst>
                </a:gridCol>
                <a:gridCol w="3967377">
                  <a:extLst>
                    <a:ext uri="{9D8B030D-6E8A-4147-A177-3AD203B41FA5}">
                      <a16:colId xmlns:a16="http://schemas.microsoft.com/office/drawing/2014/main" val="2729328785"/>
                    </a:ext>
                  </a:extLst>
                </a:gridCol>
                <a:gridCol w="5412785">
                  <a:extLst>
                    <a:ext uri="{9D8B030D-6E8A-4147-A177-3AD203B41FA5}">
                      <a16:colId xmlns:a16="http://schemas.microsoft.com/office/drawing/2014/main" val="1720550423"/>
                    </a:ext>
                  </a:extLst>
                </a:gridCol>
              </a:tblGrid>
              <a:tr h="2495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a:solidFill>
                            <a:schemeClr val="accent2"/>
                          </a:solidFill>
                          <a:latin typeface="Segoe UI Semibold" panose="020B0502040204020203" pitchFamily="34" charset="0"/>
                          <a:ea typeface="+mn-ea"/>
                          <a:cs typeface="Segoe UI Semibold" panose="020B0502040204020203" pitchFamily="34" charset="0"/>
                        </a:rPr>
                        <a:t>Product</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marL="0" algn="l" defTabSz="914400" rtl="0" eaLnBrk="1" latinLnBrk="0" hangingPunct="1"/>
                      <a:r>
                        <a:rPr lang="en-US" sz="1200" b="1" i="0" kern="1200">
                          <a:solidFill>
                            <a:schemeClr val="accent2"/>
                          </a:solidFill>
                          <a:latin typeface="Segoe UI Semibold" panose="020B0502040204020203" pitchFamily="34" charset="0"/>
                          <a:ea typeface="+mn-ea"/>
                          <a:cs typeface="Segoe UI Semibold" panose="020B0502040204020203" pitchFamily="34" charset="0"/>
                        </a:rPr>
                        <a:t>Deployment outcomes</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marL="0" algn="l" defTabSz="914400" rtl="0" eaLnBrk="1" latinLnBrk="0" hangingPunct="1"/>
                      <a:r>
                        <a:rPr lang="en-US" sz="1200" b="1" i="0" kern="1200">
                          <a:solidFill>
                            <a:schemeClr val="accent2"/>
                          </a:solidFill>
                          <a:latin typeface="Segoe UI Semibold" panose="020B0502040204020203" pitchFamily="34" charset="0"/>
                          <a:ea typeface="+mn-ea"/>
                          <a:cs typeface="Segoe UI Semibold" panose="020B0502040204020203" pitchFamily="34" charset="0"/>
                        </a:rPr>
                        <a:t>Core activities</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673466318"/>
                  </a:ext>
                </a:extLst>
              </a:tr>
              <a:tr h="316070">
                <a:tc>
                  <a:txBody>
                    <a:bodyPr/>
                    <a:lstStyle/>
                    <a:p>
                      <a:pPr marL="0" algn="l" defTabSz="914400" rtl="0" eaLnBrk="1" latinLnBrk="0" hangingPunct="1"/>
                      <a:r>
                        <a:rPr lang="en-US" sz="1100" b="1" i="0" kern="1200">
                          <a:solidFill>
                            <a:schemeClr val="tx1"/>
                          </a:solidFill>
                          <a:latin typeface="Segoe UI Semibold" panose="020B0502040204020203" pitchFamily="34" charset="0"/>
                          <a:ea typeface="+mn-ea"/>
                          <a:cs typeface="Segoe UI Semibold" panose="020B0502040204020203" pitchFamily="34" charset="0"/>
                        </a:rPr>
                        <a:t>Copilot for Microsoft 365</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indent="0" algn="l" rtl="0" eaLnBrk="1" fontAlgn="auto" latinLnBrk="0" hangingPunct="1">
                        <a:spcBef>
                          <a:spcPts val="0"/>
                        </a:spcBef>
                        <a:spcAft>
                          <a:spcPts val="0"/>
                        </a:spcAft>
                        <a:buFont typeface="Arial" panose="020B0604020202020204" pitchFamily="34" charset="0"/>
                        <a:buNone/>
                      </a:pPr>
                      <a:r>
                        <a:rPr lang="en-US" sz="900" kern="1200">
                          <a:solidFill>
                            <a:schemeClr val="dk1"/>
                          </a:solidFill>
                          <a:latin typeface="+mn-lt"/>
                          <a:ea typeface="+mn-ea"/>
                          <a:cs typeface="+mn-cs"/>
                        </a:rPr>
                        <a:t>If enabled</a:t>
                      </a:r>
                      <a:r>
                        <a:rPr lang="en-US" sz="900" kern="1200">
                          <a:solidFill>
                            <a:schemeClr val="tx1"/>
                          </a:solidFill>
                          <a:latin typeface="+mn-lt"/>
                          <a:ea typeface="+mn-ea"/>
                          <a:cs typeface="Segoe UI"/>
                        </a:rPr>
                        <a:t>, update </a:t>
                      </a:r>
                      <a:r>
                        <a:rPr lang="en-US" sz="900"/>
                        <a:t>Restricted SharePoint Search allow list</a:t>
                      </a:r>
                      <a:endParaRPr lang="en-US" sz="1200" b="0" i="0" u="none" strike="noStrike">
                        <a:effectLst/>
                        <a:latin typeface="Arial" panose="020B0604020202020204" pitchFamily="34"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indent="0">
                        <a:buFont typeface="Arial" panose="020B0604020202020204" pitchFamily="34" charset="0"/>
                        <a:buNone/>
                      </a:pPr>
                      <a:r>
                        <a:rPr kumimoji="0" lang="en-US" sz="900" b="0" i="0" u="none" strike="noStrike" kern="1200" cap="none" spc="0" normalizeH="0" baseline="0">
                          <a:ln>
                            <a:noFill/>
                          </a:ln>
                          <a:solidFill>
                            <a:prstClr val="black"/>
                          </a:solidFill>
                          <a:effectLst/>
                          <a:uLnTx/>
                          <a:uFillTx/>
                          <a:latin typeface="+mn-lt"/>
                          <a:ea typeface="+mn-ea"/>
                          <a:cs typeface="+mn-cs"/>
                        </a:rPr>
                        <a:t>Configure up to 100 sites to be on the allow list of sites. Extend to sites containing highly used, low risk content</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14895030"/>
                  </a:ext>
                </a:extLst>
              </a:tr>
              <a:tr h="7901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kern="1200">
                          <a:solidFill>
                            <a:schemeClr val="tx1"/>
                          </a:solidFill>
                          <a:latin typeface="Segoe UI Semibold" panose="020B0502040204020203" pitchFamily="34" charset="0"/>
                          <a:ea typeface="+mn-ea"/>
                          <a:cs typeface="Segoe UI Semibold" panose="020B0502040204020203" pitchFamily="34" charset="0"/>
                        </a:rPr>
                        <a:t>Microsoft SharePoint*</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indent="0" algn="l" defTabSz="914400" rtl="0" eaLnBrk="1" latinLnBrk="0" hangingPunct="1">
                        <a:buFont typeface="Wingdings" panose="05000000000000000000" pitchFamily="2" charset="2"/>
                        <a:buNone/>
                      </a:pPr>
                      <a:r>
                        <a:rPr lang="en-US" sz="900" kern="1200" noProof="0">
                          <a:solidFill>
                            <a:schemeClr val="tx1"/>
                          </a:solidFill>
                          <a:latin typeface="+mn-lt"/>
                          <a:ea typeface="+mn-ea"/>
                          <a:cs typeface="Segoe UI"/>
                        </a:rPr>
                        <a:t>Evaluate sharing controls that govern who can share and how broadly</a:t>
                      </a:r>
                      <a:endParaRPr lang="en-US" sz="900" noProof="0">
                        <a:solidFill>
                          <a:schemeClr val="tx1"/>
                        </a:solidFill>
                        <a:cs typeface="Segoe UI"/>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black"/>
                          </a:solidFill>
                          <a:effectLst/>
                          <a:uLnTx/>
                          <a:uFillTx/>
                          <a:latin typeface="+mn-lt"/>
                          <a:ea typeface="+mn-ea"/>
                          <a:cs typeface="+mn-cs"/>
                        </a:rPr>
                        <a:t>Ask site owners to manually </a:t>
                      </a:r>
                      <a:r>
                        <a:rPr kumimoji="0" lang="en-US" sz="900" b="0" i="0" u="none" strike="noStrike" kern="1200" cap="none" spc="0" normalizeH="0" baseline="0" noProof="0">
                          <a:ln>
                            <a:noFill/>
                          </a:ln>
                          <a:solidFill>
                            <a:schemeClr val="accent6"/>
                          </a:solidFill>
                          <a:effectLst/>
                          <a:uLnTx/>
                          <a:uFillTx/>
                          <a:latin typeface="+mn-lt"/>
                          <a:ea typeface="+mn-ea"/>
                          <a:cs typeface="+mn-cs"/>
                          <a:hlinkClick r:id="rId3">
                            <a:extLst>
                              <a:ext uri="{A12FA001-AC4F-418D-AE19-62706E023703}">
                                <ahyp:hlinkClr xmlns:ahyp="http://schemas.microsoft.com/office/drawing/2018/hyperlinkcolor" val="tx"/>
                              </a:ext>
                            </a:extLst>
                          </a:hlinkClick>
                        </a:rPr>
                        <a:t>review SharePoint site permissions and correct as needed</a:t>
                      </a:r>
                      <a:endParaRPr kumimoji="0" lang="en-US" sz="900" b="0" i="0" u="none" strike="noStrike" kern="1200" cap="none" spc="0" normalizeH="0" baseline="0" noProof="0">
                        <a:ln>
                          <a:noFill/>
                        </a:ln>
                        <a:solidFill>
                          <a:schemeClr val="accent6"/>
                        </a:solidFill>
                        <a:effectLst/>
                        <a:uLnTx/>
                        <a:uFillTx/>
                        <a:latin typeface="+mn-lt"/>
                        <a:ea typeface="+mn-ea"/>
                        <a:cs typeface="+mn-cs"/>
                      </a:endParaRP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black"/>
                          </a:solidFill>
                          <a:effectLst/>
                          <a:uLnTx/>
                          <a:uFillTx/>
                          <a:latin typeface="+mn-lt"/>
                          <a:ea typeface="+mn-ea"/>
                          <a:cs typeface="Segoe UI"/>
                        </a:rPr>
                        <a:t>Ask OneDrive for Business (ODB) owners to </a:t>
                      </a:r>
                      <a:r>
                        <a:rPr kumimoji="0" lang="en-US" sz="900" b="0" i="0" u="none" strike="noStrike" kern="1200" cap="none" spc="0" normalizeH="0" baseline="0" noProof="0">
                          <a:ln>
                            <a:noFill/>
                          </a:ln>
                          <a:solidFill>
                            <a:schemeClr val="accent6"/>
                          </a:solidFill>
                          <a:effectLst/>
                          <a:uLnTx/>
                          <a:uFillTx/>
                          <a:latin typeface="+mn-lt"/>
                          <a:ea typeface="+mn-ea"/>
                          <a:cs typeface="Segoe UI"/>
                          <a:hlinkClick r:id="rId4">
                            <a:extLst>
                              <a:ext uri="{A12FA001-AC4F-418D-AE19-62706E023703}">
                                <ahyp:hlinkClr xmlns:ahyp="http://schemas.microsoft.com/office/drawing/2018/hyperlinkcolor" val="tx"/>
                              </a:ext>
                            </a:extLst>
                          </a:hlinkClick>
                        </a:rPr>
                        <a:t>run sharing reports</a:t>
                      </a:r>
                      <a:r>
                        <a:rPr kumimoji="0" lang="en-US" sz="900" b="0" i="0" u="none" strike="noStrike" kern="1200" cap="none" spc="0" normalizeH="0" baseline="0" noProof="0">
                          <a:ln>
                            <a:noFill/>
                          </a:ln>
                          <a:solidFill>
                            <a:schemeClr val="accent6"/>
                          </a:solidFill>
                          <a:effectLst/>
                          <a:uLnTx/>
                          <a:uFillTx/>
                          <a:latin typeface="+mn-lt"/>
                          <a:ea typeface="+mn-ea"/>
                          <a:cs typeface="Segoe UI"/>
                        </a:rPr>
                        <a:t> </a:t>
                      </a:r>
                      <a:r>
                        <a:rPr kumimoji="0" lang="en-US" sz="900" b="0" i="0" u="none" strike="noStrike" kern="1200" cap="none" spc="0" normalizeH="0" baseline="0" noProof="0">
                          <a:ln>
                            <a:noFill/>
                          </a:ln>
                          <a:solidFill>
                            <a:prstClr val="black"/>
                          </a:solidFill>
                          <a:effectLst/>
                          <a:uLnTx/>
                          <a:uFillTx/>
                          <a:latin typeface="+mn-lt"/>
                          <a:ea typeface="+mn-ea"/>
                          <a:cs typeface="Segoe UI"/>
                        </a:rPr>
                        <a:t>in their ODB and </a:t>
                      </a:r>
                      <a:r>
                        <a:rPr kumimoji="0" lang="en-US" sz="900" b="0" i="0" u="none" strike="noStrike" kern="1200" cap="none" spc="0" normalizeH="0" baseline="0" noProof="0">
                          <a:ln>
                            <a:noFill/>
                          </a:ln>
                          <a:solidFill>
                            <a:schemeClr val="accent6"/>
                          </a:solidFill>
                          <a:effectLst/>
                          <a:uLnTx/>
                          <a:uFillTx/>
                          <a:latin typeface="+mn-lt"/>
                          <a:ea typeface="+mn-ea"/>
                          <a:cs typeface="Segoe UI"/>
                          <a:hlinkClick r:id="rId5">
                            <a:extLst>
                              <a:ext uri="{A12FA001-AC4F-418D-AE19-62706E023703}">
                                <ahyp:hlinkClr xmlns:ahyp="http://schemas.microsoft.com/office/drawing/2018/hyperlinkcolor" val="tx"/>
                              </a:ext>
                            </a:extLst>
                          </a:hlinkClick>
                        </a:rPr>
                        <a:t>correct settings</a:t>
                      </a:r>
                      <a:r>
                        <a:rPr kumimoji="0" lang="en-US" sz="900" b="0" i="0" u="none" strike="noStrike" kern="1200" cap="none" spc="0" normalizeH="0" baseline="0" noProof="0">
                          <a:ln>
                            <a:noFill/>
                          </a:ln>
                          <a:solidFill>
                            <a:schemeClr val="accent6"/>
                          </a:solidFill>
                          <a:effectLst/>
                          <a:uLnTx/>
                          <a:uFillTx/>
                          <a:latin typeface="+mn-lt"/>
                          <a:ea typeface="+mn-ea"/>
                          <a:cs typeface="Segoe UI"/>
                        </a:rPr>
                        <a:t> </a:t>
                      </a:r>
                      <a:r>
                        <a:rPr kumimoji="0" lang="en-US" sz="900" b="0" i="0" u="none" strike="noStrike" kern="1200" cap="none" spc="0" normalizeH="0" baseline="0" noProof="0">
                          <a:ln>
                            <a:noFill/>
                          </a:ln>
                          <a:solidFill>
                            <a:prstClr val="black"/>
                          </a:solidFill>
                          <a:effectLst/>
                          <a:uLnTx/>
                          <a:uFillTx/>
                          <a:latin typeface="+mn-lt"/>
                          <a:ea typeface="+mn-ea"/>
                          <a:cs typeface="Segoe UI"/>
                        </a:rPr>
                        <a:t>if needed</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black"/>
                          </a:solidFill>
                          <a:effectLst/>
                          <a:uLnTx/>
                          <a:uFillTx/>
                          <a:latin typeface="+mn-lt"/>
                          <a:ea typeface="+mn-ea"/>
                          <a:cs typeface="Segoe UI"/>
                        </a:rPr>
                        <a:t>Set </a:t>
                      </a:r>
                      <a:r>
                        <a:rPr kumimoji="0" lang="en-US" sz="900" b="0" i="0" u="none" strike="noStrike" kern="1200" cap="none" spc="0" normalizeH="0" baseline="0" noProof="0">
                          <a:ln>
                            <a:noFill/>
                          </a:ln>
                          <a:solidFill>
                            <a:schemeClr val="accent6"/>
                          </a:solidFill>
                          <a:effectLst/>
                          <a:uLnTx/>
                          <a:uFillTx/>
                          <a:latin typeface="+mn-lt"/>
                          <a:ea typeface="+mn-ea"/>
                          <a:cs typeface="Segoe UI"/>
                          <a:hlinkClick r:id="rId6">
                            <a:extLst>
                              <a:ext uri="{A12FA001-AC4F-418D-AE19-62706E023703}">
                                <ahyp:hlinkClr xmlns:ahyp="http://schemas.microsoft.com/office/drawing/2018/hyperlinkcolor" val="tx"/>
                              </a:ext>
                            </a:extLst>
                          </a:hlinkClick>
                        </a:rPr>
                        <a:t>default sharing link type</a:t>
                      </a:r>
                      <a:r>
                        <a:rPr kumimoji="0" lang="en-US" sz="900" b="0" i="0" u="none" strike="noStrike" kern="1200" cap="none" spc="0" normalizeH="0" baseline="0" noProof="0">
                          <a:ln>
                            <a:noFill/>
                          </a:ln>
                          <a:solidFill>
                            <a:prstClr val="black"/>
                          </a:solidFill>
                          <a:effectLst/>
                          <a:uLnTx/>
                          <a:uFillTx/>
                          <a:latin typeface="+mn-lt"/>
                          <a:ea typeface="+mn-ea"/>
                          <a:cs typeface="Segoe UI"/>
                        </a:rPr>
                        <a:t> on tenant, and optionally set the sharing link type on specific sites</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black"/>
                          </a:solidFill>
                          <a:effectLst/>
                          <a:uLnTx/>
                          <a:uFillTx/>
                          <a:latin typeface="+mn-lt"/>
                          <a:ea typeface="+mn-ea"/>
                          <a:cs typeface="Segoe UI"/>
                        </a:rPr>
                        <a:t>Set </a:t>
                      </a:r>
                      <a:r>
                        <a:rPr kumimoji="0" lang="en-US" sz="900" b="0" i="0" u="none" strike="noStrike" kern="1200" cap="none" spc="0" normalizeH="0" baseline="0" noProof="0">
                          <a:ln>
                            <a:noFill/>
                          </a:ln>
                          <a:solidFill>
                            <a:schemeClr val="accent6"/>
                          </a:solidFill>
                          <a:effectLst/>
                          <a:uLnTx/>
                          <a:uFillTx/>
                          <a:latin typeface="+mn-lt"/>
                          <a:ea typeface="+mn-ea"/>
                          <a:cs typeface="Segoe UI"/>
                          <a:hlinkClick r:id="rId7">
                            <a:extLst>
                              <a:ext uri="{A12FA001-AC4F-418D-AE19-62706E023703}">
                                <ahyp:hlinkClr xmlns:ahyp="http://schemas.microsoft.com/office/drawing/2018/hyperlinkcolor" val="tx"/>
                              </a:ext>
                            </a:extLst>
                          </a:hlinkClick>
                        </a:rPr>
                        <a:t>sharing link expiration</a:t>
                      </a:r>
                      <a:r>
                        <a:rPr kumimoji="0" lang="en-US" sz="900" b="0" i="0" u="none" strike="noStrike" kern="1200" cap="none" spc="0" normalizeH="0" baseline="0" noProof="0">
                          <a:ln>
                            <a:noFill/>
                          </a:ln>
                          <a:solidFill>
                            <a:srgbClr val="8661C5"/>
                          </a:solidFill>
                          <a:effectLst/>
                          <a:uLnTx/>
                          <a:uFillTx/>
                          <a:latin typeface="+mn-lt"/>
                          <a:ea typeface="+mn-ea"/>
                          <a:cs typeface="Segoe UI"/>
                        </a:rPr>
                        <a:t> </a:t>
                      </a:r>
                      <a:r>
                        <a:rPr kumimoji="0" lang="en-US" sz="900" b="0" i="0" u="none" strike="noStrike" kern="1200" cap="none" spc="0" normalizeH="0" baseline="0" noProof="0">
                          <a:ln>
                            <a:noFill/>
                          </a:ln>
                          <a:solidFill>
                            <a:prstClr val="black"/>
                          </a:solidFill>
                          <a:effectLst/>
                          <a:uLnTx/>
                          <a:uFillTx/>
                          <a:latin typeface="+mn-lt"/>
                          <a:ea typeface="+mn-ea"/>
                          <a:cs typeface="Segoe UI"/>
                        </a:rPr>
                        <a:t>on anyone links</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black"/>
                          </a:solidFill>
                          <a:effectLst/>
                          <a:uLnTx/>
                          <a:uFillTx/>
                          <a:latin typeface="+mn-lt"/>
                          <a:ea typeface="+mn-ea"/>
                          <a:cs typeface="Segoe UI"/>
                        </a:rPr>
                        <a:t>Set </a:t>
                      </a:r>
                      <a:r>
                        <a:rPr kumimoji="0" lang="en-US" sz="900" b="0" i="0" u="none" strike="noStrike" kern="1200" cap="none" spc="0" normalizeH="0" baseline="0" noProof="0">
                          <a:ln>
                            <a:noFill/>
                          </a:ln>
                          <a:solidFill>
                            <a:schemeClr val="accent6"/>
                          </a:solidFill>
                          <a:effectLst/>
                          <a:uLnTx/>
                          <a:uFillTx/>
                          <a:latin typeface="+mn-lt"/>
                          <a:ea typeface="+mn-ea"/>
                          <a:cs typeface="Segoe UI"/>
                          <a:hlinkClick r:id="rId8">
                            <a:extLst>
                              <a:ext uri="{A12FA001-AC4F-418D-AE19-62706E023703}">
                                <ahyp:hlinkClr xmlns:ahyp="http://schemas.microsoft.com/office/drawing/2018/hyperlinkcolor" val="tx"/>
                              </a:ext>
                            </a:extLst>
                          </a:hlinkClick>
                        </a:rPr>
                        <a:t>site owner sharing approval</a:t>
                      </a:r>
                      <a:r>
                        <a:rPr kumimoji="0" lang="en-US" sz="900" b="0" i="0" u="none" strike="noStrike" kern="1200" cap="none" spc="0" normalizeH="0" baseline="0" noProof="0">
                          <a:ln>
                            <a:noFill/>
                          </a:ln>
                          <a:solidFill>
                            <a:prstClr val="black"/>
                          </a:solidFill>
                          <a:effectLst/>
                          <a:uLnTx/>
                          <a:uFillTx/>
                          <a:latin typeface="+mn-lt"/>
                          <a:ea typeface="+mn-ea"/>
                          <a:cs typeface="Segoe UI"/>
                        </a:rPr>
                        <a:t> on sensitive sites</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27319867"/>
                  </a:ext>
                </a:extLst>
              </a:tr>
              <a:tr h="316070">
                <a:tc>
                  <a:txBody>
                    <a:bodyPr/>
                    <a:lstStyle/>
                    <a:p>
                      <a:pPr marL="0" algn="l" defTabSz="914400" rtl="0" eaLnBrk="1" latinLnBrk="0" hangingPunct="1"/>
                      <a:endParaRPr lang="en-US" sz="1200" b="1" i="0" kern="1200">
                        <a:solidFill>
                          <a:schemeClr val="tx1"/>
                        </a:solidFill>
                        <a:latin typeface="Segoe UI Semibold" panose="020B0502040204020203" pitchFamily="34" charset="0"/>
                        <a:ea typeface="+mn-ea"/>
                        <a:cs typeface="Segoe UI Semibold" panose="020B0502040204020203" pitchFamily="34"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l" rtl="0" eaLnBrk="1" fontAlgn="auto" latinLnBrk="0" hangingPunct="1">
                        <a:lnSpc>
                          <a:spcPct val="100000"/>
                        </a:lnSpc>
                        <a:spcBef>
                          <a:spcPts val="0"/>
                        </a:spcBef>
                        <a:spcAft>
                          <a:spcPts val="0"/>
                        </a:spcAft>
                        <a:buClrTx/>
                        <a:buSzTx/>
                        <a:buFont typeface="Wingdings" panose="05000000000000000000" pitchFamily="2" charset="2"/>
                        <a:buNone/>
                      </a:pPr>
                      <a:r>
                        <a:rPr kumimoji="0" lang="en-US" sz="900" b="0" i="0" u="none" strike="noStrike" kern="1200" cap="none" spc="0" normalizeH="0" baseline="0">
                          <a:ln>
                            <a:noFill/>
                          </a:ln>
                          <a:solidFill>
                            <a:prstClr val="black"/>
                          </a:solidFill>
                          <a:effectLst/>
                          <a:uLnTx/>
                          <a:uFillTx/>
                          <a:latin typeface="+mn-lt"/>
                          <a:ea typeface="+mn-ea"/>
                          <a:cs typeface="Segoe UI"/>
                        </a:rPr>
                        <a:t>Identify inactive sites, restrict access, and move sites to Microsoft 365 Archive or deleted</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171450" indent="-171450" algn="l" defTabSz="914400" rtl="0" eaLnBrk="1" latinLnBrk="0" hangingPunct="1">
                        <a:buFont typeface="Arial" panose="020B0604020202020204" pitchFamily="34" charset="0"/>
                        <a:buChar char="•"/>
                      </a:pPr>
                      <a:r>
                        <a:rPr kumimoji="0" lang="en-US" sz="900" b="0" i="0" u="none" strike="noStrike" kern="1200" cap="none" spc="0" normalizeH="0" baseline="0">
                          <a:ln>
                            <a:noFill/>
                          </a:ln>
                          <a:solidFill>
                            <a:prstClr val="black"/>
                          </a:solidFill>
                          <a:effectLst/>
                          <a:uLnTx/>
                          <a:uFillTx/>
                          <a:latin typeface="+mn-lt"/>
                          <a:ea typeface="+mn-ea"/>
                          <a:cs typeface="Segoe UI"/>
                        </a:rPr>
                        <a:t>Implement </a:t>
                      </a:r>
                      <a:r>
                        <a:rPr kumimoji="0" lang="en-US" sz="900" b="0" i="0" u="none" strike="noStrike" kern="1200" cap="none" spc="0" normalizeH="0" baseline="0">
                          <a:ln>
                            <a:noFill/>
                          </a:ln>
                          <a:solidFill>
                            <a:schemeClr val="accent6"/>
                          </a:solidFill>
                          <a:effectLst/>
                          <a:uLnTx/>
                          <a:uFillTx/>
                          <a:latin typeface="+mn-lt"/>
                          <a:ea typeface="+mn-ea"/>
                          <a:cs typeface="Segoe UI"/>
                          <a:hlinkClick r:id="rId9">
                            <a:extLst>
                              <a:ext uri="{A12FA001-AC4F-418D-AE19-62706E023703}">
                                <ahyp:hlinkClr xmlns:ahyp="http://schemas.microsoft.com/office/drawing/2018/hyperlinkcolor" val="tx"/>
                              </a:ext>
                            </a:extLst>
                          </a:hlinkClick>
                        </a:rPr>
                        <a:t>Inactive Site Policy</a:t>
                      </a:r>
                      <a:endParaRPr kumimoji="0" lang="en-US" sz="900" b="0" i="0" u="none" strike="noStrike" kern="1200" cap="none" spc="0" normalizeH="0" baseline="0">
                        <a:ln>
                          <a:noFill/>
                        </a:ln>
                        <a:solidFill>
                          <a:schemeClr val="accent6"/>
                        </a:solidFill>
                        <a:effectLst/>
                        <a:uLnTx/>
                        <a:uFillTx/>
                        <a:latin typeface="+mn-lt"/>
                        <a:ea typeface="+mn-ea"/>
                        <a:cs typeface="Segoe UI"/>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599775194"/>
                  </a:ext>
                </a:extLst>
              </a:tr>
              <a:tr h="553123">
                <a:tc>
                  <a:txBody>
                    <a:bodyPr/>
                    <a:lstStyle/>
                    <a:p>
                      <a:pPr marL="0" algn="l" defTabSz="914400" rtl="0" eaLnBrk="1" latinLnBrk="0" hangingPunct="1"/>
                      <a:endParaRPr lang="en-US" sz="1200" b="1" i="0" kern="1200">
                        <a:solidFill>
                          <a:schemeClr val="tx1"/>
                        </a:solidFill>
                        <a:latin typeface="Segoe UI Semibold" panose="020B0502040204020203" pitchFamily="34" charset="0"/>
                        <a:ea typeface="+mn-ea"/>
                        <a:cs typeface="Segoe UI Semibold" panose="020B0502040204020203" pitchFamily="34"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900" kern="1200">
                          <a:solidFill>
                            <a:schemeClr val="tx1"/>
                          </a:solidFill>
                          <a:latin typeface="+mn-lt"/>
                          <a:ea typeface="+mn-ea"/>
                          <a:cs typeface="Segoe UI"/>
                        </a:rPr>
                        <a:t>Identify potentially overshared content, restrict site access, initiate site owner review</a:t>
                      </a:r>
                      <a:endParaRPr lang="en-US" sz="900" kern="1200" baseline="30000">
                        <a:solidFill>
                          <a:schemeClr val="tx1"/>
                        </a:solidFill>
                        <a:latin typeface="+mn-lt"/>
                        <a:ea typeface="+mn-ea"/>
                        <a:cs typeface="Segoe UI"/>
                      </a:endParaRPr>
                    </a:p>
                    <a:p>
                      <a:pPr marL="0" marR="0" lvl="0" indent="0" algn="l" rtl="0" eaLnBrk="1" fontAlgn="auto" latinLnBrk="0" hangingPunct="1">
                        <a:lnSpc>
                          <a:spcPct val="100000"/>
                        </a:lnSpc>
                        <a:spcBef>
                          <a:spcPts val="0"/>
                        </a:spcBef>
                        <a:spcAft>
                          <a:spcPts val="0"/>
                        </a:spcAft>
                        <a:buClrTx/>
                        <a:buSzTx/>
                        <a:buFont typeface="Arial" panose="020B0604020202020204" pitchFamily="34" charset="0"/>
                        <a:buNone/>
                      </a:pPr>
                      <a:endParaRPr kumimoji="0" lang="en-US" sz="900" b="0" i="0" u="none" strike="noStrike" kern="1200" cap="none" spc="0" normalizeH="0" baseline="0">
                        <a:ln>
                          <a:noFill/>
                        </a:ln>
                        <a:solidFill>
                          <a:prstClr val="black"/>
                        </a:solidFill>
                        <a:effectLst/>
                        <a:uLnTx/>
                        <a:uFillTx/>
                        <a:latin typeface="+mn-lt"/>
                        <a:ea typeface="+mn-ea"/>
                        <a:cs typeface="Segoe UI"/>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171450" indent="-171450" algn="l" defTabSz="914400" rtl="0" eaLnBrk="1" latinLnBrk="0" hangingPunct="1">
                        <a:buFont typeface="Arial" panose="020B0604020202020204" pitchFamily="34" charset="0"/>
                        <a:buChar char="•"/>
                      </a:pPr>
                      <a:r>
                        <a:rPr kumimoji="0" lang="en-US" sz="900" b="0" i="0" u="none" strike="noStrike" kern="1200" cap="none" spc="0" normalizeH="0" baseline="0">
                          <a:ln>
                            <a:noFill/>
                          </a:ln>
                          <a:solidFill>
                            <a:prstClr val="black"/>
                          </a:solidFill>
                          <a:effectLst/>
                          <a:uLnTx/>
                          <a:uFillTx/>
                          <a:latin typeface="+mn-lt"/>
                          <a:ea typeface="+mn-ea"/>
                          <a:cs typeface="Segoe UI"/>
                        </a:rPr>
                        <a:t>Run </a:t>
                      </a:r>
                      <a:r>
                        <a:rPr kumimoji="0" lang="en-US" sz="900" b="0" i="0" u="none" strike="noStrike" kern="1200" cap="none" spc="0" normalizeH="0" baseline="0">
                          <a:ln>
                            <a:noFill/>
                          </a:ln>
                          <a:solidFill>
                            <a:schemeClr val="accent6"/>
                          </a:solidFill>
                          <a:effectLst/>
                          <a:uLnTx/>
                          <a:uFillTx/>
                          <a:latin typeface="+mn-lt"/>
                          <a:ea typeface="+mn-ea"/>
                          <a:cs typeface="Segoe UI"/>
                          <a:hlinkClick r:id="rId10">
                            <a:extLst>
                              <a:ext uri="{A12FA001-AC4F-418D-AE19-62706E023703}">
                                <ahyp:hlinkClr xmlns:ahyp="http://schemas.microsoft.com/office/drawing/2018/hyperlinkcolor" val="tx"/>
                              </a:ext>
                            </a:extLst>
                          </a:hlinkClick>
                        </a:rPr>
                        <a:t>Data Access Governance (DAG) reports</a:t>
                      </a:r>
                      <a:r>
                        <a:rPr kumimoji="0" lang="en-US" sz="900" b="0" i="0" u="none" strike="noStrike" kern="1200" cap="none" spc="0" normalizeH="0" baseline="0">
                          <a:ln>
                            <a:noFill/>
                          </a:ln>
                          <a:solidFill>
                            <a:srgbClr val="8661C5"/>
                          </a:solidFill>
                          <a:effectLst/>
                          <a:uLnTx/>
                          <a:uFillTx/>
                          <a:latin typeface="+mn-lt"/>
                          <a:ea typeface="+mn-ea"/>
                          <a:cs typeface="Segoe UI"/>
                          <a:hlinkClick r:id="rId10">
                            <a:extLst>
                              <a:ext uri="{A12FA001-AC4F-418D-AE19-62706E023703}">
                                <ahyp:hlinkClr xmlns:ahyp="http://schemas.microsoft.com/office/drawing/2018/hyperlinkcolor" val="tx"/>
                              </a:ext>
                            </a:extLst>
                          </a:hlinkClick>
                        </a:rPr>
                        <a:t> </a:t>
                      </a:r>
                      <a:endParaRPr kumimoji="0" lang="en-US" sz="900" b="0" i="0" u="none" strike="noStrike" kern="1200" cap="none" spc="0" normalizeH="0" baseline="0">
                        <a:ln>
                          <a:noFill/>
                        </a:ln>
                        <a:solidFill>
                          <a:prstClr val="black"/>
                        </a:solidFill>
                        <a:effectLst/>
                        <a:uLnTx/>
                        <a:uFillTx/>
                        <a:latin typeface="+mn-lt"/>
                        <a:ea typeface="+mn-ea"/>
                        <a:cs typeface="Segoe UI"/>
                      </a:endParaRPr>
                    </a:p>
                    <a:p>
                      <a:pPr marL="171450" indent="-171450" algn="l" defTabSz="914400" rtl="0" eaLnBrk="1" latinLnBrk="0" hangingPunct="1">
                        <a:buClr>
                          <a:schemeClr val="tx1"/>
                        </a:buClr>
                        <a:buFont typeface="Arial" panose="020B0604020202020204" pitchFamily="34" charset="0"/>
                        <a:buChar char="•"/>
                      </a:pPr>
                      <a:r>
                        <a:rPr kumimoji="0" lang="en-US" sz="900" b="0" i="0" u="none" strike="noStrike" kern="1200" cap="none" spc="0" normalizeH="0" baseline="0">
                          <a:ln>
                            <a:noFill/>
                          </a:ln>
                          <a:solidFill>
                            <a:schemeClr val="accent6"/>
                          </a:solidFill>
                          <a:effectLst/>
                          <a:uLnTx/>
                          <a:uFillTx/>
                          <a:latin typeface="+mn-lt"/>
                          <a:ea typeface="+mn-ea"/>
                          <a:cs typeface="Segoe UI"/>
                          <a:hlinkClick r:id="rId11">
                            <a:extLst>
                              <a:ext uri="{A12FA001-AC4F-418D-AE19-62706E023703}">
                                <ahyp:hlinkClr xmlns:ahyp="http://schemas.microsoft.com/office/drawing/2018/hyperlinkcolor" val="tx"/>
                              </a:ext>
                            </a:extLst>
                          </a:hlinkClick>
                        </a:rPr>
                        <a:t>Apply RAC</a:t>
                      </a:r>
                      <a:r>
                        <a:rPr kumimoji="0" lang="en-US" sz="900" b="0" i="0" u="none" strike="noStrike" kern="1200" cap="none" spc="0" normalizeH="0" baseline="0">
                          <a:ln>
                            <a:noFill/>
                          </a:ln>
                          <a:solidFill>
                            <a:schemeClr val="accent6"/>
                          </a:solidFill>
                          <a:effectLst/>
                          <a:uLnTx/>
                          <a:uFillTx/>
                          <a:latin typeface="+mn-lt"/>
                          <a:ea typeface="+mn-ea"/>
                          <a:cs typeface="Segoe UI"/>
                        </a:rPr>
                        <a:t> </a:t>
                      </a:r>
                      <a:r>
                        <a:rPr kumimoji="0" lang="en-US" sz="900" b="0" i="0" u="none" strike="noStrike" kern="1200" cap="none" spc="0" normalizeH="0" baseline="0">
                          <a:ln>
                            <a:noFill/>
                          </a:ln>
                          <a:solidFill>
                            <a:prstClr val="black"/>
                          </a:solidFill>
                          <a:effectLst/>
                          <a:uLnTx/>
                          <a:uFillTx/>
                          <a:latin typeface="+mn-lt"/>
                          <a:ea typeface="+mn-ea"/>
                          <a:cs typeface="Segoe UI"/>
                        </a:rPr>
                        <a:t>on sites based on DAG reports</a:t>
                      </a:r>
                    </a:p>
                    <a:p>
                      <a:pPr marL="171450" indent="-171450" algn="l" defTabSz="914400" rtl="0" eaLnBrk="1" latinLnBrk="0" hangingPunct="1">
                        <a:buFont typeface="Arial" panose="020B0604020202020204" pitchFamily="34" charset="0"/>
                        <a:buChar char="•"/>
                      </a:pPr>
                      <a:r>
                        <a:rPr kumimoji="0" lang="en-US" sz="900" b="0" i="0" u="none" strike="noStrike" kern="1200" cap="none" spc="0" normalizeH="0" baseline="0">
                          <a:ln>
                            <a:noFill/>
                          </a:ln>
                          <a:solidFill>
                            <a:prstClr val="black"/>
                          </a:solidFill>
                          <a:effectLst/>
                          <a:uLnTx/>
                          <a:uFillTx/>
                          <a:latin typeface="+mn-lt"/>
                          <a:ea typeface="+mn-ea"/>
                          <a:cs typeface="Segoe UI"/>
                        </a:rPr>
                        <a:t>Manually contact top shared site owners from DAG reports and ask them to attest to permissions and sharing configuration</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293918944"/>
                  </a:ext>
                </a:extLst>
              </a:tr>
              <a:tr h="316070">
                <a:tc>
                  <a:txBody>
                    <a:bodyPr/>
                    <a:lstStyle/>
                    <a:p>
                      <a:pPr marL="0" algn="l" defTabSz="914400" rtl="0" eaLnBrk="1" latinLnBrk="0" hangingPunct="1"/>
                      <a:endParaRPr lang="en-US" sz="1200" b="1" i="0" kern="1200">
                        <a:solidFill>
                          <a:schemeClr val="tx1"/>
                        </a:solidFill>
                        <a:latin typeface="Segoe UI Semibold" panose="020B0502040204020203" pitchFamily="34" charset="0"/>
                        <a:ea typeface="+mn-ea"/>
                        <a:cs typeface="Segoe UI Semibold" panose="020B0502040204020203" pitchFamily="34"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900" kern="1200" baseline="0">
                          <a:solidFill>
                            <a:schemeClr val="tx1"/>
                          </a:solidFill>
                          <a:latin typeface="+mn-lt"/>
                          <a:ea typeface="+mn-ea"/>
                          <a:cs typeface="Segoe UI"/>
                        </a:rPr>
                        <a:t>Set restricted access control and block file download policies on business-critical sites</a:t>
                      </a:r>
                      <a:endParaRPr lang="en-US" sz="900" b="0" i="0" u="none" strike="noStrike" kern="1200" baseline="0" noProof="0">
                        <a:solidFill>
                          <a:srgbClr val="808080"/>
                        </a:solidFill>
                        <a:latin typeface="Aptos_MSFontService"/>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171450" indent="-171450" algn="l" defTabSz="914400" rtl="0" eaLnBrk="1" latinLnBrk="0" hangingPunct="1">
                        <a:buFont typeface="Arial" panose="020B0604020202020204" pitchFamily="34" charset="0"/>
                        <a:buChar char="•"/>
                      </a:pPr>
                      <a:r>
                        <a:rPr kumimoji="0" lang="en-US" sz="900" b="0" i="0" u="none" strike="noStrike" kern="1200" cap="none" spc="0" normalizeH="0" baseline="0">
                          <a:ln>
                            <a:noFill/>
                          </a:ln>
                          <a:solidFill>
                            <a:prstClr val="black"/>
                          </a:solidFill>
                          <a:effectLst/>
                          <a:uLnTx/>
                          <a:uFillTx/>
                          <a:latin typeface="+mn-lt"/>
                          <a:ea typeface="+mn-ea"/>
                          <a:cs typeface="Segoe UI"/>
                        </a:rPr>
                        <a:t>Apply the </a:t>
                      </a:r>
                      <a:r>
                        <a:rPr kumimoji="0" lang="en-US" sz="900" b="0" i="0" u="none" strike="noStrike" kern="1200" cap="none" spc="0" normalizeH="0" baseline="0">
                          <a:ln>
                            <a:noFill/>
                          </a:ln>
                          <a:solidFill>
                            <a:schemeClr val="accent6"/>
                          </a:solidFill>
                          <a:effectLst/>
                          <a:uLnTx/>
                          <a:uFillTx/>
                          <a:latin typeface="+mn-lt"/>
                          <a:ea typeface="+mn-ea"/>
                          <a:cs typeface="Segoe UI"/>
                          <a:hlinkClick r:id="rId12">
                            <a:extLst>
                              <a:ext uri="{A12FA001-AC4F-418D-AE19-62706E023703}">
                                <ahyp:hlinkClr xmlns:ahyp="http://schemas.microsoft.com/office/drawing/2018/hyperlinkcolor" val="tx"/>
                              </a:ext>
                            </a:extLst>
                          </a:hlinkClick>
                        </a:rPr>
                        <a:t>BlockDownloadPolicy on sensitive sites</a:t>
                      </a:r>
                      <a:endParaRPr kumimoji="0" lang="en-US" sz="900" b="0" i="0" u="none" strike="noStrike" kern="1200" cap="none" spc="0" normalizeH="0" baseline="0">
                        <a:ln>
                          <a:noFill/>
                        </a:ln>
                        <a:solidFill>
                          <a:schemeClr val="accent6"/>
                        </a:solidFill>
                        <a:effectLst/>
                        <a:uLnTx/>
                        <a:uFillTx/>
                        <a:latin typeface="+mn-lt"/>
                        <a:ea typeface="+mn-ea"/>
                        <a:cs typeface="Segoe UI"/>
                      </a:endParaRPr>
                    </a:p>
                    <a:p>
                      <a:pPr marL="171450" indent="-171450" algn="l" defTabSz="914400" rtl="0" eaLnBrk="1" latinLnBrk="0" hangingPunct="1">
                        <a:buFont typeface="Arial" panose="020B0604020202020204" pitchFamily="34" charset="0"/>
                        <a:buChar char="•"/>
                      </a:pPr>
                      <a:r>
                        <a:rPr kumimoji="0" lang="en-US" sz="900" b="0" i="0" u="none" strike="noStrike" kern="1200" cap="none" spc="0" normalizeH="0" baseline="0">
                          <a:ln>
                            <a:noFill/>
                          </a:ln>
                          <a:solidFill>
                            <a:prstClr val="black"/>
                          </a:solidFill>
                          <a:effectLst/>
                          <a:uLnTx/>
                          <a:uFillTx/>
                          <a:latin typeface="+mn-lt"/>
                          <a:ea typeface="+mn-ea"/>
                          <a:cs typeface="Segoe UI"/>
                        </a:rPr>
                        <a:t>Apply the </a:t>
                      </a:r>
                      <a:r>
                        <a:rPr kumimoji="0" lang="en-US" sz="900" b="0" i="0" u="none" strike="noStrike" kern="1200" cap="none" spc="0" normalizeH="0" baseline="0">
                          <a:ln>
                            <a:noFill/>
                          </a:ln>
                          <a:solidFill>
                            <a:schemeClr val="accent6"/>
                          </a:solidFill>
                          <a:effectLst/>
                          <a:uLnTx/>
                          <a:uFillTx/>
                          <a:latin typeface="+mn-lt"/>
                          <a:ea typeface="+mn-ea"/>
                          <a:cs typeface="Segoe UI"/>
                          <a:hlinkClick r:id="rId13">
                            <a:extLst>
                              <a:ext uri="{A12FA001-AC4F-418D-AE19-62706E023703}">
                                <ahyp:hlinkClr xmlns:ahyp="http://schemas.microsoft.com/office/drawing/2018/hyperlinkcolor" val="tx"/>
                              </a:ext>
                            </a:extLst>
                          </a:hlinkClick>
                        </a:rPr>
                        <a:t>BlockDownloadPolicy on Teams Meeting Recordings</a:t>
                      </a:r>
                      <a:endParaRPr kumimoji="0" lang="en-US" sz="900" b="0" i="0" u="none" strike="noStrike" kern="1200" cap="none" spc="0" normalizeH="0" baseline="0">
                        <a:ln>
                          <a:noFill/>
                        </a:ln>
                        <a:solidFill>
                          <a:schemeClr val="accent6"/>
                        </a:solidFill>
                        <a:effectLst/>
                        <a:uLnTx/>
                        <a:uFillTx/>
                        <a:latin typeface="+mn-lt"/>
                        <a:ea typeface="+mn-ea"/>
                        <a:cs typeface="Segoe UI"/>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61361034"/>
                  </a:ext>
                </a:extLst>
              </a:tr>
              <a:tr h="3819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kern="1200">
                          <a:solidFill>
                            <a:schemeClr val="tx1"/>
                          </a:solidFill>
                          <a:latin typeface="Segoe UI Semibold" panose="020B0502040204020203" pitchFamily="34" charset="0"/>
                          <a:ea typeface="+mn-ea"/>
                          <a:cs typeface="Segoe UI Semibold" panose="020B0502040204020203" pitchFamily="34" charset="0"/>
                        </a:rPr>
                        <a:t>Microsoft</a:t>
                      </a:r>
                      <a:r>
                        <a:rPr lang="en-US" sz="1100" b="1" i="0">
                          <a:solidFill>
                            <a:schemeClr val="tx1"/>
                          </a:solidFill>
                          <a:latin typeface="Segoe UI Semibold" panose="020B0502040204020203" pitchFamily="34" charset="0"/>
                          <a:cs typeface="Segoe UI Semibold" panose="020B0502040204020203" pitchFamily="34" charset="0"/>
                        </a:rPr>
                        <a:t> </a:t>
                      </a:r>
                      <a:r>
                        <a:rPr lang="en-US" sz="1100" b="1" i="0" kern="1200">
                          <a:solidFill>
                            <a:schemeClr val="tx1"/>
                          </a:solidFill>
                          <a:latin typeface="Segoe UI Semibold" panose="020B0502040204020203" pitchFamily="34" charset="0"/>
                          <a:ea typeface="+mn-ea"/>
                          <a:cs typeface="Segoe UI Semibold" panose="020B0502040204020203" pitchFamily="34" charset="0"/>
                        </a:rPr>
                        <a:t>Purview</a:t>
                      </a:r>
                    </a:p>
                    <a:p>
                      <a:pPr marL="0" algn="l" defTabSz="914400" rtl="0" eaLnBrk="1" latinLnBrk="0" hangingPunct="1"/>
                      <a:endParaRPr lang="en-US" sz="1200" b="1" i="0" kern="1200">
                        <a:solidFill>
                          <a:schemeClr val="tx1"/>
                        </a:solidFill>
                        <a:latin typeface="Segoe UI Semibold" panose="020B0502040204020203" pitchFamily="34" charset="0"/>
                        <a:ea typeface="+mn-ea"/>
                        <a:cs typeface="Segoe UI Semibold" panose="020B0502040204020203" pitchFamily="34"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indent="0">
                        <a:buFont typeface="Arial" panose="020B0604020202020204" pitchFamily="34" charset="0"/>
                        <a:buNone/>
                      </a:pPr>
                      <a:r>
                        <a:rPr kumimoji="0" lang="en-US" sz="900" b="0" i="0" u="none" strike="noStrike" kern="1200" cap="none" spc="0" normalizeH="0" baseline="0" noProof="0">
                          <a:ln>
                            <a:noFill/>
                          </a:ln>
                          <a:solidFill>
                            <a:prstClr val="black"/>
                          </a:solidFill>
                          <a:effectLst/>
                          <a:uLnTx/>
                          <a:uFillTx/>
                          <a:ea typeface="+mn-ea"/>
                          <a:cs typeface="Segoe UI"/>
                        </a:rPr>
                        <a:t>Gain visibility into how users are interacting with data in the organization and with Copilot for Microsoft 365</a:t>
                      </a:r>
                      <a:endParaRPr lang="en-US" sz="90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266700" marR="0" lvl="0" indent="-166688"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a:ln>
                            <a:noFill/>
                          </a:ln>
                          <a:solidFill>
                            <a:prstClr val="black"/>
                          </a:solidFill>
                          <a:effectLst/>
                          <a:uLnTx/>
                          <a:uFillTx/>
                          <a:latin typeface="+mn-lt"/>
                          <a:ea typeface="+mn-ea"/>
                          <a:cs typeface="+mn-cs"/>
                        </a:rPr>
                        <a:t>Confirm that </a:t>
                      </a:r>
                      <a:r>
                        <a:rPr kumimoji="0" lang="en-US" sz="900" b="0" i="0" u="none" strike="noStrike" kern="1200" cap="none" spc="0" normalizeH="0" baseline="0">
                          <a:ln>
                            <a:noFill/>
                          </a:ln>
                          <a:solidFill>
                            <a:schemeClr val="accent6"/>
                          </a:solidFill>
                          <a:effectLst/>
                          <a:uLnTx/>
                          <a:uFillTx/>
                          <a:latin typeface="+mn-lt"/>
                          <a:ea typeface="+mn-ea"/>
                          <a:cs typeface="+mn-cs"/>
                          <a:hlinkClick r:id="rId14">
                            <a:extLst>
                              <a:ext uri="{A12FA001-AC4F-418D-AE19-62706E023703}">
                                <ahyp:hlinkClr xmlns:ahyp="http://schemas.microsoft.com/office/drawing/2018/hyperlinkcolor" val="tx"/>
                              </a:ext>
                            </a:extLst>
                          </a:hlinkClick>
                        </a:rPr>
                        <a:t>Microsoft Purview Audit</a:t>
                      </a:r>
                      <a:r>
                        <a:rPr kumimoji="0" lang="en-US" sz="900" b="0" i="0" u="none" strike="noStrike" kern="1200" cap="none" spc="0" normalizeH="0" baseline="0">
                          <a:ln>
                            <a:noFill/>
                          </a:ln>
                          <a:solidFill>
                            <a:schemeClr val="accent6"/>
                          </a:solidFill>
                          <a:effectLst/>
                          <a:uLnTx/>
                          <a:uFillTx/>
                          <a:latin typeface="+mn-lt"/>
                          <a:ea typeface="+mn-ea"/>
                          <a:cs typeface="+mn-cs"/>
                        </a:rPr>
                        <a:t> </a:t>
                      </a:r>
                      <a:r>
                        <a:rPr kumimoji="0" lang="en-US" sz="900" b="0" i="0" u="none" strike="noStrike" kern="1200" cap="none" spc="0" normalizeH="0" baseline="0">
                          <a:ln>
                            <a:noFill/>
                          </a:ln>
                          <a:solidFill>
                            <a:prstClr val="black"/>
                          </a:solidFill>
                          <a:effectLst/>
                          <a:uLnTx/>
                          <a:uFillTx/>
                          <a:latin typeface="+mn-lt"/>
                          <a:ea typeface="+mn-ea"/>
                          <a:cs typeface="+mn-cs"/>
                        </a:rPr>
                        <a:t>is enabled, if not </a:t>
                      </a:r>
                      <a:r>
                        <a:rPr kumimoji="0" lang="en-US" sz="900" b="0" i="0" u="none" strike="noStrike" kern="1200" cap="none" spc="0" normalizeH="0" baseline="0">
                          <a:ln>
                            <a:noFill/>
                          </a:ln>
                          <a:solidFill>
                            <a:schemeClr val="accent6"/>
                          </a:solidFill>
                          <a:effectLst/>
                          <a:uLnTx/>
                          <a:uFillTx/>
                          <a:latin typeface="+mn-lt"/>
                          <a:ea typeface="+mn-ea"/>
                          <a:cs typeface="+mn-cs"/>
                          <a:hlinkClick r:id="rId15">
                            <a:extLst>
                              <a:ext uri="{A12FA001-AC4F-418D-AE19-62706E023703}">
                                <ahyp:hlinkClr xmlns:ahyp="http://schemas.microsoft.com/office/drawing/2018/hyperlinkcolor" val="tx"/>
                              </a:ext>
                            </a:extLst>
                          </a:hlinkClick>
                        </a:rPr>
                        <a:t>enable it</a:t>
                      </a:r>
                      <a:endParaRPr kumimoji="0" lang="en-US" sz="900" b="0" i="0" u="none" strike="noStrike" kern="1200" cap="none" spc="0" normalizeH="0" baseline="0">
                        <a:ln>
                          <a:noFill/>
                        </a:ln>
                        <a:solidFill>
                          <a:schemeClr val="accent6"/>
                        </a:solidFill>
                        <a:effectLst/>
                        <a:uLnTx/>
                        <a:uFillTx/>
                        <a:latin typeface="+mn-lt"/>
                        <a:ea typeface="+mn-ea"/>
                        <a:cs typeface="+mn-cs"/>
                      </a:endParaRPr>
                    </a:p>
                  </a:txBody>
                  <a:tcPr marL="0" marR="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76387026"/>
                  </a:ext>
                </a:extLst>
              </a:tr>
              <a:tr h="316070">
                <a:tc>
                  <a:txBody>
                    <a:bodyPr/>
                    <a:lstStyle/>
                    <a:p>
                      <a:pPr marL="0" algn="l" defTabSz="914400" rtl="0" eaLnBrk="1" latinLnBrk="0" hangingPunct="1"/>
                      <a:endParaRPr lang="en-US" sz="1200" b="1" i="0" kern="1200">
                        <a:solidFill>
                          <a:schemeClr val="tx1"/>
                        </a:solidFill>
                        <a:latin typeface="Segoe UI Semibold" panose="020B0502040204020203" pitchFamily="34" charset="0"/>
                        <a:ea typeface="+mn-ea"/>
                        <a:cs typeface="Segoe UI Semibold" panose="020B0502040204020203" pitchFamily="34"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0" i="0" u="none" strike="noStrike" kern="1200" cap="none" spc="0" normalizeH="0" baseline="0">
                          <a:ln>
                            <a:noFill/>
                          </a:ln>
                          <a:solidFill>
                            <a:prstClr val="black"/>
                          </a:solidFill>
                          <a:effectLst/>
                          <a:uLnTx/>
                          <a:uFillTx/>
                          <a:latin typeface="+mn-lt"/>
                          <a:ea typeface="+mn-ea"/>
                          <a:cs typeface="Segoe UI"/>
                        </a:rPr>
                        <a:t>Enable citations and protections for sensitive data access by Copilot for Microsoft 365</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indent="0" algn="l" defTabSz="914400" rtl="0" eaLnBrk="1" latinLnBrk="0" hangingPunct="1">
                        <a:buFont typeface="Arial" panose="020B0604020202020204" pitchFamily="34" charset="0"/>
                        <a:buNone/>
                      </a:pPr>
                      <a:r>
                        <a:rPr kumimoji="0" lang="en-US" sz="900" b="0" i="0" u="none" strike="noStrike" kern="1200" cap="none" spc="0" normalizeH="0" baseline="0">
                          <a:ln>
                            <a:noFill/>
                          </a:ln>
                          <a:solidFill>
                            <a:schemeClr val="accent6"/>
                          </a:solidFill>
                          <a:effectLst/>
                          <a:uLnTx/>
                          <a:uFillTx/>
                          <a:latin typeface="+mn-lt"/>
                          <a:ea typeface="+mn-ea"/>
                          <a:cs typeface="Segoe UI"/>
                          <a:hlinkClick r:id="rId16">
                            <a:extLst>
                              <a:ext uri="{A12FA001-AC4F-418D-AE19-62706E023703}">
                                <ahyp:hlinkClr xmlns:ahyp="http://schemas.microsoft.com/office/drawing/2018/hyperlinkcolor" val="tx"/>
                              </a:ext>
                            </a:extLst>
                          </a:hlinkClick>
                        </a:rPr>
                        <a:t>Manually Label emails and documents with out-of-the-box sensitivity labels</a:t>
                      </a:r>
                      <a:r>
                        <a:rPr kumimoji="0" lang="en-US" sz="900" b="0" i="0" u="none" strike="noStrike" kern="1200" cap="none" spc="0" normalizeH="0" baseline="0">
                          <a:ln>
                            <a:noFill/>
                          </a:ln>
                          <a:solidFill>
                            <a:schemeClr val="accent6"/>
                          </a:solidFill>
                          <a:effectLst/>
                          <a:uLnTx/>
                          <a:uFillTx/>
                          <a:latin typeface="+mn-lt"/>
                          <a:ea typeface="+mn-ea"/>
                          <a:cs typeface="Segoe UI"/>
                        </a:rPr>
                        <a:t> </a:t>
                      </a:r>
                      <a:r>
                        <a:rPr kumimoji="0" lang="en-US" sz="900" b="0" i="0" u="none" strike="noStrike" kern="1200" cap="none" spc="0" normalizeH="0" baseline="0">
                          <a:ln>
                            <a:noFill/>
                          </a:ln>
                          <a:solidFill>
                            <a:prstClr val="black"/>
                          </a:solidFill>
                          <a:effectLst/>
                          <a:uLnTx/>
                          <a:uFillTx/>
                          <a:latin typeface="+mn-lt"/>
                          <a:ea typeface="+mn-ea"/>
                          <a:cs typeface="Segoe UI"/>
                        </a:rPr>
                        <a:t>using one-click or </a:t>
                      </a:r>
                      <a:r>
                        <a:rPr kumimoji="0" lang="en-US" sz="900" b="0" i="0" u="none" strike="noStrike" kern="1200" cap="none" spc="0" normalizeH="0" baseline="0">
                          <a:ln>
                            <a:noFill/>
                          </a:ln>
                          <a:solidFill>
                            <a:schemeClr val="accent6"/>
                          </a:solidFill>
                          <a:effectLst/>
                          <a:uLnTx/>
                          <a:uFillTx/>
                          <a:latin typeface="+mn-lt"/>
                          <a:ea typeface="+mn-ea"/>
                          <a:cs typeface="Segoe UI"/>
                          <a:hlinkClick r:id="rId17">
                            <a:extLst>
                              <a:ext uri="{A12FA001-AC4F-418D-AE19-62706E023703}">
                                <ahyp:hlinkClr xmlns:ahyp="http://schemas.microsoft.com/office/drawing/2018/hyperlinkcolor" val="tx"/>
                              </a:ext>
                            </a:extLst>
                          </a:hlinkClick>
                        </a:rPr>
                        <a:t>previously created policies</a:t>
                      </a:r>
                      <a:endParaRPr kumimoji="0" lang="en-US" sz="900" b="0" i="0" u="none" strike="noStrike" kern="1200" cap="none" spc="0" normalizeH="0" baseline="0">
                        <a:ln>
                          <a:noFill/>
                        </a:ln>
                        <a:solidFill>
                          <a:schemeClr val="accent6"/>
                        </a:solidFill>
                        <a:effectLst/>
                        <a:uLnTx/>
                        <a:uFillTx/>
                        <a:latin typeface="+mn-lt"/>
                        <a:ea typeface="+mn-ea"/>
                        <a:cs typeface="Segoe UI"/>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972600948"/>
                  </a:ext>
                </a:extLst>
              </a:tr>
              <a:tr h="316070">
                <a:tc>
                  <a:txBody>
                    <a:bodyPr/>
                    <a:lstStyle/>
                    <a:p>
                      <a:endParaRPr lang="en-US" sz="1200" b="1" i="0" kern="1200">
                        <a:solidFill>
                          <a:schemeClr val="tx1"/>
                        </a:solidFill>
                        <a:latin typeface="Segoe UI Semibold" panose="020B0502040204020203" pitchFamily="34" charset="0"/>
                        <a:ea typeface="+mn-ea"/>
                        <a:cs typeface="Segoe UI Semibold" panose="020B0502040204020203" pitchFamily="34"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0" i="0" u="none" strike="noStrike" kern="1200" cap="none" spc="0" normalizeH="0" baseline="0">
                          <a:ln>
                            <a:noFill/>
                          </a:ln>
                          <a:solidFill>
                            <a:prstClr val="black"/>
                          </a:solidFill>
                          <a:effectLst/>
                          <a:uLnTx/>
                          <a:uFillTx/>
                          <a:latin typeface="+mn-lt"/>
                          <a:ea typeface="+mn-ea"/>
                          <a:cs typeface="Segoe UI"/>
                        </a:rPr>
                        <a:t>Protect sensitive information from being shared beyond its intended audience and reduce the risk of oversharing</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indent="0">
                        <a:buFont typeface="Arial" panose="020B0604020202020204" pitchFamily="34" charset="0"/>
                        <a:buNone/>
                      </a:pPr>
                      <a:r>
                        <a:rPr lang="en-US" sz="900">
                          <a:solidFill>
                            <a:schemeClr val="accent6"/>
                          </a:solidFill>
                          <a:hlinkClick r:id="rId18">
                            <a:extLst>
                              <a:ext uri="{A12FA001-AC4F-418D-AE19-62706E023703}">
                                <ahyp:hlinkClr xmlns:ahyp="http://schemas.microsoft.com/office/drawing/2018/hyperlinkcolor" val="tx"/>
                              </a:ext>
                            </a:extLst>
                          </a:hlinkClick>
                        </a:rPr>
                        <a:t>Create and deploy Data Loss Prevention (DLP) policies</a:t>
                      </a:r>
                      <a:r>
                        <a:rPr lang="en-US" sz="900">
                          <a:solidFill>
                            <a:schemeClr val="accent6"/>
                          </a:solidFill>
                        </a:rPr>
                        <a:t> </a:t>
                      </a:r>
                      <a:r>
                        <a:rPr lang="en-US" sz="900"/>
                        <a:t>for SharePoint, Exchange, and OneDrive for Business</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801711141"/>
                  </a:ext>
                </a:extLst>
              </a:tr>
              <a:tr h="316070">
                <a:tc>
                  <a:txBody>
                    <a:bodyPr/>
                    <a:lstStyle/>
                    <a:p>
                      <a:endParaRPr lang="en-US" sz="1200" b="1" i="0" kern="1200">
                        <a:solidFill>
                          <a:schemeClr val="tx1"/>
                        </a:solidFill>
                        <a:latin typeface="Segoe UI Semibold" panose="020B0502040204020203" pitchFamily="34" charset="0"/>
                        <a:ea typeface="+mn-ea"/>
                        <a:cs typeface="Segoe UI Semibold" panose="020B0502040204020203" pitchFamily="34"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0" i="0" u="none" strike="noStrike" kern="1200" cap="none" spc="0" normalizeH="0" baseline="0">
                          <a:ln>
                            <a:noFill/>
                          </a:ln>
                          <a:solidFill>
                            <a:prstClr val="black"/>
                          </a:solidFill>
                          <a:effectLst/>
                          <a:uLnTx/>
                          <a:uFillTx/>
                          <a:latin typeface="+mn-lt"/>
                          <a:ea typeface="+mn-ea"/>
                          <a:cs typeface="Segoe UI"/>
                        </a:rPr>
                        <a:t>Retain the data you need to keep and remove data that no longer has business value to reduce data surface for oversharing</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indent="0">
                        <a:buFont typeface="Arial" panose="020B0604020202020204" pitchFamily="34" charset="0"/>
                        <a:buNone/>
                      </a:pPr>
                      <a:r>
                        <a:rPr lang="en-US" sz="900">
                          <a:solidFill>
                            <a:schemeClr val="accent6"/>
                          </a:solidFill>
                          <a:hlinkClick r:id="rId19">
                            <a:extLst>
                              <a:ext uri="{A12FA001-AC4F-418D-AE19-62706E023703}">
                                <ahyp:hlinkClr xmlns:ahyp="http://schemas.microsoft.com/office/drawing/2018/hyperlinkcolor" val="tx"/>
                              </a:ext>
                            </a:extLst>
                          </a:hlinkClick>
                        </a:rPr>
                        <a:t>Create and Configure retention policies</a:t>
                      </a:r>
                      <a:r>
                        <a:rPr lang="en-US" sz="900">
                          <a:solidFill>
                            <a:schemeClr val="accent6"/>
                          </a:solidFill>
                        </a:rPr>
                        <a:t> </a:t>
                      </a:r>
                      <a:r>
                        <a:rPr lang="en-US" sz="900"/>
                        <a:t>to archive or delete content exceeding data retention guidelines or maximum retention date</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788366638"/>
                  </a:ext>
                </a:extLst>
              </a:tr>
              <a:tr h="316070">
                <a:tc>
                  <a:txBody>
                    <a:bodyPr/>
                    <a:lstStyle/>
                    <a:p>
                      <a:endParaRPr lang="en-US" sz="1200" b="1" i="0" kern="1200">
                        <a:solidFill>
                          <a:schemeClr val="tx1"/>
                        </a:solidFill>
                        <a:latin typeface="Segoe UI Semibold" panose="020B0502040204020203" pitchFamily="34" charset="0"/>
                        <a:ea typeface="+mn-ea"/>
                        <a:cs typeface="Segoe UI Semibold" panose="020B0502040204020203" pitchFamily="34"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0" i="0" u="none" strike="noStrike" kern="1200" cap="none" spc="0" normalizeH="0" baseline="0">
                          <a:ln>
                            <a:noFill/>
                          </a:ln>
                          <a:solidFill>
                            <a:prstClr val="black"/>
                          </a:solidFill>
                          <a:effectLst/>
                          <a:uLnTx/>
                          <a:uFillTx/>
                          <a:latin typeface="+mn-lt"/>
                          <a:ea typeface="+mn-ea"/>
                          <a:cs typeface="Segoe UI"/>
                        </a:rPr>
                        <a:t>Gain additional understanding of content used and shared in </a:t>
                      </a:r>
                      <a:r>
                        <a:rPr lang="en-US" sz="900" b="0" kern="1200">
                          <a:solidFill>
                            <a:schemeClr val="tx1"/>
                          </a:solidFill>
                          <a:latin typeface="+mn-lt"/>
                          <a:ea typeface="+mn-ea"/>
                          <a:cs typeface="Segoe UI"/>
                        </a:rPr>
                        <a:t>Copilot </a:t>
                      </a:r>
                      <a:r>
                        <a:rPr kumimoji="0" lang="en-US" sz="900" b="0" i="0" u="none" strike="noStrike" kern="1200" cap="none" spc="0" normalizeH="0" baseline="0">
                          <a:ln>
                            <a:noFill/>
                          </a:ln>
                          <a:solidFill>
                            <a:prstClr val="black"/>
                          </a:solidFill>
                          <a:effectLst/>
                          <a:uLnTx/>
                          <a:uFillTx/>
                          <a:latin typeface="+mn-lt"/>
                          <a:ea typeface="+mn-ea"/>
                          <a:cs typeface="Segoe UI"/>
                        </a:rPr>
                        <a:t>interactions</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indent="0">
                        <a:buFont typeface="Arial" panose="020B0604020202020204" pitchFamily="34" charset="0"/>
                        <a:buNone/>
                      </a:pPr>
                      <a:r>
                        <a:rPr lang="en-US" sz="900"/>
                        <a:t>Use </a:t>
                      </a:r>
                      <a:r>
                        <a:rPr lang="en-US" sz="900">
                          <a:solidFill>
                            <a:schemeClr val="accent6"/>
                          </a:solidFill>
                          <a:hlinkClick r:id="rId20">
                            <a:extLst>
                              <a:ext uri="{A12FA001-AC4F-418D-AE19-62706E023703}">
                                <ahyp:hlinkClr xmlns:ahyp="http://schemas.microsoft.com/office/drawing/2018/hyperlinkcolor" val="tx"/>
                              </a:ext>
                            </a:extLst>
                          </a:hlinkClick>
                        </a:rPr>
                        <a:t>Microsoft Purview eDiscovery Content search</a:t>
                      </a:r>
                      <a:r>
                        <a:rPr lang="en-US" sz="900">
                          <a:solidFill>
                            <a:schemeClr val="accent6"/>
                          </a:solidFill>
                        </a:rPr>
                        <a:t> </a:t>
                      </a:r>
                      <a:r>
                        <a:rPr lang="en-US" sz="900"/>
                        <a:t>to find email in search for in email, documents, and instant messaging conversations</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6855771"/>
                  </a:ext>
                </a:extLst>
              </a:tr>
            </a:tbl>
          </a:graphicData>
        </a:graphic>
      </p:graphicFrame>
      <p:sp>
        <p:nvSpPr>
          <p:cNvPr id="3" name="TextBox 2">
            <a:extLst>
              <a:ext uri="{FF2B5EF4-FFF2-40B4-BE49-F238E27FC236}">
                <a16:creationId xmlns:a16="http://schemas.microsoft.com/office/drawing/2014/main" id="{6612FA6A-980A-3DD9-2020-9800EA7D89E1}"/>
              </a:ext>
            </a:extLst>
          </p:cNvPr>
          <p:cNvSpPr txBox="1"/>
          <p:nvPr/>
        </p:nvSpPr>
        <p:spPr>
          <a:xfrm>
            <a:off x="513772" y="6383422"/>
            <a:ext cx="11206955" cy="215444"/>
          </a:xfrm>
          <a:prstGeom prst="rect">
            <a:avLst/>
          </a:prstGeom>
          <a:noFill/>
        </p:spPr>
        <p:txBody>
          <a:bodyPr wrap="square" lIns="0" tIns="45720" rIns="0" bIns="45720" rtlCol="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chemeClr val="bg1"/>
                </a:solidFill>
                <a:effectLst/>
                <a:uLnTx/>
                <a:uFillTx/>
                <a:latin typeface="Segoe UI"/>
                <a:ea typeface="+mn-ea"/>
                <a:cs typeface="+mn-cs"/>
              </a:rPr>
              <a:t>*Note:</a:t>
            </a:r>
            <a:r>
              <a:rPr kumimoji="0" lang="en-US" sz="800" b="0" i="0" u="none" strike="noStrike" kern="1200" cap="none" spc="0" normalizeH="0" baseline="0" noProof="0">
                <a:ln>
                  <a:noFill/>
                </a:ln>
                <a:solidFill>
                  <a:schemeClr val="bg1"/>
                </a:solidFill>
                <a:effectLst/>
                <a:uLnTx/>
                <a:uFillTx/>
                <a:latin typeface="Segoe UI"/>
                <a:ea typeface="+mn-ea"/>
                <a:cs typeface="+mn-cs"/>
              </a:rPr>
              <a:t> </a:t>
            </a:r>
            <a:r>
              <a:rPr lang="en-US" sz="800">
                <a:solidFill>
                  <a:schemeClr val="bg1"/>
                </a:solidFill>
                <a:latin typeface="Segoe UI"/>
              </a:rPr>
              <a:t>Customers using Microsoft 365 Business Standard/Premium may choose to evaluate their environment with manual controls in lieu of implementing SharePoint Advanced Management capabilities </a:t>
            </a:r>
            <a:endParaRPr kumimoji="0" lang="en-US" sz="800" b="0" i="0" u="none" strike="noStrike" kern="1200" cap="none" spc="0" normalizeH="0" baseline="0" noProof="0">
              <a:ln>
                <a:noFill/>
              </a:ln>
              <a:solidFill>
                <a:schemeClr val="bg1"/>
              </a:solidFill>
              <a:effectLst/>
              <a:uLnTx/>
              <a:uFillTx/>
              <a:latin typeface="Segoe UI"/>
              <a:ea typeface="+mn-ea"/>
              <a:cs typeface="+mn-cs"/>
            </a:endParaRPr>
          </a:p>
        </p:txBody>
      </p:sp>
      <p:grpSp>
        <p:nvGrpSpPr>
          <p:cNvPr id="16" name="Group 15">
            <a:extLst>
              <a:ext uri="{FF2B5EF4-FFF2-40B4-BE49-F238E27FC236}">
                <a16:creationId xmlns:a16="http://schemas.microsoft.com/office/drawing/2014/main" id="{251D3D4B-8D7B-4815-3D8E-BFCFBE056BBE}"/>
              </a:ext>
              <a:ext uri="{C183D7F6-B498-43B3-948B-1728B52AA6E4}">
                <adec:decorative xmlns:adec="http://schemas.microsoft.com/office/drawing/2017/decorative" val="1"/>
              </a:ext>
            </a:extLst>
          </p:cNvPr>
          <p:cNvGrpSpPr/>
          <p:nvPr/>
        </p:nvGrpSpPr>
        <p:grpSpPr>
          <a:xfrm>
            <a:off x="11251935" y="447509"/>
            <a:ext cx="468932" cy="469886"/>
            <a:chOff x="3568784" y="3962019"/>
            <a:chExt cx="744537" cy="746051"/>
          </a:xfrm>
          <a:effectLst>
            <a:outerShdw blurRad="50800" dist="38100" dir="2700000" algn="tl" rotWithShape="0">
              <a:prstClr val="black">
                <a:alpha val="40000"/>
              </a:prstClr>
            </a:outerShdw>
          </a:effectLst>
        </p:grpSpPr>
        <p:grpSp>
          <p:nvGrpSpPr>
            <p:cNvPr id="17" name="Group 16">
              <a:extLst>
                <a:ext uri="{FF2B5EF4-FFF2-40B4-BE49-F238E27FC236}">
                  <a16:creationId xmlns:a16="http://schemas.microsoft.com/office/drawing/2014/main" id="{7F823667-C935-38E7-1430-A6A886A46D87}"/>
                </a:ext>
              </a:extLst>
            </p:cNvPr>
            <p:cNvGrpSpPr>
              <a:grpSpLocks/>
            </p:cNvGrpSpPr>
            <p:nvPr/>
          </p:nvGrpSpPr>
          <p:grpSpPr>
            <a:xfrm>
              <a:off x="3568784" y="3963534"/>
              <a:ext cx="744537" cy="744536"/>
              <a:chOff x="3568784" y="6329162"/>
              <a:chExt cx="744537" cy="744536"/>
            </a:xfrm>
          </p:grpSpPr>
          <p:grpSp>
            <p:nvGrpSpPr>
              <p:cNvPr id="19" name="Group 18">
                <a:extLst>
                  <a:ext uri="{FF2B5EF4-FFF2-40B4-BE49-F238E27FC236}">
                    <a16:creationId xmlns:a16="http://schemas.microsoft.com/office/drawing/2014/main" id="{90D7D393-FB7C-148D-AD00-EA1BC6B93E0A}"/>
                  </a:ext>
                </a:extLst>
              </p:cNvPr>
              <p:cNvGrpSpPr/>
              <p:nvPr/>
            </p:nvGrpSpPr>
            <p:grpSpPr>
              <a:xfrm>
                <a:off x="3568784" y="6329162"/>
                <a:ext cx="744537" cy="744536"/>
                <a:chOff x="5553520" y="1717263"/>
                <a:chExt cx="640110" cy="640108"/>
              </a:xfrm>
            </p:grpSpPr>
            <p:sp>
              <p:nvSpPr>
                <p:cNvPr id="21" name="Oval 20">
                  <a:extLst>
                    <a:ext uri="{FF2B5EF4-FFF2-40B4-BE49-F238E27FC236}">
                      <a16:creationId xmlns:a16="http://schemas.microsoft.com/office/drawing/2014/main" id="{E6127BA8-4B92-B619-658F-76F0F69D4A7F}"/>
                    </a:ext>
                  </a:extLst>
                </p:cNvPr>
                <p:cNvSpPr/>
                <p:nvPr/>
              </p:nvSpPr>
              <p:spPr bwMode="auto">
                <a:xfrm>
                  <a:off x="5553520" y="1717263"/>
                  <a:ext cx="640110" cy="640108"/>
                </a:xfrm>
                <a:prstGeom prst="ellipse">
                  <a:avLst/>
                </a:prstGeom>
                <a:solidFill>
                  <a:srgbClr val="FFFFFF"/>
                </a:solidFill>
                <a:ln w="9525" cap="flat" cmpd="sng" algn="ctr">
                  <a:noFill/>
                  <a:prstDash val="solid"/>
                  <a:headEnd type="none" w="med" len="med"/>
                  <a:tailEnd type="none" w="med" len="med"/>
                </a:ln>
                <a:effectLst>
                  <a:outerShdw blurRad="63500" sx="103000" sy="103000" algn="ctr" rotWithShape="0">
                    <a:prstClr val="black">
                      <a:alpha val="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2" name="Oval 1091_1">
                  <a:extLst>
                    <a:ext uri="{FF2B5EF4-FFF2-40B4-BE49-F238E27FC236}">
                      <a16:creationId xmlns:a16="http://schemas.microsoft.com/office/drawing/2014/main" id="{A64B05B5-260D-7B08-D485-79500E3B94F1}"/>
                    </a:ext>
                  </a:extLst>
                </p:cNvPr>
                <p:cNvSpPr/>
                <p:nvPr/>
              </p:nvSpPr>
              <p:spPr bwMode="auto">
                <a:xfrm>
                  <a:off x="5600766" y="1764506"/>
                  <a:ext cx="545622" cy="545620"/>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grpSp>
          <p:pic>
            <p:nvPicPr>
              <p:cNvPr id="20" name="Graphic 19">
                <a:extLst>
                  <a:ext uri="{FF2B5EF4-FFF2-40B4-BE49-F238E27FC236}">
                    <a16:creationId xmlns:a16="http://schemas.microsoft.com/office/drawing/2014/main" id="{1E21DA44-89CD-6FFA-1461-B46F2EAA507B}"/>
                  </a:ext>
                </a:extLst>
              </p:cNvPr>
              <p:cNvPicPr>
                <a:picLocks/>
              </p:cNvPicPr>
              <p:nvPr/>
            </p:nvPicPr>
            <p:blipFill>
              <a:blip r:embed="rId21">
                <a:extLst>
                  <a:ext uri="{96DAC541-7B7A-43D3-8B79-37D633B846F1}">
                    <asvg:svgBlip xmlns:asvg="http://schemas.microsoft.com/office/drawing/2016/SVG/main" r:embed="rId22"/>
                  </a:ext>
                </a:extLst>
              </a:blip>
              <a:stretch>
                <a:fillRect/>
              </a:stretch>
            </p:blipFill>
            <p:spPr>
              <a:xfrm>
                <a:off x="3795375" y="6555752"/>
                <a:ext cx="291356" cy="291356"/>
              </a:xfrm>
              <a:prstGeom prst="rect">
                <a:avLst/>
              </a:prstGeom>
            </p:spPr>
          </p:pic>
        </p:grpSp>
        <p:sp>
          <p:nvSpPr>
            <p:cNvPr id="18" name="Arc 17">
              <a:extLst>
                <a:ext uri="{FF2B5EF4-FFF2-40B4-BE49-F238E27FC236}">
                  <a16:creationId xmlns:a16="http://schemas.microsoft.com/office/drawing/2014/main" id="{57701935-1092-4558-DC57-23B5A2CFFE29}"/>
                </a:ext>
              </a:extLst>
            </p:cNvPr>
            <p:cNvSpPr/>
            <p:nvPr/>
          </p:nvSpPr>
          <p:spPr>
            <a:xfrm>
              <a:off x="3570720" y="3962019"/>
              <a:ext cx="740664" cy="740664"/>
            </a:xfrm>
            <a:prstGeom prst="arc">
              <a:avLst>
                <a:gd name="adj1" fmla="val 13985583"/>
                <a:gd name="adj2" fmla="val 18591539"/>
              </a:avLst>
            </a:prstGeom>
            <a:noFill/>
            <a:ln w="19050" cap="rnd" cmpd="sng" algn="ctr">
              <a:solidFill>
                <a:srgbClr val="7030A0"/>
              </a:solidFill>
              <a:prstDash val="solid"/>
              <a:headEnd type="none" w="lg" len="med"/>
              <a:tailEnd type="none" w="lg"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grpSp>
      <p:sp>
        <p:nvSpPr>
          <p:cNvPr id="23" name="Rectangle 22">
            <a:extLst>
              <a:ext uri="{FF2B5EF4-FFF2-40B4-BE49-F238E27FC236}">
                <a16:creationId xmlns:a16="http://schemas.microsoft.com/office/drawing/2014/main" id="{218CEDD6-1B58-2435-00CB-3E3486CE575D}"/>
              </a:ext>
            </a:extLst>
          </p:cNvPr>
          <p:cNvSpPr/>
          <p:nvPr/>
        </p:nvSpPr>
        <p:spPr bwMode="auto">
          <a:xfrm>
            <a:off x="10491053" y="0"/>
            <a:ext cx="1973017" cy="385586"/>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Core</a:t>
            </a:r>
          </a:p>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987117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1">
            <a:extLst>
              <a:ext uri="{FF2B5EF4-FFF2-40B4-BE49-F238E27FC236}">
                <a16:creationId xmlns:a16="http://schemas.microsoft.com/office/drawing/2014/main" id="{29A081C5-D12E-B6A2-C519-CB2AE32EE87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bwMode="auto">
          <a:xfrm>
            <a:off x="495300" y="1205160"/>
            <a:ext cx="11206955" cy="5020149"/>
          </a:xfrm>
          <a:prstGeom prst="roundRect">
            <a:avLst>
              <a:gd name="adj" fmla="val 2901"/>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4891BD35-B22A-6071-FEA8-941FAD374723}"/>
              </a:ext>
            </a:extLst>
          </p:cNvPr>
          <p:cNvSpPr>
            <a:spLocks noGrp="1"/>
          </p:cNvSpPr>
          <p:nvPr>
            <p:ph type="title"/>
          </p:nvPr>
        </p:nvSpPr>
        <p:spPr>
          <a:xfrm>
            <a:off x="513772" y="418399"/>
            <a:ext cx="10515600" cy="335151"/>
          </a:xfrm>
        </p:spPr>
        <p:txBody>
          <a:bodyPr lIns="0">
            <a:noAutofit/>
          </a:bodyPr>
          <a:lstStyle/>
          <a:p>
            <a:r>
              <a:rPr lang="en-US" sz="2400" b="1"/>
              <a:t>Continue to the Best-in-Class path as needed</a:t>
            </a:r>
            <a:endParaRPr lang="en-US" sz="2400"/>
          </a:p>
        </p:txBody>
      </p:sp>
      <p:graphicFrame>
        <p:nvGraphicFramePr>
          <p:cNvPr id="10" name="Table 9">
            <a:extLst>
              <a:ext uri="{FF2B5EF4-FFF2-40B4-BE49-F238E27FC236}">
                <a16:creationId xmlns:a16="http://schemas.microsoft.com/office/drawing/2014/main" id="{470F4CB6-559F-EEC8-1A3A-C5585DB3B9A1}"/>
              </a:ext>
            </a:extLst>
          </p:cNvPr>
          <p:cNvGraphicFramePr>
            <a:graphicFrameLocks noGrp="1"/>
          </p:cNvGraphicFramePr>
          <p:nvPr/>
        </p:nvGraphicFramePr>
        <p:xfrm>
          <a:off x="513772" y="1176744"/>
          <a:ext cx="11206955" cy="5086777"/>
        </p:xfrm>
        <a:graphic>
          <a:graphicData uri="http://schemas.openxmlformats.org/drawingml/2006/table">
            <a:tbl>
              <a:tblPr firstRow="1" bandRow="1">
                <a:tableStyleId>{5C22544A-7EE6-4342-B048-85BDC9FD1C3A}</a:tableStyleId>
              </a:tblPr>
              <a:tblGrid>
                <a:gridCol w="1962009">
                  <a:extLst>
                    <a:ext uri="{9D8B030D-6E8A-4147-A177-3AD203B41FA5}">
                      <a16:colId xmlns:a16="http://schemas.microsoft.com/office/drawing/2014/main" val="573948340"/>
                    </a:ext>
                  </a:extLst>
                </a:gridCol>
                <a:gridCol w="4055262">
                  <a:extLst>
                    <a:ext uri="{9D8B030D-6E8A-4147-A177-3AD203B41FA5}">
                      <a16:colId xmlns:a16="http://schemas.microsoft.com/office/drawing/2014/main" val="2729328785"/>
                    </a:ext>
                  </a:extLst>
                </a:gridCol>
                <a:gridCol w="5189684">
                  <a:extLst>
                    <a:ext uri="{9D8B030D-6E8A-4147-A177-3AD203B41FA5}">
                      <a16:colId xmlns:a16="http://schemas.microsoft.com/office/drawing/2014/main" val="1720550423"/>
                    </a:ext>
                  </a:extLst>
                </a:gridCol>
              </a:tblGrid>
              <a:tr h="2711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2"/>
                          </a:solidFill>
                          <a:latin typeface="Segoe UI Semibold" panose="020B0502040204020203" pitchFamily="34" charset="0"/>
                          <a:cs typeface="Segoe UI Semibold" panose="020B0502040204020203" pitchFamily="34" charset="0"/>
                        </a:rPr>
                        <a:t>Product</a:t>
                      </a:r>
                    </a:p>
                  </a:txBody>
                  <a:tcPr>
                    <a:lnL w="12700" cmpd="sng">
                      <a:noFill/>
                    </a:lnL>
                    <a:lnR w="12700" cmpd="sng">
                      <a:noFill/>
                    </a:lnR>
                    <a:lnT w="12700" cmpd="sng">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i="0">
                          <a:solidFill>
                            <a:schemeClr val="accent2"/>
                          </a:solidFill>
                          <a:latin typeface="Segoe UI Semibold" panose="020B0502040204020203" pitchFamily="34" charset="0"/>
                          <a:cs typeface="Segoe UI Semibold" panose="020B0502040204020203" pitchFamily="34" charset="0"/>
                        </a:rPr>
                        <a:t>Deployment outcomes</a:t>
                      </a:r>
                    </a:p>
                  </a:txBody>
                  <a:tcPr>
                    <a:lnL w="12700" cmpd="sng">
                      <a:noFill/>
                    </a:lnL>
                    <a:lnR w="12700" cmpd="sng">
                      <a:noFill/>
                    </a:lnR>
                    <a:lnT w="12700" cmpd="sng">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i="0">
                          <a:solidFill>
                            <a:schemeClr val="accent2"/>
                          </a:solidFill>
                          <a:latin typeface="Segoe UI Semibold" panose="020B0502040204020203" pitchFamily="34" charset="0"/>
                          <a:cs typeface="Segoe UI Semibold" panose="020B0502040204020203" pitchFamily="34" charset="0"/>
                        </a:rPr>
                        <a:t>Best-in-Class activities</a:t>
                      </a:r>
                    </a:p>
                  </a:txBody>
                  <a:tcPr>
                    <a:lnL w="12700" cmpd="sng">
                      <a:noFill/>
                    </a:lnL>
                    <a:lnR w="12700" cmpd="sng">
                      <a:noFill/>
                    </a:lnR>
                    <a:lnT w="12700" cmpd="sng">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9775194"/>
                  </a:ext>
                </a:extLst>
              </a:tr>
              <a:tr h="427735">
                <a:tc>
                  <a:txBody>
                    <a:bodyPr/>
                    <a:lstStyle/>
                    <a:p>
                      <a:pPr marL="0" algn="l" defTabSz="914400" rtl="0" eaLnBrk="1" latinLnBrk="0" hangingPunct="1"/>
                      <a:r>
                        <a:rPr lang="en-US" sz="1100" b="1" i="0" kern="1200">
                          <a:solidFill>
                            <a:schemeClr val="tx1"/>
                          </a:solidFill>
                          <a:latin typeface="Segoe UI Semibold" panose="020B0502040204020203" pitchFamily="34" charset="0"/>
                          <a:ea typeface="+mn-ea"/>
                          <a:cs typeface="Segoe UI Semibold" panose="020B0502040204020203" pitchFamily="34" charset="0"/>
                        </a:rPr>
                        <a:t>Copilot for Microsoft 365</a:t>
                      </a:r>
                    </a:p>
                  </a:txBody>
                  <a:tcP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rtl="0" eaLnBrk="1" fontAlgn="auto" latinLnBrk="0" hangingPunct="1">
                        <a:spcBef>
                          <a:spcPts val="0"/>
                        </a:spcBef>
                        <a:spcAft>
                          <a:spcPts val="0"/>
                        </a:spcAft>
                        <a:buFont typeface="Arial" panose="020B0604020202020204" pitchFamily="34" charset="0"/>
                        <a:buNone/>
                      </a:pPr>
                      <a:r>
                        <a:rPr lang="en-US" sz="1000" kern="1200">
                          <a:solidFill>
                            <a:schemeClr val="dk1"/>
                          </a:solidFill>
                          <a:latin typeface="+mn-lt"/>
                          <a:ea typeface="+mn-ea"/>
                          <a:cs typeface="+mn-cs"/>
                        </a:rPr>
                        <a:t>If enabled</a:t>
                      </a:r>
                      <a:r>
                        <a:rPr lang="en-US" sz="1000" kern="1200">
                          <a:solidFill>
                            <a:schemeClr val="tx1"/>
                          </a:solidFill>
                          <a:latin typeface="+mn-lt"/>
                          <a:ea typeface="+mn-ea"/>
                          <a:cs typeface="Segoe UI"/>
                        </a:rPr>
                        <a:t>, update </a:t>
                      </a:r>
                      <a:r>
                        <a:rPr lang="en-US" sz="1000"/>
                        <a:t>Restricted SharePoint Search allow list</a:t>
                      </a:r>
                      <a:endParaRPr lang="en-US" sz="1400" b="0" i="0" u="none" strike="noStrike">
                        <a:effectLst/>
                        <a:latin typeface="Arial" panose="020B0604020202020204" pitchFamily="34" charset="0"/>
                      </a:endParaRPr>
                    </a:p>
                  </a:txBody>
                  <a:tcP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Arial" panose="020B0604020202020204" pitchFamily="34" charset="0"/>
                        <a:buChar char="•"/>
                      </a:pPr>
                      <a:r>
                        <a:rPr kumimoji="0" lang="en-US" sz="1000" b="0" i="0" u="none" strike="noStrike" kern="1200" cap="none" spc="0" normalizeH="0" baseline="0">
                          <a:ln>
                            <a:noFill/>
                          </a:ln>
                          <a:solidFill>
                            <a:prstClr val="black"/>
                          </a:solidFill>
                          <a:effectLst/>
                          <a:uLnTx/>
                          <a:uFillTx/>
                          <a:latin typeface="+mn-lt"/>
                          <a:ea typeface="+mn-ea"/>
                          <a:cs typeface="+mn-cs"/>
                        </a:rPr>
                        <a:t>Configure up to 100 sites to be on the allow list of sites. E</a:t>
                      </a:r>
                      <a:r>
                        <a:rPr lang="en-US" sz="1000"/>
                        <a:t>xtend to sites containing restricted content, after validating permissions are set correctly</a:t>
                      </a:r>
                    </a:p>
                  </a:txBody>
                  <a:tcP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7538451"/>
                  </a:ext>
                </a:extLst>
              </a:tr>
              <a:tr h="4277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i="0" kern="1200">
                        <a:solidFill>
                          <a:schemeClr val="tx1"/>
                        </a:solidFill>
                        <a:latin typeface="Segoe UI Semibold" panose="020B0502040204020203" pitchFamily="34" charset="0"/>
                        <a:ea typeface="+mn-ea"/>
                        <a:cs typeface="Segoe UI Semibold" panose="020B0502040204020203" pitchFamily="34"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a:ln>
                            <a:noFill/>
                          </a:ln>
                          <a:solidFill>
                            <a:prstClr val="black"/>
                          </a:solidFill>
                          <a:effectLst/>
                          <a:uLnTx/>
                          <a:uFillTx/>
                          <a:latin typeface="+mn-lt"/>
                          <a:ea typeface="+mn-ea"/>
                          <a:cs typeface="Segoe UI"/>
                        </a:rPr>
                        <a:t>Disable </a:t>
                      </a:r>
                      <a:r>
                        <a:rPr lang="en-US" sz="1000"/>
                        <a:t>Restricted SharePoint Search to allow full Copilot experience</a:t>
                      </a:r>
                      <a:endParaRPr kumimoji="0" lang="en-US" sz="1000" b="0" i="0" u="none" strike="noStrike" kern="1200" cap="none" spc="0" normalizeH="0" baseline="0">
                        <a:ln>
                          <a:noFill/>
                        </a:ln>
                        <a:solidFill>
                          <a:prstClr val="black"/>
                        </a:solidFill>
                        <a:effectLst/>
                        <a:uLnTx/>
                        <a:uFillTx/>
                        <a:latin typeface="+mn-lt"/>
                        <a:ea typeface="+mn-ea"/>
                        <a:cs typeface="Segoe UI"/>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a:ln>
                            <a:noFill/>
                          </a:ln>
                          <a:solidFill>
                            <a:prstClr val="black"/>
                          </a:solidFill>
                          <a:effectLst/>
                          <a:uLnTx/>
                          <a:uFillTx/>
                          <a:latin typeface="+mn-lt"/>
                          <a:ea typeface="+mn-ea"/>
                          <a:cs typeface="+mn-cs"/>
                        </a:rPr>
                        <a:t>Once all the data security concerns are addressed, disable </a:t>
                      </a:r>
                      <a:r>
                        <a:rPr lang="en-US" sz="1000"/>
                        <a:t>Restricted SharePoint Search</a:t>
                      </a: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46081652"/>
                  </a:ext>
                </a:extLst>
              </a:tr>
              <a:tr h="4277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kern="1200">
                          <a:solidFill>
                            <a:schemeClr val="tx1"/>
                          </a:solidFill>
                          <a:latin typeface="Segoe UI Semibold" panose="020B0502040204020203" pitchFamily="34" charset="0"/>
                          <a:ea typeface="+mn-ea"/>
                          <a:cs typeface="Segoe UI Semibold" panose="020B0502040204020203" pitchFamily="34" charset="0"/>
                        </a:rPr>
                        <a:t>Microsoft SharePoint</a:t>
                      </a: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000" b="0" kern="1200">
                          <a:solidFill>
                            <a:schemeClr val="tx1"/>
                          </a:solidFill>
                          <a:latin typeface="+mn-lt"/>
                          <a:ea typeface="+mn-ea"/>
                          <a:cs typeface="Segoe UI"/>
                        </a:rPr>
                        <a:t>Perform periodic reviews of oversharing reports, restrict access as appropriate</a:t>
                      </a: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a:solidFill>
                            <a:schemeClr val="dk1"/>
                          </a:solidFill>
                          <a:latin typeface="+mn-lt"/>
                          <a:ea typeface="+mn-ea"/>
                          <a:cs typeface="+mn-cs"/>
                        </a:rPr>
                        <a:t>Run </a:t>
                      </a:r>
                      <a:r>
                        <a:rPr lang="en-US" sz="1000" kern="1200">
                          <a:solidFill>
                            <a:schemeClr val="accent6"/>
                          </a:solidFill>
                          <a:latin typeface="+mn-lt"/>
                          <a:ea typeface="+mn-ea"/>
                          <a:cs typeface="+mn-cs"/>
                          <a:hlinkClick r:id="rId3">
                            <a:extLst>
                              <a:ext uri="{A12FA001-AC4F-418D-AE19-62706E023703}">
                                <ahyp:hlinkClr xmlns:ahyp="http://schemas.microsoft.com/office/drawing/2018/hyperlinkcolor" val="tx"/>
                              </a:ext>
                            </a:extLst>
                          </a:hlinkClick>
                        </a:rPr>
                        <a:t>DAG reports</a:t>
                      </a:r>
                      <a:r>
                        <a:rPr lang="en-US" sz="1000" kern="1200">
                          <a:solidFill>
                            <a:schemeClr val="accent6"/>
                          </a:solidFill>
                          <a:latin typeface="+mn-lt"/>
                          <a:ea typeface="+mn-ea"/>
                          <a:cs typeface="+mn-cs"/>
                        </a:rPr>
                        <a:t> </a:t>
                      </a:r>
                      <a:r>
                        <a:rPr lang="en-US" sz="1000" kern="1200">
                          <a:solidFill>
                            <a:schemeClr val="dk1"/>
                          </a:solidFill>
                          <a:latin typeface="+mn-lt"/>
                          <a:ea typeface="+mn-ea"/>
                          <a:cs typeface="+mn-cs"/>
                        </a:rPr>
                        <a:t>on a periodic basis and apply RAC to sites that appear to be overshared </a:t>
                      </a: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30559400"/>
                  </a:ext>
                </a:extLst>
              </a:tr>
              <a:tr h="3915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tx1"/>
                        </a:solidFill>
                        <a:latin typeface="Segoe UI Semibold" panose="020B0502040204020203" pitchFamily="34" charset="0"/>
                        <a:ea typeface="+mn-ea"/>
                        <a:cs typeface="Segoe UI Semibold" panose="020B0502040204020203" pitchFamily="34"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000" b="0" kern="1200" baseline="0">
                          <a:solidFill>
                            <a:schemeClr val="tx1"/>
                          </a:solidFill>
                          <a:latin typeface="+mn-lt"/>
                          <a:ea typeface="+mn-ea"/>
                          <a:cs typeface="Segoe UI"/>
                        </a:rPr>
                        <a:t>Perform periodic reviews of inactive sites, and take action</a:t>
                      </a:r>
                      <a:endParaRPr lang="en-US" sz="1000">
                        <a:solidFill>
                          <a:schemeClr val="tx1"/>
                        </a:solidFill>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baseline="30000">
                        <a:solidFill>
                          <a:schemeClr val="tx1"/>
                        </a:solidFill>
                        <a:latin typeface="+mn-lt"/>
                        <a:ea typeface="+mn-ea"/>
                        <a:cs typeface="Segoe UI"/>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Apply </a:t>
                      </a:r>
                      <a:r>
                        <a:rPr lang="en-US" sz="1000">
                          <a:solidFill>
                            <a:schemeClr val="accent6"/>
                          </a:solidFill>
                          <a:hlinkClick r:id="rId4">
                            <a:extLst>
                              <a:ext uri="{A12FA001-AC4F-418D-AE19-62706E023703}">
                                <ahyp:hlinkClr xmlns:ahyp="http://schemas.microsoft.com/office/drawing/2018/hyperlinkcolor" val="tx"/>
                              </a:ext>
                            </a:extLst>
                          </a:hlinkClick>
                        </a:rPr>
                        <a:t>inactive sites policy</a:t>
                      </a:r>
                      <a:r>
                        <a:rPr lang="en-US" sz="1000">
                          <a:solidFill>
                            <a:schemeClr val="accent6"/>
                          </a:solidFill>
                        </a:rPr>
                        <a:t> </a:t>
                      </a:r>
                      <a:r>
                        <a:rPr lang="en-US" sz="1000"/>
                        <a:t>and review resulting report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kern="1200" baseline="0">
                        <a:solidFill>
                          <a:schemeClr val="tx1"/>
                        </a:solidFill>
                        <a:latin typeface="+mn-lt"/>
                        <a:ea typeface="+mn-ea"/>
                        <a:cs typeface="Segoe UI"/>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2632395"/>
                  </a:ext>
                </a:extLst>
              </a:tr>
              <a:tr h="3915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tx1"/>
                        </a:solidFill>
                        <a:latin typeface="Segoe UI Semibold" panose="020B0502040204020203" pitchFamily="34" charset="0"/>
                        <a:ea typeface="+mn-ea"/>
                        <a:cs typeface="Segoe UI Semibold" panose="020B0502040204020203" pitchFamily="34"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000" b="0" kern="1200">
                          <a:solidFill>
                            <a:schemeClr val="tx1"/>
                          </a:solidFill>
                          <a:latin typeface="+mn-lt"/>
                          <a:ea typeface="+mn-ea"/>
                          <a:cs typeface="Segoe UI"/>
                        </a:rPr>
                        <a:t>Perform periodic reviews of Change History reports to discover when oversharing occurs</a:t>
                      </a:r>
                      <a:endParaRPr lang="en-US" sz="1000" kern="1200" baseline="30000">
                        <a:solidFill>
                          <a:schemeClr val="tx1"/>
                        </a:solidFill>
                        <a:latin typeface="+mn-lt"/>
                        <a:ea typeface="+mn-ea"/>
                        <a:cs typeface="Segoe UI"/>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kern="1200">
                          <a:solidFill>
                            <a:schemeClr val="dk1"/>
                          </a:solidFill>
                          <a:latin typeface="+mn-lt"/>
                          <a:ea typeface="+mn-ea"/>
                          <a:cs typeface="+mn-cs"/>
                        </a:rPr>
                        <a:t>Run </a:t>
                      </a:r>
                      <a:r>
                        <a:rPr lang="en-US" sz="1000" kern="1200">
                          <a:solidFill>
                            <a:schemeClr val="accent6"/>
                          </a:solidFill>
                          <a:latin typeface="+mn-lt"/>
                          <a:ea typeface="+mn-ea"/>
                          <a:cs typeface="+mn-cs"/>
                          <a:hlinkClick r:id="rId5">
                            <a:extLst>
                              <a:ext uri="{A12FA001-AC4F-418D-AE19-62706E023703}">
                                <ahyp:hlinkClr xmlns:ahyp="http://schemas.microsoft.com/office/drawing/2018/hyperlinkcolor" val="tx"/>
                              </a:ext>
                            </a:extLst>
                          </a:hlinkClick>
                        </a:rPr>
                        <a:t>the change history report</a:t>
                      </a:r>
                      <a:r>
                        <a:rPr lang="en-US" sz="1000" kern="1200">
                          <a:solidFill>
                            <a:schemeClr val="accent6"/>
                          </a:solidFill>
                          <a:latin typeface="+mn-lt"/>
                          <a:ea typeface="+mn-ea"/>
                          <a:cs typeface="+mn-cs"/>
                        </a:rPr>
                        <a:t> </a:t>
                      </a:r>
                      <a:r>
                        <a:rPr lang="en-US" sz="1000" kern="1200">
                          <a:solidFill>
                            <a:schemeClr val="dk1"/>
                          </a:solidFill>
                          <a:latin typeface="+mn-lt"/>
                          <a:ea typeface="+mn-ea"/>
                          <a:cs typeface="+mn-cs"/>
                        </a:rPr>
                        <a:t>and investigate changes to sharing in sites </a:t>
                      </a: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2115934"/>
                  </a:ext>
                </a:extLst>
              </a:tr>
              <a:tr h="5422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kern="1200">
                          <a:solidFill>
                            <a:schemeClr val="tx1"/>
                          </a:solidFill>
                          <a:latin typeface="Segoe UI Semibold" panose="020B0502040204020203" pitchFamily="34" charset="0"/>
                          <a:ea typeface="+mn-ea"/>
                          <a:cs typeface="Segoe UI Semibold" panose="020B0502040204020203" pitchFamily="34" charset="0"/>
                        </a:rPr>
                        <a:t>Microsoft</a:t>
                      </a:r>
                      <a:r>
                        <a:rPr lang="en-US" sz="1100" b="1" i="0">
                          <a:solidFill>
                            <a:schemeClr val="tx1"/>
                          </a:solidFill>
                          <a:latin typeface="Segoe UI Semibold" panose="020B0502040204020203" pitchFamily="34" charset="0"/>
                          <a:cs typeface="Segoe UI Semibold" panose="020B0502040204020203" pitchFamily="34" charset="0"/>
                        </a:rPr>
                        <a:t> </a:t>
                      </a:r>
                      <a:r>
                        <a:rPr lang="en-US" sz="1100" b="1" i="0" kern="1200">
                          <a:solidFill>
                            <a:schemeClr val="tx1"/>
                          </a:solidFill>
                          <a:latin typeface="Segoe UI Semibold" panose="020B0502040204020203" pitchFamily="34" charset="0"/>
                          <a:ea typeface="+mn-ea"/>
                          <a:cs typeface="Segoe UI Semibold" panose="020B0502040204020203" pitchFamily="34" charset="0"/>
                        </a:rPr>
                        <a:t>Purview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tx1"/>
                        </a:solidFill>
                        <a:latin typeface="Segoe UI Semibold" panose="020B0502040204020203" pitchFamily="34" charset="0"/>
                        <a:ea typeface="+mn-ea"/>
                        <a:cs typeface="Segoe UI Semibold" panose="020B0502040204020203" pitchFamily="34"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kern="1200">
                          <a:solidFill>
                            <a:schemeClr val="tx1"/>
                          </a:solidFill>
                          <a:latin typeface="+mn-lt"/>
                          <a:ea typeface="+mn-ea"/>
                          <a:cs typeface="Segoe UI"/>
                        </a:rPr>
                        <a:t>Apply a baseline protection to documents and containers (Microsoft 365 Groups, Microsoft Teams Sites) without the need for content inspection or manual labeling</a:t>
                      </a: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Arial" panose="020B0604020202020204" pitchFamily="34" charset="0"/>
                        <a:buChar char="•"/>
                      </a:pPr>
                      <a:r>
                        <a:rPr lang="en-US" sz="1000"/>
                        <a:t>Set a </a:t>
                      </a:r>
                      <a:r>
                        <a:rPr lang="en-US" sz="1000">
                          <a:solidFill>
                            <a:schemeClr val="accent6"/>
                          </a:solidFill>
                          <a:hlinkClick r:id="rId6">
                            <a:extLst>
                              <a:ext uri="{A12FA001-AC4F-418D-AE19-62706E023703}">
                                <ahyp:hlinkClr xmlns:ahyp="http://schemas.microsoft.com/office/drawing/2018/hyperlinkcolor" val="tx"/>
                              </a:ext>
                            </a:extLst>
                          </a:hlinkClick>
                        </a:rPr>
                        <a:t>default sensitivity label</a:t>
                      </a:r>
                      <a:r>
                        <a:rPr lang="en-US" sz="1000">
                          <a:solidFill>
                            <a:schemeClr val="accent6"/>
                          </a:solidFill>
                        </a:rPr>
                        <a:t> </a:t>
                      </a:r>
                      <a:r>
                        <a:rPr lang="en-US" sz="1000"/>
                        <a:t>on SharePoint Online document libraries to protect documents without content inspection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a:t>Use </a:t>
                      </a:r>
                      <a:r>
                        <a:rPr lang="en-US" sz="1000">
                          <a:solidFill>
                            <a:schemeClr val="accent6"/>
                          </a:solidFill>
                          <a:hlinkClick r:id="rId7">
                            <a:extLst>
                              <a:ext uri="{A12FA001-AC4F-418D-AE19-62706E023703}">
                                <ahyp:hlinkClr xmlns:ahyp="http://schemas.microsoft.com/office/drawing/2018/hyperlinkcolor" val="tx"/>
                              </a:ext>
                            </a:extLst>
                          </a:hlinkClick>
                        </a:rPr>
                        <a:t>Sensitivity labels to protect content</a:t>
                      </a:r>
                      <a:r>
                        <a:rPr lang="en-US" sz="1000">
                          <a:solidFill>
                            <a:schemeClr val="accent6"/>
                          </a:solidFill>
                        </a:rPr>
                        <a:t> </a:t>
                      </a:r>
                      <a:r>
                        <a:rPr lang="en-US" sz="1000"/>
                        <a:t>in Teams, Groups and SharePoint sites</a:t>
                      </a: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8842326"/>
                  </a:ext>
                </a:extLst>
              </a:tr>
              <a:tr h="692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tx1"/>
                        </a:solidFill>
                        <a:latin typeface="Segoe UI Semibold" panose="020B0502040204020203" pitchFamily="34" charset="0"/>
                        <a:ea typeface="+mn-ea"/>
                        <a:cs typeface="Segoe UI Semibold" panose="020B0502040204020203" pitchFamily="34"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kern="1200">
                          <a:solidFill>
                            <a:schemeClr val="tx1"/>
                          </a:solidFill>
                          <a:latin typeface="+mn-lt"/>
                          <a:ea typeface="+mn-ea"/>
                          <a:cs typeface="Segoe UI"/>
                        </a:rPr>
                        <a:t>Dynamically protect sensitive information from being shared beyond its intended audience and reduce the risk of oversharing on across instant messages and user endpoints.</a:t>
                      </a:r>
                      <a:endParaRPr lang="en-US" sz="1000" kern="1200" baseline="30000">
                        <a:solidFill>
                          <a:schemeClr val="tx1"/>
                        </a:solidFill>
                        <a:latin typeface="+mn-lt"/>
                        <a:ea typeface="+mn-ea"/>
                        <a:cs typeface="Segoe UI"/>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Arial" panose="020B0604020202020204" pitchFamily="34" charset="0"/>
                        <a:buChar char="•"/>
                      </a:pPr>
                      <a:r>
                        <a:rPr lang="en-US" sz="1000"/>
                        <a:t>Create, deploy, and regularly evaluate </a:t>
                      </a:r>
                      <a:r>
                        <a:rPr lang="en-US" sz="1000">
                          <a:solidFill>
                            <a:schemeClr val="accent6"/>
                          </a:solidFill>
                          <a:hlinkClick r:id="rId8">
                            <a:extLst>
                              <a:ext uri="{A12FA001-AC4F-418D-AE19-62706E023703}">
                                <ahyp:hlinkClr xmlns:ahyp="http://schemas.microsoft.com/office/drawing/2018/hyperlinkcolor" val="tx"/>
                              </a:ext>
                            </a:extLst>
                          </a:hlinkClick>
                        </a:rPr>
                        <a:t>Teams DLP Policies</a:t>
                      </a:r>
                      <a:endParaRPr lang="en-US" sz="1000">
                        <a:solidFill>
                          <a:schemeClr val="accent6"/>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a:t>Create, deploy, and regularly evaluate </a:t>
                      </a:r>
                      <a:r>
                        <a:rPr lang="en-US" sz="1000">
                          <a:solidFill>
                            <a:schemeClr val="accent6"/>
                          </a:solidFill>
                          <a:hlinkClick r:id="rId9">
                            <a:extLst>
                              <a:ext uri="{A12FA001-AC4F-418D-AE19-62706E023703}">
                                <ahyp:hlinkClr xmlns:ahyp="http://schemas.microsoft.com/office/drawing/2018/hyperlinkcolor" val="tx"/>
                              </a:ext>
                            </a:extLst>
                          </a:hlinkClick>
                        </a:rPr>
                        <a:t>Endpoint DLP Policies</a:t>
                      </a:r>
                      <a:endParaRPr lang="en-US" sz="1000">
                        <a:solidFill>
                          <a:schemeClr val="accent6"/>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a:t>Create </a:t>
                      </a:r>
                      <a:r>
                        <a:rPr lang="en-US" sz="1000">
                          <a:solidFill>
                            <a:schemeClr val="accent6"/>
                          </a:solidFill>
                          <a:hlinkClick r:id="rId10">
                            <a:extLst>
                              <a:ext uri="{A12FA001-AC4F-418D-AE19-62706E023703}">
                                <ahyp:hlinkClr xmlns:ahyp="http://schemas.microsoft.com/office/drawing/2018/hyperlinkcolor" val="tx"/>
                              </a:ext>
                            </a:extLst>
                          </a:hlinkClick>
                        </a:rPr>
                        <a:t>Adaptative Protection policies</a:t>
                      </a:r>
                      <a:r>
                        <a:rPr lang="en-US" sz="1000">
                          <a:solidFill>
                            <a:schemeClr val="accent6"/>
                          </a:solidFill>
                        </a:rPr>
                        <a:t> </a:t>
                      </a:r>
                      <a:r>
                        <a:rPr lang="en-US" sz="1000"/>
                        <a:t>to automatically </a:t>
                      </a:r>
                      <a:r>
                        <a:rPr lang="en-US" sz="1000">
                          <a:solidFill>
                            <a:schemeClr val="accent6"/>
                          </a:solidFill>
                          <a:hlinkClick r:id="rId11">
                            <a:extLst>
                              <a:ext uri="{A12FA001-AC4F-418D-AE19-62706E023703}">
                                <ahyp:hlinkClr xmlns:ahyp="http://schemas.microsoft.com/office/drawing/2018/hyperlinkcolor" val="tx"/>
                              </a:ext>
                            </a:extLst>
                          </a:hlinkClick>
                        </a:rPr>
                        <a:t>assign DLP policies</a:t>
                      </a:r>
                      <a:r>
                        <a:rPr lang="en-US" sz="1000">
                          <a:solidFill>
                            <a:schemeClr val="accent6"/>
                          </a:solidFill>
                        </a:rPr>
                        <a:t> </a:t>
                      </a:r>
                      <a:r>
                        <a:rPr lang="en-US" sz="1000"/>
                        <a:t>based on the users identified risk level</a:t>
                      </a: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3752610"/>
                  </a:ext>
                </a:extLst>
              </a:tr>
              <a:tr h="5422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tx1"/>
                        </a:solidFill>
                        <a:latin typeface="Segoe UI Semibold" panose="020B0502040204020203" pitchFamily="34" charset="0"/>
                        <a:ea typeface="+mn-ea"/>
                        <a:cs typeface="Segoe UI Semibold" panose="020B0502040204020203" pitchFamily="34"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kern="1200">
                          <a:solidFill>
                            <a:schemeClr val="tx1"/>
                          </a:solidFill>
                          <a:latin typeface="+mn-lt"/>
                          <a:ea typeface="+mn-ea"/>
                          <a:cs typeface="Segoe UI"/>
                        </a:rPr>
                        <a:t>Automatically protect sensitive data access by Copilot for Microsoft 365 based on recommended conditions.</a:t>
                      </a: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Arial" panose="020B0604020202020204" pitchFamily="34" charset="0"/>
                        <a:buChar char="•"/>
                      </a:pPr>
                      <a:r>
                        <a:rPr lang="en-US" sz="1000">
                          <a:solidFill>
                            <a:schemeClr val="accent6"/>
                          </a:solidFill>
                          <a:hlinkClick r:id="rId12">
                            <a:extLst>
                              <a:ext uri="{A12FA001-AC4F-418D-AE19-62706E023703}">
                                <ahyp:hlinkClr xmlns:ahyp="http://schemas.microsoft.com/office/drawing/2018/hyperlinkcolor" val="tx"/>
                              </a:ext>
                            </a:extLst>
                          </a:hlinkClick>
                        </a:rPr>
                        <a:t>Automatically apply sensitivity labels</a:t>
                      </a:r>
                      <a:r>
                        <a:rPr lang="en-US" sz="1000">
                          <a:solidFill>
                            <a:schemeClr val="accent6"/>
                          </a:solidFill>
                        </a:rPr>
                        <a:t> </a:t>
                      </a:r>
                      <a:r>
                        <a:rPr lang="en-US" sz="1000"/>
                        <a:t>to content in </a:t>
                      </a:r>
                      <a:r>
                        <a:rPr lang="en-US" sz="1000">
                          <a:solidFill>
                            <a:schemeClr val="accent6"/>
                          </a:solidFill>
                          <a:hlinkClick r:id="rId13">
                            <a:extLst>
                              <a:ext uri="{A12FA001-AC4F-418D-AE19-62706E023703}">
                                <ahyp:hlinkClr xmlns:ahyp="http://schemas.microsoft.com/office/drawing/2018/hyperlinkcolor" val="tx"/>
                              </a:ext>
                            </a:extLst>
                          </a:hlinkClick>
                        </a:rPr>
                        <a:t>SharePoint, OneDrive, and Exchange</a:t>
                      </a:r>
                      <a:endParaRPr lang="en-US" sz="1000">
                        <a:solidFill>
                          <a:schemeClr val="accent6"/>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a:t>Automatically apply sensitivity labels to content within </a:t>
                      </a:r>
                      <a:r>
                        <a:rPr lang="en-US" sz="1000">
                          <a:solidFill>
                            <a:srgbClr val="8661C5"/>
                          </a:solidFill>
                          <a:hlinkClick r:id="rId14">
                            <a:extLst>
                              <a:ext uri="{A12FA001-AC4F-418D-AE19-62706E023703}">
                                <ahyp:hlinkClr xmlns:ahyp="http://schemas.microsoft.com/office/drawing/2018/hyperlinkcolor" val="tx"/>
                              </a:ext>
                            </a:extLst>
                          </a:hlinkClick>
                        </a:rPr>
                        <a:t>Office </a:t>
                      </a:r>
                      <a:r>
                        <a:rPr lang="en-US" sz="1000">
                          <a:solidFill>
                            <a:schemeClr val="accent6"/>
                          </a:solidFill>
                          <a:hlinkClick r:id="rId14">
                            <a:extLst>
                              <a:ext uri="{A12FA001-AC4F-418D-AE19-62706E023703}">
                                <ahyp:hlinkClr xmlns:ahyp="http://schemas.microsoft.com/office/drawing/2018/hyperlinkcolor" val="tx"/>
                              </a:ext>
                            </a:extLst>
                          </a:hlinkClick>
                        </a:rPr>
                        <a:t>apps</a:t>
                      </a:r>
                      <a:endParaRPr lang="en-US" sz="1000">
                        <a:solidFill>
                          <a:schemeClr val="accent6"/>
                        </a:solidFill>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4507536"/>
                  </a:ext>
                </a:extLst>
              </a:tr>
              <a:tr h="2711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tx1"/>
                        </a:solidFill>
                        <a:latin typeface="Segoe UI Semibold" panose="020B0502040204020203" pitchFamily="34" charset="0"/>
                        <a:ea typeface="+mn-ea"/>
                        <a:cs typeface="Segoe UI Semibold" panose="020B0502040204020203" pitchFamily="34"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kern="1200">
                          <a:solidFill>
                            <a:schemeClr val="tx1"/>
                          </a:solidFill>
                          <a:latin typeface="+mn-lt"/>
                          <a:ea typeface="+mn-ea"/>
                          <a:cs typeface="Segoe UI"/>
                        </a:rPr>
                        <a:t>Automatically retain or dispose of documents based on their content </a:t>
                      </a: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a:solidFill>
                            <a:schemeClr val="accent6"/>
                          </a:solidFill>
                          <a:hlinkClick r:id="rId15">
                            <a:extLst>
                              <a:ext uri="{A12FA001-AC4F-418D-AE19-62706E023703}">
                                <ahyp:hlinkClr xmlns:ahyp="http://schemas.microsoft.com/office/drawing/2018/hyperlinkcolor" val="tx"/>
                              </a:ext>
                            </a:extLst>
                          </a:hlinkClick>
                        </a:rPr>
                        <a:t>Automatically apply retention labels to content</a:t>
                      </a:r>
                      <a:r>
                        <a:rPr lang="en-US" sz="1000">
                          <a:solidFill>
                            <a:schemeClr val="accent6"/>
                          </a:solidFill>
                        </a:rPr>
                        <a:t> </a:t>
                      </a:r>
                      <a:r>
                        <a:rPr lang="en-US" sz="1000"/>
                        <a:t>that match specific conditions</a:t>
                      </a: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3314321"/>
                  </a:ext>
                </a:extLst>
              </a:tr>
              <a:tr h="3915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tx1"/>
                        </a:solidFill>
                        <a:latin typeface="Segoe UI Semibold" panose="020B0502040204020203" pitchFamily="34" charset="0"/>
                        <a:ea typeface="+mn-ea"/>
                        <a:cs typeface="Segoe UI Semibold" panose="020B0502040204020203" pitchFamily="34"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kern="1200">
                          <a:solidFill>
                            <a:schemeClr val="tx1"/>
                          </a:solidFill>
                          <a:latin typeface="+mn-lt"/>
                          <a:ea typeface="+mn-ea"/>
                          <a:cs typeface="Segoe UI"/>
                        </a:rPr>
                        <a:t>Detect sensitive data and non-compliant content in Copilot interactions</a:t>
                      </a: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a:solidFill>
                            <a:schemeClr val="accent6"/>
                          </a:solidFill>
                          <a:hlinkClick r:id="rId16">
                            <a:extLst>
                              <a:ext uri="{A12FA001-AC4F-418D-AE19-62706E023703}">
                                <ahyp:hlinkClr xmlns:ahyp="http://schemas.microsoft.com/office/drawing/2018/hyperlinkcolor" val="tx"/>
                              </a:ext>
                            </a:extLst>
                          </a:hlinkClick>
                        </a:rPr>
                        <a:t>Create Communication Compliance</a:t>
                      </a:r>
                      <a:r>
                        <a:rPr lang="en-US" sz="1000">
                          <a:solidFill>
                            <a:schemeClr val="accent6"/>
                          </a:solidFill>
                        </a:rPr>
                        <a:t> </a:t>
                      </a:r>
                      <a:r>
                        <a:rPr lang="en-US" sz="1000"/>
                        <a:t>policies to regularly evaluate interactions with Copilot for Microsoft 365</a:t>
                      </a: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1823936"/>
                  </a:ext>
                </a:extLst>
              </a:tr>
              <a:tr h="2711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tx1"/>
                        </a:solidFill>
                        <a:latin typeface="Segoe UI Semibold" panose="020B0502040204020203" pitchFamily="34" charset="0"/>
                        <a:ea typeface="+mn-ea"/>
                        <a:cs typeface="Segoe UI Semibold" panose="020B0502040204020203" pitchFamily="34" charset="0"/>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kern="1200">
                          <a:solidFill>
                            <a:schemeClr val="tx1"/>
                          </a:solidFill>
                          <a:latin typeface="+mn-lt"/>
                          <a:ea typeface="+mn-ea"/>
                          <a:cs typeface="Segoe UI"/>
                        </a:rPr>
                        <a:t>Preserve, collect, review, analyze, and export Copilot interactions</a:t>
                      </a: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a:t>Use </a:t>
                      </a:r>
                      <a:r>
                        <a:rPr lang="en-US" sz="1000">
                          <a:solidFill>
                            <a:schemeClr val="accent6"/>
                          </a:solidFill>
                          <a:hlinkClick r:id="rId17">
                            <a:extLst>
                              <a:ext uri="{A12FA001-AC4F-418D-AE19-62706E023703}">
                                <ahyp:hlinkClr xmlns:ahyp="http://schemas.microsoft.com/office/drawing/2018/hyperlinkcolor" val="tx"/>
                              </a:ext>
                            </a:extLst>
                          </a:hlinkClick>
                        </a:rPr>
                        <a:t>eDiscovery Premium</a:t>
                      </a:r>
                      <a:r>
                        <a:rPr lang="en-US" sz="1000">
                          <a:solidFill>
                            <a:schemeClr val="accent6"/>
                          </a:solidFill>
                        </a:rPr>
                        <a:t> </a:t>
                      </a:r>
                      <a:r>
                        <a:rPr lang="en-US" sz="1000"/>
                        <a:t>to </a:t>
                      </a:r>
                      <a:r>
                        <a:rPr lang="en-US" sz="1000">
                          <a:solidFill>
                            <a:schemeClr val="accent6"/>
                          </a:solidFill>
                          <a:hlinkClick r:id="rId18">
                            <a:extLst>
                              <a:ext uri="{A12FA001-AC4F-418D-AE19-62706E023703}">
                                <ahyp:hlinkClr xmlns:ahyp="http://schemas.microsoft.com/office/drawing/2018/hyperlinkcolor" val="tx"/>
                              </a:ext>
                            </a:extLst>
                          </a:hlinkClick>
                        </a:rPr>
                        <a:t>search for and optionally delete Copilot interactions</a:t>
                      </a:r>
                      <a:endParaRPr lang="en-US" sz="1000">
                        <a:solidFill>
                          <a:schemeClr val="accent6"/>
                        </a:solidFill>
                      </a:endParaRPr>
                    </a:p>
                  </a:txBody>
                  <a:tcP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1360585"/>
                  </a:ext>
                </a:extLst>
              </a:tr>
            </a:tbl>
          </a:graphicData>
        </a:graphic>
      </p:graphicFrame>
      <p:sp>
        <p:nvSpPr>
          <p:cNvPr id="14" name="TextBox 13">
            <a:extLst>
              <a:ext uri="{FF2B5EF4-FFF2-40B4-BE49-F238E27FC236}">
                <a16:creationId xmlns:a16="http://schemas.microsoft.com/office/drawing/2014/main" id="{356BFB17-4FAA-D335-86BE-0FAC2F0DA2B2}"/>
              </a:ext>
            </a:extLst>
          </p:cNvPr>
          <p:cNvSpPr txBox="1"/>
          <p:nvPr/>
        </p:nvSpPr>
        <p:spPr>
          <a:xfrm>
            <a:off x="513773" y="778896"/>
            <a:ext cx="6755246" cy="276999"/>
          </a:xfrm>
          <a:prstGeom prst="rect">
            <a:avLst/>
          </a:prstGeom>
          <a:noFill/>
        </p:spPr>
        <p:txBody>
          <a:bodyPr wrap="square" lIns="0" rIns="0">
            <a:spAutoFit/>
          </a:bodyPr>
          <a:lstStyle/>
          <a:p>
            <a:pPr marL="7938" marR="0" lvl="1"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t>Follow the recommended activities for the Best-in-Class path to achieve top-tier security posture.</a:t>
            </a:r>
          </a:p>
        </p:txBody>
      </p:sp>
      <p:sp>
        <p:nvSpPr>
          <p:cNvPr id="6" name="Rectangle: Rounded Corners 5">
            <a:extLst>
              <a:ext uri="{FF2B5EF4-FFF2-40B4-BE49-F238E27FC236}">
                <a16:creationId xmlns:a16="http://schemas.microsoft.com/office/drawing/2014/main" id="{6FE3E9FC-B0CF-F5CC-867A-166561391CED}"/>
              </a:ext>
            </a:extLst>
          </p:cNvPr>
          <p:cNvSpPr/>
          <p:nvPr/>
        </p:nvSpPr>
        <p:spPr>
          <a:xfrm>
            <a:off x="8236514" y="278444"/>
            <a:ext cx="2443517" cy="700911"/>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Required licenses:</a:t>
            </a:r>
            <a:br>
              <a:rPr kumimoji="0" lang="en-US" sz="1000" b="0" i="0" u="none" strike="noStrike" kern="1200" cap="none" spc="0" normalizeH="0" baseline="0" noProof="0">
                <a:ln>
                  <a:noFill/>
                </a:ln>
                <a:solidFill>
                  <a:srgbClr val="000000"/>
                </a:solidFill>
                <a:effectLst/>
                <a:uLnTx/>
                <a:uFillTx/>
                <a:latin typeface="Segoe UI Semibold"/>
                <a:ea typeface="+mn-ea"/>
                <a:cs typeface="+mn-cs"/>
              </a:rPr>
            </a:br>
            <a:r>
              <a:rPr kumimoji="0" lang="en-US" sz="1000" b="0" i="0" u="none" strike="noStrike" kern="1200" cap="none" spc="0" normalizeH="0" baseline="0" noProof="0">
                <a:ln>
                  <a:noFill/>
                </a:ln>
                <a:solidFill>
                  <a:srgbClr val="8661C5"/>
                </a:solidFill>
                <a:effectLst/>
                <a:uLnTx/>
                <a:uFillTx/>
                <a:latin typeface="Segoe UI Semibold"/>
                <a:ea typeface="+mn-ea"/>
                <a:cs typeface="+mn-cs"/>
              </a:rPr>
              <a:t>Microsoft 365 E5</a:t>
            </a:r>
            <a:r>
              <a:rPr lang="en-US" sz="1000">
                <a:solidFill>
                  <a:srgbClr val="8661C5"/>
                </a:solidFill>
                <a:latin typeface="Segoe UI Semibold"/>
              </a:rPr>
              <a:t>; and </a:t>
            </a:r>
            <a:r>
              <a:rPr kumimoji="0" lang="en-US" sz="1000" b="0" i="0" u="none" strike="noStrike" kern="1200" cap="none" spc="0" normalizeH="0" baseline="0" noProof="0">
                <a:ln>
                  <a:noFill/>
                </a:ln>
                <a:solidFill>
                  <a:srgbClr val="8661C5"/>
                </a:solidFill>
                <a:effectLst/>
                <a:uLnTx/>
                <a:uFillTx/>
                <a:latin typeface="Segoe UI Semibold"/>
                <a:ea typeface="+mn-ea"/>
                <a:cs typeface="+mn-cs"/>
              </a:rPr>
              <a:t>SPP-SharePoint Advanced Management</a:t>
            </a:r>
          </a:p>
        </p:txBody>
      </p:sp>
      <p:grpSp>
        <p:nvGrpSpPr>
          <p:cNvPr id="23" name="Group 22">
            <a:extLst>
              <a:ext uri="{FF2B5EF4-FFF2-40B4-BE49-F238E27FC236}">
                <a16:creationId xmlns:a16="http://schemas.microsoft.com/office/drawing/2014/main" id="{E2C82AB2-7950-FCE9-505E-5C63D8A8B706}"/>
              </a:ext>
              <a:ext uri="{C183D7F6-B498-43B3-948B-1728B52AA6E4}">
                <adec:decorative xmlns:adec="http://schemas.microsoft.com/office/drawing/2017/decorative" val="1"/>
              </a:ext>
            </a:extLst>
          </p:cNvPr>
          <p:cNvGrpSpPr/>
          <p:nvPr/>
        </p:nvGrpSpPr>
        <p:grpSpPr>
          <a:xfrm>
            <a:off x="11134349" y="467210"/>
            <a:ext cx="483730" cy="483729"/>
            <a:chOff x="11096927" y="388293"/>
            <a:chExt cx="589827" cy="589826"/>
          </a:xfrm>
        </p:grpSpPr>
        <p:grpSp>
          <p:nvGrpSpPr>
            <p:cNvPr id="15" name="Group 14">
              <a:extLst>
                <a:ext uri="{FF2B5EF4-FFF2-40B4-BE49-F238E27FC236}">
                  <a16:creationId xmlns:a16="http://schemas.microsoft.com/office/drawing/2014/main" id="{FF525CB0-52A3-176D-D9D2-9BF829A6D94E}"/>
                </a:ext>
                <a:ext uri="{C183D7F6-B498-43B3-948B-1728B52AA6E4}">
                  <adec:decorative xmlns:adec="http://schemas.microsoft.com/office/drawing/2017/decorative" val="1"/>
                </a:ext>
              </a:extLst>
            </p:cNvPr>
            <p:cNvGrpSpPr>
              <a:grpSpLocks/>
            </p:cNvGrpSpPr>
            <p:nvPr/>
          </p:nvGrpSpPr>
          <p:grpSpPr>
            <a:xfrm>
              <a:off x="11096927" y="388293"/>
              <a:ext cx="589827" cy="589826"/>
              <a:chOff x="5789627" y="5870425"/>
              <a:chExt cx="744537" cy="744536"/>
            </a:xfrm>
            <a:effectLst>
              <a:outerShdw blurRad="50800" dist="38100" dir="2700000" algn="tl" rotWithShape="0">
                <a:prstClr val="black">
                  <a:alpha val="40000"/>
                </a:prstClr>
              </a:outerShdw>
            </a:effectLst>
          </p:grpSpPr>
          <p:grpSp>
            <p:nvGrpSpPr>
              <p:cNvPr id="16" name="Group 15">
                <a:extLst>
                  <a:ext uri="{FF2B5EF4-FFF2-40B4-BE49-F238E27FC236}">
                    <a16:creationId xmlns:a16="http://schemas.microsoft.com/office/drawing/2014/main" id="{C2651060-D1CE-F508-9237-CDA0458C8DD5}"/>
                  </a:ext>
                </a:extLst>
              </p:cNvPr>
              <p:cNvGrpSpPr/>
              <p:nvPr/>
            </p:nvGrpSpPr>
            <p:grpSpPr>
              <a:xfrm>
                <a:off x="5789627" y="5870425"/>
                <a:ext cx="744537" cy="744536"/>
                <a:chOff x="5553519" y="1717263"/>
                <a:chExt cx="640110" cy="640108"/>
              </a:xfrm>
            </p:grpSpPr>
            <p:sp>
              <p:nvSpPr>
                <p:cNvPr id="18" name="Oval 17">
                  <a:extLst>
                    <a:ext uri="{FF2B5EF4-FFF2-40B4-BE49-F238E27FC236}">
                      <a16:creationId xmlns:a16="http://schemas.microsoft.com/office/drawing/2014/main" id="{66092352-2585-0250-45D2-4FAD640F5D6F}"/>
                    </a:ext>
                  </a:extLst>
                </p:cNvPr>
                <p:cNvSpPr/>
                <p:nvPr/>
              </p:nvSpPr>
              <p:spPr bwMode="auto">
                <a:xfrm>
                  <a:off x="5553519" y="1717263"/>
                  <a:ext cx="640110" cy="640108"/>
                </a:xfrm>
                <a:prstGeom prst="ellipse">
                  <a:avLst/>
                </a:prstGeom>
                <a:solidFill>
                  <a:srgbClr val="FFFFFF"/>
                </a:solidFill>
                <a:ln w="9525" cap="flat" cmpd="sng" algn="ctr">
                  <a:noFill/>
                  <a:prstDash val="solid"/>
                  <a:headEnd type="none" w="med" len="med"/>
                  <a:tailEnd type="none" w="med" len="med"/>
                </a:ln>
                <a:effectLst>
                  <a:outerShdw blurRad="63500" sx="103000" sy="103000" algn="ctr" rotWithShape="0">
                    <a:prstClr val="black">
                      <a:alpha val="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9" name="Oval 1091_1">
                  <a:extLst>
                    <a:ext uri="{FF2B5EF4-FFF2-40B4-BE49-F238E27FC236}">
                      <a16:creationId xmlns:a16="http://schemas.microsoft.com/office/drawing/2014/main" id="{0F9508A5-40B5-E342-A9C8-62BB2961AEF4}"/>
                    </a:ext>
                  </a:extLst>
                </p:cNvPr>
                <p:cNvSpPr/>
                <p:nvPr/>
              </p:nvSpPr>
              <p:spPr bwMode="auto">
                <a:xfrm>
                  <a:off x="5600766" y="1764506"/>
                  <a:ext cx="545622" cy="545620"/>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grpSp>
          <p:pic>
            <p:nvPicPr>
              <p:cNvPr id="17" name="Graphic 16">
                <a:extLst>
                  <a:ext uri="{FF2B5EF4-FFF2-40B4-BE49-F238E27FC236}">
                    <a16:creationId xmlns:a16="http://schemas.microsoft.com/office/drawing/2014/main" id="{E3F22BD0-FCA5-5034-CB97-B184B4C366C5}"/>
                  </a:ext>
                </a:extLst>
              </p:cNvPr>
              <p:cNvPicPr>
                <a:picLocks/>
              </p:cNvPicPr>
              <p:nvPr/>
            </p:nvPicPr>
            <p:blipFill>
              <a:blip r:embed="rId19">
                <a:extLst>
                  <a:ext uri="{96DAC541-7B7A-43D3-8B79-37D633B846F1}">
                    <asvg:svgBlip xmlns:asvg="http://schemas.microsoft.com/office/drawing/2016/SVG/main" r:embed="rId20"/>
                  </a:ext>
                </a:extLst>
              </a:blip>
              <a:stretch>
                <a:fillRect/>
              </a:stretch>
            </p:blipFill>
            <p:spPr>
              <a:xfrm>
                <a:off x="6016218" y="6097015"/>
                <a:ext cx="291356" cy="291356"/>
              </a:xfrm>
              <a:prstGeom prst="rect">
                <a:avLst/>
              </a:prstGeom>
            </p:spPr>
          </p:pic>
        </p:grpSp>
        <p:sp>
          <p:nvSpPr>
            <p:cNvPr id="20" name="Arc 19">
              <a:extLst>
                <a:ext uri="{FF2B5EF4-FFF2-40B4-BE49-F238E27FC236}">
                  <a16:creationId xmlns:a16="http://schemas.microsoft.com/office/drawing/2014/main" id="{1970E8A0-90BD-CD0C-964A-750B6769D972}"/>
                </a:ext>
                <a:ext uri="{C183D7F6-B498-43B3-948B-1728B52AA6E4}">
                  <adec:decorative xmlns:adec="http://schemas.microsoft.com/office/drawing/2017/decorative" val="1"/>
                </a:ext>
              </a:extLst>
            </p:cNvPr>
            <p:cNvSpPr/>
            <p:nvPr/>
          </p:nvSpPr>
          <p:spPr>
            <a:xfrm>
              <a:off x="11098461" y="389827"/>
              <a:ext cx="586759" cy="586759"/>
            </a:xfrm>
            <a:prstGeom prst="arc">
              <a:avLst>
                <a:gd name="adj1" fmla="val 13985583"/>
                <a:gd name="adj2" fmla="val 18591539"/>
              </a:avLst>
            </a:prstGeom>
            <a:noFill/>
            <a:ln w="19050" cap="rnd" cmpd="sng" algn="ctr">
              <a:solidFill>
                <a:srgbClr val="7030A0"/>
              </a:solidFill>
              <a:prstDash val="solid"/>
              <a:headEnd type="none" w="lg" len="med"/>
              <a:tailEnd type="none" w="lg"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grpSp>
      <p:sp>
        <p:nvSpPr>
          <p:cNvPr id="21" name="Rectangle 20">
            <a:extLst>
              <a:ext uri="{FF2B5EF4-FFF2-40B4-BE49-F238E27FC236}">
                <a16:creationId xmlns:a16="http://schemas.microsoft.com/office/drawing/2014/main" id="{D036925E-98F7-9324-C1C9-43D4DEFA1DE2}"/>
              </a:ext>
            </a:extLst>
          </p:cNvPr>
          <p:cNvSpPr/>
          <p:nvPr/>
        </p:nvSpPr>
        <p:spPr bwMode="auto">
          <a:xfrm>
            <a:off x="10227555" y="-14224"/>
            <a:ext cx="2328572" cy="434636"/>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Best-in-class</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92465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9FCDB-E348-18E4-30A1-CA5F28F225DB}"/>
              </a:ext>
            </a:extLst>
          </p:cNvPr>
          <p:cNvSpPr>
            <a:spLocks noGrp="1"/>
          </p:cNvSpPr>
          <p:nvPr>
            <p:ph type="title"/>
          </p:nvPr>
        </p:nvSpPr>
        <p:spPr/>
        <p:txBody>
          <a:bodyPr/>
          <a:lstStyle/>
          <a:p>
            <a:r>
              <a:rPr lang="en-AU"/>
              <a:t>Agenda</a:t>
            </a:r>
          </a:p>
        </p:txBody>
      </p:sp>
      <p:sp>
        <p:nvSpPr>
          <p:cNvPr id="4" name="Content Placeholder 3">
            <a:extLst>
              <a:ext uri="{FF2B5EF4-FFF2-40B4-BE49-F238E27FC236}">
                <a16:creationId xmlns:a16="http://schemas.microsoft.com/office/drawing/2014/main" id="{9EAA61E7-53A3-7043-5688-12F660B12403}"/>
              </a:ext>
            </a:extLst>
          </p:cNvPr>
          <p:cNvSpPr>
            <a:spLocks noGrp="1"/>
          </p:cNvSpPr>
          <p:nvPr>
            <p:ph idx="10"/>
          </p:nvPr>
        </p:nvSpPr>
        <p:spPr>
          <a:xfrm>
            <a:off x="1753049" y="1956073"/>
            <a:ext cx="3621247" cy="532151"/>
          </a:xfrm>
        </p:spPr>
        <p:txBody>
          <a:bodyPr/>
          <a:lstStyle/>
          <a:p>
            <a:r>
              <a:rPr lang="en-AU"/>
              <a:t>News</a:t>
            </a:r>
          </a:p>
        </p:txBody>
      </p:sp>
      <p:sp>
        <p:nvSpPr>
          <p:cNvPr id="5" name="Content Placeholder 4">
            <a:extLst>
              <a:ext uri="{FF2B5EF4-FFF2-40B4-BE49-F238E27FC236}">
                <a16:creationId xmlns:a16="http://schemas.microsoft.com/office/drawing/2014/main" id="{C3C16E4F-E657-D1EB-CEB0-536E985DA73E}"/>
              </a:ext>
            </a:extLst>
          </p:cNvPr>
          <p:cNvSpPr>
            <a:spLocks noGrp="1"/>
          </p:cNvSpPr>
          <p:nvPr>
            <p:ph idx="11"/>
          </p:nvPr>
        </p:nvSpPr>
        <p:spPr>
          <a:xfrm>
            <a:off x="1753049" y="2680917"/>
            <a:ext cx="5890764" cy="532151"/>
          </a:xfrm>
        </p:spPr>
        <p:txBody>
          <a:bodyPr>
            <a:noAutofit/>
          </a:bodyPr>
          <a:lstStyle/>
          <a:p>
            <a:r>
              <a:rPr lang="en-AU" dirty="0"/>
              <a:t>Main Topic: Copilot Governance</a:t>
            </a:r>
          </a:p>
        </p:txBody>
      </p:sp>
      <p:sp>
        <p:nvSpPr>
          <p:cNvPr id="6" name="Content Placeholder 5">
            <a:extLst>
              <a:ext uri="{FF2B5EF4-FFF2-40B4-BE49-F238E27FC236}">
                <a16:creationId xmlns:a16="http://schemas.microsoft.com/office/drawing/2014/main" id="{E857B395-6F71-7A45-2B6E-FA4ABC60CB4E}"/>
              </a:ext>
            </a:extLst>
          </p:cNvPr>
          <p:cNvSpPr>
            <a:spLocks noGrp="1"/>
          </p:cNvSpPr>
          <p:nvPr>
            <p:ph idx="12"/>
          </p:nvPr>
        </p:nvSpPr>
        <p:spPr>
          <a:xfrm>
            <a:off x="1753048" y="3365545"/>
            <a:ext cx="3621247" cy="532151"/>
          </a:xfrm>
        </p:spPr>
        <p:txBody>
          <a:bodyPr/>
          <a:lstStyle/>
          <a:p>
            <a:r>
              <a:rPr lang="en-AU"/>
              <a:t>Close</a:t>
            </a:r>
          </a:p>
        </p:txBody>
      </p:sp>
      <p:sp>
        <p:nvSpPr>
          <p:cNvPr id="13" name="Oval 12">
            <a:extLst>
              <a:ext uri="{FF2B5EF4-FFF2-40B4-BE49-F238E27FC236}">
                <a16:creationId xmlns:a16="http://schemas.microsoft.com/office/drawing/2014/main" id="{DF450737-831A-7204-D936-36CCFDC120AD}"/>
              </a:ext>
            </a:extLst>
          </p:cNvPr>
          <p:cNvSpPr/>
          <p:nvPr/>
        </p:nvSpPr>
        <p:spPr>
          <a:xfrm>
            <a:off x="956345" y="1909540"/>
            <a:ext cx="491455" cy="491455"/>
          </a:xfrm>
          <a:prstGeom prst="ellipse">
            <a:avLst/>
          </a:prstGeom>
          <a:solidFill>
            <a:srgbClr val="1038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Box 13">
            <a:extLst>
              <a:ext uri="{FF2B5EF4-FFF2-40B4-BE49-F238E27FC236}">
                <a16:creationId xmlns:a16="http://schemas.microsoft.com/office/drawing/2014/main" id="{58AF68A2-1176-9609-90A1-B65AC92539E8}"/>
              </a:ext>
            </a:extLst>
          </p:cNvPr>
          <p:cNvSpPr txBox="1"/>
          <p:nvPr/>
        </p:nvSpPr>
        <p:spPr>
          <a:xfrm>
            <a:off x="1060255" y="1967942"/>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1</a:t>
            </a:r>
          </a:p>
        </p:txBody>
      </p:sp>
      <p:sp>
        <p:nvSpPr>
          <p:cNvPr id="15" name="Oval 14">
            <a:extLst>
              <a:ext uri="{FF2B5EF4-FFF2-40B4-BE49-F238E27FC236}">
                <a16:creationId xmlns:a16="http://schemas.microsoft.com/office/drawing/2014/main" id="{79A78838-10A6-005A-75EB-7B8B3A12E203}"/>
              </a:ext>
            </a:extLst>
          </p:cNvPr>
          <p:cNvSpPr/>
          <p:nvPr/>
        </p:nvSpPr>
        <p:spPr>
          <a:xfrm>
            <a:off x="956345" y="2649958"/>
            <a:ext cx="491455" cy="491455"/>
          </a:xfrm>
          <a:prstGeom prst="ellipse">
            <a:avLst/>
          </a:prstGeom>
          <a:solidFill>
            <a:srgbClr val="1038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E8A7709B-94B6-37A3-5646-31346649F9ED}"/>
              </a:ext>
            </a:extLst>
          </p:cNvPr>
          <p:cNvSpPr txBox="1"/>
          <p:nvPr/>
        </p:nvSpPr>
        <p:spPr>
          <a:xfrm>
            <a:off x="1038991" y="2708360"/>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2</a:t>
            </a:r>
          </a:p>
        </p:txBody>
      </p:sp>
      <p:sp>
        <p:nvSpPr>
          <p:cNvPr id="17" name="Oval 16">
            <a:extLst>
              <a:ext uri="{FF2B5EF4-FFF2-40B4-BE49-F238E27FC236}">
                <a16:creationId xmlns:a16="http://schemas.microsoft.com/office/drawing/2014/main" id="{0ABC2A2E-A4DA-41C5-D959-ECCF5C0E21AA}"/>
              </a:ext>
            </a:extLst>
          </p:cNvPr>
          <p:cNvSpPr/>
          <p:nvPr/>
        </p:nvSpPr>
        <p:spPr>
          <a:xfrm>
            <a:off x="956345" y="3392982"/>
            <a:ext cx="491455" cy="491455"/>
          </a:xfrm>
          <a:prstGeom prst="ellipse">
            <a:avLst/>
          </a:prstGeom>
          <a:solidFill>
            <a:srgbClr val="1038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a:extLst>
              <a:ext uri="{FF2B5EF4-FFF2-40B4-BE49-F238E27FC236}">
                <a16:creationId xmlns:a16="http://schemas.microsoft.com/office/drawing/2014/main" id="{B8B134E2-505C-159A-DC14-E711954624A1}"/>
              </a:ext>
            </a:extLst>
          </p:cNvPr>
          <p:cNvSpPr txBox="1"/>
          <p:nvPr/>
        </p:nvSpPr>
        <p:spPr>
          <a:xfrm>
            <a:off x="1044307" y="3451384"/>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3</a:t>
            </a:r>
          </a:p>
        </p:txBody>
      </p:sp>
      <p:sp>
        <p:nvSpPr>
          <p:cNvPr id="22" name="TextBox 21">
            <a:extLst>
              <a:ext uri="{FF2B5EF4-FFF2-40B4-BE49-F238E27FC236}">
                <a16:creationId xmlns:a16="http://schemas.microsoft.com/office/drawing/2014/main" id="{11C66DA2-DCE3-68AD-1C8C-E3D9DA9D47E1}"/>
              </a:ext>
            </a:extLst>
          </p:cNvPr>
          <p:cNvSpPr txBox="1"/>
          <p:nvPr/>
        </p:nvSpPr>
        <p:spPr>
          <a:xfrm>
            <a:off x="1036809" y="5011868"/>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5</a:t>
            </a:r>
          </a:p>
        </p:txBody>
      </p:sp>
      <p:sp>
        <p:nvSpPr>
          <p:cNvPr id="9" name="Content Placeholder 5">
            <a:extLst>
              <a:ext uri="{FF2B5EF4-FFF2-40B4-BE49-F238E27FC236}">
                <a16:creationId xmlns:a16="http://schemas.microsoft.com/office/drawing/2014/main" id="{AD2E13CD-FB45-DB92-EB31-82072A2310C2}"/>
              </a:ext>
            </a:extLst>
          </p:cNvPr>
          <p:cNvSpPr txBox="1">
            <a:spLocks/>
          </p:cNvSpPr>
          <p:nvPr/>
        </p:nvSpPr>
        <p:spPr>
          <a:xfrm>
            <a:off x="1223721" y="5702869"/>
            <a:ext cx="1924050" cy="369332"/>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hlinkClick r:id="rId3"/>
              </a:rPr>
              <a:t>Code of Conduct</a:t>
            </a:r>
            <a:endParaRPr lang="en-AU"/>
          </a:p>
        </p:txBody>
      </p:sp>
    </p:spTree>
    <p:extLst>
      <p:ext uri="{BB962C8B-B14F-4D97-AF65-F5344CB8AC3E}">
        <p14:creationId xmlns:p14="http://schemas.microsoft.com/office/powerpoint/2010/main" val="1094592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5D28E-DA4B-C54A-C9D8-ABC99850F970}"/>
              </a:ext>
            </a:extLst>
          </p:cNvPr>
          <p:cNvSpPr>
            <a:spLocks noGrp="1"/>
          </p:cNvSpPr>
          <p:nvPr>
            <p:ph type="title"/>
          </p:nvPr>
        </p:nvSpPr>
        <p:spPr/>
        <p:txBody>
          <a:bodyPr/>
          <a:lstStyle/>
          <a:p>
            <a:r>
              <a:rPr lang="en-AU"/>
              <a:t>Prepare your SharePoint Data</a:t>
            </a:r>
            <a:endParaRPr lang="en-NZ"/>
          </a:p>
        </p:txBody>
      </p:sp>
      <p:sp>
        <p:nvSpPr>
          <p:cNvPr id="3" name="Content Placeholder 2">
            <a:extLst>
              <a:ext uri="{FF2B5EF4-FFF2-40B4-BE49-F238E27FC236}">
                <a16:creationId xmlns:a16="http://schemas.microsoft.com/office/drawing/2014/main" id="{E7F10031-CAAA-3252-8095-08F432FC78FA}"/>
              </a:ext>
            </a:extLst>
          </p:cNvPr>
          <p:cNvSpPr>
            <a:spLocks noGrp="1"/>
          </p:cNvSpPr>
          <p:nvPr>
            <p:ph idx="1"/>
          </p:nvPr>
        </p:nvSpPr>
        <p:spPr/>
        <p:txBody>
          <a:bodyPr>
            <a:normAutofit fontScale="92500" lnSpcReduction="20000"/>
          </a:bodyPr>
          <a:lstStyle/>
          <a:p>
            <a:r>
              <a:rPr lang="en-AU"/>
              <a:t>Archive or delete old/irrelevant data to focus Copilot on current valuable information </a:t>
            </a:r>
          </a:p>
          <a:p>
            <a:r>
              <a:rPr lang="en-AU"/>
              <a:t>Structure files, folders, and sites logically – e.g. Financial reports under the Finance folder, and add metadata to files</a:t>
            </a:r>
          </a:p>
          <a:p>
            <a:r>
              <a:rPr lang="en-AU"/>
              <a:t>Tag content – use labels and metadata tags on files, emails and pages</a:t>
            </a:r>
          </a:p>
          <a:p>
            <a:r>
              <a:rPr lang="en-AU"/>
              <a:t>Use consistent, descriptive files names and standardise this across the organisation - avoid abbreviations </a:t>
            </a:r>
          </a:p>
          <a:p>
            <a:r>
              <a:rPr lang="en-AU"/>
              <a:t>Retain just the final version of documents – remove old versions to reduce confusion/contradictions from Copilot</a:t>
            </a:r>
          </a:p>
          <a:p>
            <a:r>
              <a:rPr lang="en-AU"/>
              <a:t>Encourage and educate on good data hygiene habits – save files to correct locations, rely on M365 versioning, use standardised file names, tag documents, delete content no longer required etc</a:t>
            </a:r>
            <a:endParaRPr lang="en-NZ"/>
          </a:p>
        </p:txBody>
      </p:sp>
    </p:spTree>
    <p:extLst>
      <p:ext uri="{BB962C8B-B14F-4D97-AF65-F5344CB8AC3E}">
        <p14:creationId xmlns:p14="http://schemas.microsoft.com/office/powerpoint/2010/main" val="1721243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8223E-A80D-6D53-410E-290A2B0C6FF6}"/>
              </a:ext>
            </a:extLst>
          </p:cNvPr>
          <p:cNvSpPr>
            <a:spLocks noGrp="1"/>
          </p:cNvSpPr>
          <p:nvPr>
            <p:ph type="title"/>
          </p:nvPr>
        </p:nvSpPr>
        <p:spPr/>
        <p:txBody>
          <a:bodyPr/>
          <a:lstStyle/>
          <a:p>
            <a:r>
              <a:rPr lang="en-AU"/>
              <a:t>SharePoint Permissions</a:t>
            </a:r>
            <a:endParaRPr lang="en-NZ"/>
          </a:p>
        </p:txBody>
      </p:sp>
      <p:sp>
        <p:nvSpPr>
          <p:cNvPr id="3" name="Content Placeholder 2">
            <a:extLst>
              <a:ext uri="{FF2B5EF4-FFF2-40B4-BE49-F238E27FC236}">
                <a16:creationId xmlns:a16="http://schemas.microsoft.com/office/drawing/2014/main" id="{F16BD838-0C7F-6B08-E648-924F7561459C}"/>
              </a:ext>
            </a:extLst>
          </p:cNvPr>
          <p:cNvSpPr>
            <a:spLocks noGrp="1"/>
          </p:cNvSpPr>
          <p:nvPr>
            <p:ph idx="1"/>
          </p:nvPr>
        </p:nvSpPr>
        <p:spPr/>
        <p:txBody>
          <a:bodyPr>
            <a:normAutofit fontScale="92500" lnSpcReduction="10000"/>
          </a:bodyPr>
          <a:lstStyle/>
          <a:p>
            <a:r>
              <a:rPr lang="en-AU"/>
              <a:t>Review the use of wide scope permission groups</a:t>
            </a:r>
          </a:p>
          <a:p>
            <a:r>
              <a:rPr lang="en-AU"/>
              <a:t>Review the sharing links reports for SharePoint – Anyone and People in Organisation sites</a:t>
            </a:r>
          </a:p>
          <a:p>
            <a:r>
              <a:rPr lang="en-AU"/>
              <a:t>Review sharing links reports in OneDrive</a:t>
            </a:r>
          </a:p>
          <a:p>
            <a:r>
              <a:rPr lang="en-AU"/>
              <a:t>Review the sharing settings in SharePoint Admin </a:t>
            </a:r>
            <a:r>
              <a:rPr lang="en-AU" err="1"/>
              <a:t>Center</a:t>
            </a:r>
            <a:endParaRPr lang="en-AU"/>
          </a:p>
          <a:p>
            <a:pPr lvl="1"/>
            <a:r>
              <a:rPr lang="en-AU"/>
              <a:t>Default file folder links</a:t>
            </a:r>
            <a:endParaRPr lang="en-NZ"/>
          </a:p>
          <a:p>
            <a:r>
              <a:rPr lang="en-AU"/>
              <a:t>Educate Site &amp; Team Owners – highlight sharing reports and ensure they are recipients of access requests</a:t>
            </a:r>
          </a:p>
          <a:p>
            <a:r>
              <a:rPr lang="en-AU"/>
              <a:t>Do any sites need to be excluded from search?</a:t>
            </a:r>
          </a:p>
          <a:p>
            <a:r>
              <a:rPr lang="en-AU"/>
              <a:t>Understand the change in the findability construct (semantic index)</a:t>
            </a:r>
          </a:p>
          <a:p>
            <a:r>
              <a:rPr lang="en-AU"/>
              <a:t>Identify inactive sites and restrict access/delete</a:t>
            </a:r>
            <a:endParaRPr lang="en-NZ"/>
          </a:p>
        </p:txBody>
      </p:sp>
    </p:spTree>
    <p:extLst>
      <p:ext uri="{BB962C8B-B14F-4D97-AF65-F5344CB8AC3E}">
        <p14:creationId xmlns:p14="http://schemas.microsoft.com/office/powerpoint/2010/main" val="42762691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25112-7CE7-57DD-1C97-8E63CBE90F31}"/>
              </a:ext>
            </a:extLst>
          </p:cNvPr>
          <p:cNvSpPr>
            <a:spLocks noGrp="1"/>
          </p:cNvSpPr>
          <p:nvPr>
            <p:ph type="title"/>
          </p:nvPr>
        </p:nvSpPr>
        <p:spPr>
          <a:xfrm>
            <a:off x="956345" y="365125"/>
            <a:ext cx="11235655" cy="937393"/>
          </a:xfrm>
        </p:spPr>
        <p:txBody>
          <a:bodyPr/>
          <a:lstStyle/>
          <a:p>
            <a:r>
              <a:rPr lang="en-AU" dirty="0"/>
              <a:t>SharePoint Advanced Management</a:t>
            </a:r>
            <a:endParaRPr lang="en-NZ" dirty="0"/>
          </a:p>
        </p:txBody>
      </p:sp>
      <p:sp>
        <p:nvSpPr>
          <p:cNvPr id="3" name="Content Placeholder 2">
            <a:extLst>
              <a:ext uri="{FF2B5EF4-FFF2-40B4-BE49-F238E27FC236}">
                <a16:creationId xmlns:a16="http://schemas.microsoft.com/office/drawing/2014/main" id="{7C84B857-81E2-B473-44D2-47AC8A2F1A4B}"/>
              </a:ext>
            </a:extLst>
          </p:cNvPr>
          <p:cNvSpPr>
            <a:spLocks noGrp="1"/>
          </p:cNvSpPr>
          <p:nvPr>
            <p:ph idx="1"/>
          </p:nvPr>
        </p:nvSpPr>
        <p:spPr/>
        <p:txBody>
          <a:bodyPr>
            <a:normAutofit/>
          </a:bodyPr>
          <a:lstStyle/>
          <a:p>
            <a:r>
              <a:rPr lang="en-AU"/>
              <a:t>Restrict SharePoint site access with M365 or Security Groups</a:t>
            </a:r>
          </a:p>
          <a:p>
            <a:r>
              <a:rPr lang="en-AU"/>
              <a:t>Restrict OneDrive content access</a:t>
            </a:r>
          </a:p>
          <a:p>
            <a:r>
              <a:rPr lang="en-AU"/>
              <a:t>Restrict OneDrive service access</a:t>
            </a:r>
          </a:p>
          <a:p>
            <a:r>
              <a:rPr lang="en-AU"/>
              <a:t>Data access governance reports for SharePoint Sites</a:t>
            </a:r>
          </a:p>
          <a:p>
            <a:r>
              <a:rPr lang="en-AU"/>
              <a:t>Conditional access policy for SharePoint sites and OneDrive </a:t>
            </a:r>
          </a:p>
          <a:p>
            <a:r>
              <a:rPr lang="en-AU"/>
              <a:t>Secure SharePoint document libraries with sensitivity labels</a:t>
            </a:r>
          </a:p>
          <a:p>
            <a:r>
              <a:rPr lang="en-AU"/>
              <a:t>Block download policies</a:t>
            </a:r>
          </a:p>
          <a:p>
            <a:r>
              <a:rPr lang="en-AU"/>
              <a:t>Change history reports</a:t>
            </a:r>
          </a:p>
          <a:p>
            <a:r>
              <a:rPr lang="en-AU"/>
              <a:t>Inactive site policies</a:t>
            </a:r>
          </a:p>
        </p:txBody>
      </p:sp>
    </p:spTree>
    <p:extLst>
      <p:ext uri="{BB962C8B-B14F-4D97-AF65-F5344CB8AC3E}">
        <p14:creationId xmlns:p14="http://schemas.microsoft.com/office/powerpoint/2010/main" val="22141420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2AD70-4CE5-5122-43E2-DFCAE03A0A2E}"/>
              </a:ext>
            </a:extLst>
          </p:cNvPr>
          <p:cNvSpPr>
            <a:spLocks noGrp="1"/>
          </p:cNvSpPr>
          <p:nvPr>
            <p:ph type="title"/>
          </p:nvPr>
        </p:nvSpPr>
        <p:spPr/>
        <p:txBody>
          <a:bodyPr/>
          <a:lstStyle/>
          <a:p>
            <a:r>
              <a:rPr lang="en-AU"/>
              <a:t>Understanding Sharing Links</a:t>
            </a:r>
            <a:endParaRPr lang="en-NZ"/>
          </a:p>
        </p:txBody>
      </p:sp>
      <p:sp>
        <p:nvSpPr>
          <p:cNvPr id="3" name="Content Placeholder 2">
            <a:extLst>
              <a:ext uri="{FF2B5EF4-FFF2-40B4-BE49-F238E27FC236}">
                <a16:creationId xmlns:a16="http://schemas.microsoft.com/office/drawing/2014/main" id="{A4AF08C9-77D4-5AD0-D85F-14EB6A000EF7}"/>
              </a:ext>
            </a:extLst>
          </p:cNvPr>
          <p:cNvSpPr>
            <a:spLocks noGrp="1"/>
          </p:cNvSpPr>
          <p:nvPr>
            <p:ph idx="1"/>
          </p:nvPr>
        </p:nvSpPr>
        <p:spPr>
          <a:xfrm>
            <a:off x="838200" y="1825625"/>
            <a:ext cx="8186928" cy="4351338"/>
          </a:xfrm>
        </p:spPr>
        <p:txBody>
          <a:bodyPr/>
          <a:lstStyle/>
          <a:p>
            <a:r>
              <a:rPr lang="en-AU"/>
              <a:t>Types of links:</a:t>
            </a:r>
          </a:p>
          <a:p>
            <a:pPr lvl="1"/>
            <a:r>
              <a:rPr lang="en-AU"/>
              <a:t>Anyone – anyone with the link can access the link without authenticating. </a:t>
            </a:r>
          </a:p>
          <a:p>
            <a:pPr lvl="1"/>
            <a:r>
              <a:rPr lang="en-AU"/>
              <a:t>People in your organisation – only works for internal users and they need to be authenticated. </a:t>
            </a:r>
            <a:r>
              <a:rPr lang="en-AU" u="sng"/>
              <a:t>It doesn’t not make the content automatically available to the whole organisation or be accessible via Copilot.  </a:t>
            </a:r>
          </a:p>
          <a:p>
            <a:pPr lvl="1"/>
            <a:r>
              <a:rPr lang="en-AU"/>
              <a:t>Specific people – non transferrable link that can be used for internal and external users, that will only work for the people specified when a user shares the item. This content is accessible via Copilot for the users with the sharing link. </a:t>
            </a:r>
          </a:p>
          <a:p>
            <a:pPr lvl="1"/>
            <a:endParaRPr lang="en-NZ"/>
          </a:p>
        </p:txBody>
      </p:sp>
      <p:pic>
        <p:nvPicPr>
          <p:cNvPr id="4" name="Picture 3">
            <a:extLst>
              <a:ext uri="{FF2B5EF4-FFF2-40B4-BE49-F238E27FC236}">
                <a16:creationId xmlns:a16="http://schemas.microsoft.com/office/drawing/2014/main" id="{0BAA41C2-1CCC-4401-E990-5E9E9E180FCB}"/>
              </a:ext>
            </a:extLst>
          </p:cNvPr>
          <p:cNvPicPr>
            <a:picLocks noChangeAspect="1"/>
          </p:cNvPicPr>
          <p:nvPr/>
        </p:nvPicPr>
        <p:blipFill>
          <a:blip r:embed="rId3"/>
          <a:stretch>
            <a:fillRect/>
          </a:stretch>
        </p:blipFill>
        <p:spPr>
          <a:xfrm>
            <a:off x="9467290" y="170993"/>
            <a:ext cx="2339137" cy="2024253"/>
          </a:xfrm>
          <a:prstGeom prst="rect">
            <a:avLst/>
          </a:prstGeom>
        </p:spPr>
      </p:pic>
      <p:pic>
        <p:nvPicPr>
          <p:cNvPr id="5" name="Picture 4">
            <a:extLst>
              <a:ext uri="{FF2B5EF4-FFF2-40B4-BE49-F238E27FC236}">
                <a16:creationId xmlns:a16="http://schemas.microsoft.com/office/drawing/2014/main" id="{6212A5C9-A021-BE6B-798D-B1AFDE631FF7}"/>
              </a:ext>
            </a:extLst>
          </p:cNvPr>
          <p:cNvPicPr>
            <a:picLocks noChangeAspect="1"/>
          </p:cNvPicPr>
          <p:nvPr/>
        </p:nvPicPr>
        <p:blipFill>
          <a:blip r:embed="rId4"/>
          <a:stretch>
            <a:fillRect/>
          </a:stretch>
        </p:blipFill>
        <p:spPr>
          <a:xfrm>
            <a:off x="9467290" y="2324657"/>
            <a:ext cx="2339137" cy="2208685"/>
          </a:xfrm>
          <a:prstGeom prst="rect">
            <a:avLst/>
          </a:prstGeom>
        </p:spPr>
      </p:pic>
      <p:pic>
        <p:nvPicPr>
          <p:cNvPr id="6" name="Picture 5">
            <a:extLst>
              <a:ext uri="{FF2B5EF4-FFF2-40B4-BE49-F238E27FC236}">
                <a16:creationId xmlns:a16="http://schemas.microsoft.com/office/drawing/2014/main" id="{B53FCFFB-14B7-9F65-EDA5-48E0216E75B0}"/>
              </a:ext>
            </a:extLst>
          </p:cNvPr>
          <p:cNvPicPr>
            <a:picLocks noChangeAspect="1"/>
          </p:cNvPicPr>
          <p:nvPr/>
        </p:nvPicPr>
        <p:blipFill>
          <a:blip r:embed="rId5"/>
          <a:stretch>
            <a:fillRect/>
          </a:stretch>
        </p:blipFill>
        <p:spPr>
          <a:xfrm>
            <a:off x="9467290" y="4662754"/>
            <a:ext cx="2339137" cy="2024253"/>
          </a:xfrm>
          <a:prstGeom prst="rect">
            <a:avLst/>
          </a:prstGeom>
        </p:spPr>
      </p:pic>
    </p:spTree>
    <p:extLst>
      <p:ext uri="{BB962C8B-B14F-4D97-AF65-F5344CB8AC3E}">
        <p14:creationId xmlns:p14="http://schemas.microsoft.com/office/powerpoint/2010/main" val="1163539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8FF7A-C11C-E007-0ACC-B449A158D24B}"/>
              </a:ext>
            </a:extLst>
          </p:cNvPr>
          <p:cNvSpPr>
            <a:spLocks noGrp="1"/>
          </p:cNvSpPr>
          <p:nvPr>
            <p:ph type="title"/>
          </p:nvPr>
        </p:nvSpPr>
        <p:spPr/>
        <p:txBody>
          <a:bodyPr/>
          <a:lstStyle/>
          <a:p>
            <a:r>
              <a:rPr lang="en-AU"/>
              <a:t>Information Protection</a:t>
            </a:r>
            <a:endParaRPr lang="en-NZ"/>
          </a:p>
        </p:txBody>
      </p:sp>
      <p:pic>
        <p:nvPicPr>
          <p:cNvPr id="10" name="Picture 9">
            <a:extLst>
              <a:ext uri="{FF2B5EF4-FFF2-40B4-BE49-F238E27FC236}">
                <a16:creationId xmlns:a16="http://schemas.microsoft.com/office/drawing/2014/main" id="{C28ECB04-0D20-6C20-7EBA-DFBECB84940F}"/>
              </a:ext>
            </a:extLst>
          </p:cNvPr>
          <p:cNvPicPr>
            <a:picLocks noChangeAspect="1"/>
          </p:cNvPicPr>
          <p:nvPr/>
        </p:nvPicPr>
        <p:blipFill>
          <a:blip r:embed="rId2"/>
          <a:stretch>
            <a:fillRect/>
          </a:stretch>
        </p:blipFill>
        <p:spPr>
          <a:xfrm>
            <a:off x="3489470" y="1633128"/>
            <a:ext cx="5213060" cy="4586391"/>
          </a:xfrm>
          <a:prstGeom prst="rect">
            <a:avLst/>
          </a:prstGeom>
        </p:spPr>
      </p:pic>
    </p:spTree>
    <p:extLst>
      <p:ext uri="{BB962C8B-B14F-4D97-AF65-F5344CB8AC3E}">
        <p14:creationId xmlns:p14="http://schemas.microsoft.com/office/powerpoint/2010/main" val="32945755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F61F5-199A-02BC-4CCA-BAFD15B6014A}"/>
              </a:ext>
            </a:extLst>
          </p:cNvPr>
          <p:cNvSpPr>
            <a:spLocks noGrp="1"/>
          </p:cNvSpPr>
          <p:nvPr>
            <p:ph type="title"/>
          </p:nvPr>
        </p:nvSpPr>
        <p:spPr/>
        <p:txBody>
          <a:bodyPr/>
          <a:lstStyle/>
          <a:p>
            <a:r>
              <a:rPr lang="en-AU"/>
              <a:t>Copilot &amp; Sensitivity Labels </a:t>
            </a:r>
            <a:endParaRPr lang="en-NZ"/>
          </a:p>
        </p:txBody>
      </p:sp>
      <p:sp>
        <p:nvSpPr>
          <p:cNvPr id="3" name="Content Placeholder 2">
            <a:extLst>
              <a:ext uri="{FF2B5EF4-FFF2-40B4-BE49-F238E27FC236}">
                <a16:creationId xmlns:a16="http://schemas.microsoft.com/office/drawing/2014/main" id="{C5E457C3-DC48-DA75-19A1-DC6B36F9B5D5}"/>
              </a:ext>
            </a:extLst>
          </p:cNvPr>
          <p:cNvSpPr>
            <a:spLocks noGrp="1"/>
          </p:cNvSpPr>
          <p:nvPr>
            <p:ph idx="1"/>
          </p:nvPr>
        </p:nvSpPr>
        <p:spPr/>
        <p:txBody>
          <a:bodyPr/>
          <a:lstStyle/>
          <a:p>
            <a:r>
              <a:rPr lang="en-AU"/>
              <a:t>Sensitivity labels allow you to protect content with settings that include encryption and content markings </a:t>
            </a:r>
          </a:p>
          <a:p>
            <a:r>
              <a:rPr lang="en-AU"/>
              <a:t>When a label applies encryption, the user must have the EXTRACT and view use right for Copilot to return the data</a:t>
            </a:r>
          </a:p>
          <a:p>
            <a:r>
              <a:rPr lang="en-AU"/>
              <a:t>In Copilot w/ GGC, the sensitivity of labelled content is displayed for citations and items in the response (highest priority label)</a:t>
            </a:r>
          </a:p>
          <a:p>
            <a:r>
              <a:rPr lang="en-AU"/>
              <a:t>When creating content with Copilot by referencing a file, if the  source file is labelled, the generated content will automatically inherit the same sensitivity label </a:t>
            </a:r>
            <a:endParaRPr lang="en-NZ"/>
          </a:p>
        </p:txBody>
      </p:sp>
    </p:spTree>
    <p:extLst>
      <p:ext uri="{BB962C8B-B14F-4D97-AF65-F5344CB8AC3E}">
        <p14:creationId xmlns:p14="http://schemas.microsoft.com/office/powerpoint/2010/main" val="2105653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A9360-54B6-4DE6-4955-87FA49BC6B57}"/>
              </a:ext>
            </a:extLst>
          </p:cNvPr>
          <p:cNvSpPr>
            <a:spLocks noGrp="1"/>
          </p:cNvSpPr>
          <p:nvPr>
            <p:ph type="title"/>
          </p:nvPr>
        </p:nvSpPr>
        <p:spPr/>
        <p:txBody>
          <a:bodyPr/>
          <a:lstStyle/>
          <a:p>
            <a:r>
              <a:rPr lang="en-AU"/>
              <a:t>Data Loss Prevention</a:t>
            </a:r>
            <a:endParaRPr lang="en-NZ"/>
          </a:p>
        </p:txBody>
      </p:sp>
      <p:sp>
        <p:nvSpPr>
          <p:cNvPr id="3" name="Content Placeholder 2">
            <a:extLst>
              <a:ext uri="{FF2B5EF4-FFF2-40B4-BE49-F238E27FC236}">
                <a16:creationId xmlns:a16="http://schemas.microsoft.com/office/drawing/2014/main" id="{56815DBD-CEA4-7413-0304-919DFDFF7205}"/>
              </a:ext>
            </a:extLst>
          </p:cNvPr>
          <p:cNvSpPr>
            <a:spLocks noGrp="1"/>
          </p:cNvSpPr>
          <p:nvPr>
            <p:ph idx="1"/>
          </p:nvPr>
        </p:nvSpPr>
        <p:spPr>
          <a:xfrm>
            <a:off x="838200" y="1825625"/>
            <a:ext cx="6147848" cy="4351338"/>
          </a:xfrm>
        </p:spPr>
        <p:txBody>
          <a:bodyPr>
            <a:normAutofit lnSpcReduction="10000"/>
          </a:bodyPr>
          <a:lstStyle/>
          <a:p>
            <a:r>
              <a:rPr lang="en-AU"/>
              <a:t>DLP helps prevent users from inappropriately sharing data with people who shouldn’t have access to it</a:t>
            </a:r>
          </a:p>
          <a:p>
            <a:r>
              <a:rPr lang="en-AU"/>
              <a:t>DLP policies don't support interactions for Copilot for Microsoft 365 yet, data classification for sensitive info types and trainable classifiers are supported to identify sensitive data in user prompts and responses</a:t>
            </a:r>
            <a:endParaRPr lang="en-NZ"/>
          </a:p>
        </p:txBody>
      </p:sp>
      <p:pic>
        <p:nvPicPr>
          <p:cNvPr id="4" name="Picture 3" descr="Plan for data loss prevention | Microsoft Learn">
            <a:extLst>
              <a:ext uri="{FF2B5EF4-FFF2-40B4-BE49-F238E27FC236}">
                <a16:creationId xmlns:a16="http://schemas.microsoft.com/office/drawing/2014/main" id="{6683A3AD-67D0-3665-F269-55F2E31BB8C2}"/>
              </a:ext>
            </a:extLst>
          </p:cNvPr>
          <p:cNvPicPr>
            <a:picLocks noChangeAspect="1"/>
          </p:cNvPicPr>
          <p:nvPr/>
        </p:nvPicPr>
        <p:blipFill>
          <a:blip r:embed="rId3"/>
          <a:stretch>
            <a:fillRect/>
          </a:stretch>
        </p:blipFill>
        <p:spPr>
          <a:xfrm>
            <a:off x="6980917" y="2294489"/>
            <a:ext cx="5073468" cy="2277984"/>
          </a:xfrm>
          <a:prstGeom prst="rect">
            <a:avLst/>
          </a:prstGeom>
        </p:spPr>
      </p:pic>
    </p:spTree>
    <p:extLst>
      <p:ext uri="{BB962C8B-B14F-4D97-AF65-F5344CB8AC3E}">
        <p14:creationId xmlns:p14="http://schemas.microsoft.com/office/powerpoint/2010/main" val="17049970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85877-4A10-2062-F495-A5BE4C7114AA}"/>
              </a:ext>
            </a:extLst>
          </p:cNvPr>
          <p:cNvSpPr>
            <a:spLocks noGrp="1"/>
          </p:cNvSpPr>
          <p:nvPr>
            <p:ph type="title"/>
          </p:nvPr>
        </p:nvSpPr>
        <p:spPr/>
        <p:txBody>
          <a:bodyPr/>
          <a:lstStyle/>
          <a:p>
            <a:r>
              <a:rPr lang="en-AU"/>
              <a:t>Retention Policies</a:t>
            </a:r>
            <a:endParaRPr lang="en-NZ"/>
          </a:p>
        </p:txBody>
      </p:sp>
      <p:sp>
        <p:nvSpPr>
          <p:cNvPr id="3" name="Content Placeholder 2">
            <a:extLst>
              <a:ext uri="{FF2B5EF4-FFF2-40B4-BE49-F238E27FC236}">
                <a16:creationId xmlns:a16="http://schemas.microsoft.com/office/drawing/2014/main" id="{C02FE2A7-9660-8BD4-75F4-D4467FF7F893}"/>
              </a:ext>
            </a:extLst>
          </p:cNvPr>
          <p:cNvSpPr>
            <a:spLocks noGrp="1"/>
          </p:cNvSpPr>
          <p:nvPr>
            <p:ph idx="1"/>
          </p:nvPr>
        </p:nvSpPr>
        <p:spPr/>
        <p:txBody>
          <a:bodyPr/>
          <a:lstStyle/>
          <a:p>
            <a:r>
              <a:rPr lang="en-AU"/>
              <a:t>You can apply retention and deletion policies to Copilot interactions </a:t>
            </a:r>
          </a:p>
          <a:p>
            <a:r>
              <a:rPr lang="en-AU"/>
              <a:t>Location: Teams chats and Copilot interactions</a:t>
            </a:r>
          </a:p>
          <a:p>
            <a:r>
              <a:rPr lang="en-AU"/>
              <a:t>For labels to retain files referenced in Copilot interactions, you need to select ‘Apply label to cloud attachments and links shared in Exchange, Teams, Viva Engage’</a:t>
            </a:r>
            <a:endParaRPr lang="en-NZ"/>
          </a:p>
        </p:txBody>
      </p:sp>
    </p:spTree>
    <p:extLst>
      <p:ext uri="{BB962C8B-B14F-4D97-AF65-F5344CB8AC3E}">
        <p14:creationId xmlns:p14="http://schemas.microsoft.com/office/powerpoint/2010/main" val="20807244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E6F85-9B8D-B672-7597-8DDB0A1A8A35}"/>
              </a:ext>
            </a:extLst>
          </p:cNvPr>
          <p:cNvSpPr>
            <a:spLocks noGrp="1"/>
          </p:cNvSpPr>
          <p:nvPr>
            <p:ph type="title"/>
          </p:nvPr>
        </p:nvSpPr>
        <p:spPr/>
        <p:txBody>
          <a:bodyPr/>
          <a:lstStyle/>
          <a:p>
            <a:r>
              <a:rPr lang="en-AU"/>
              <a:t>Information Barriers</a:t>
            </a:r>
            <a:endParaRPr lang="en-NZ"/>
          </a:p>
        </p:txBody>
      </p:sp>
      <p:sp>
        <p:nvSpPr>
          <p:cNvPr id="3" name="Content Placeholder 2">
            <a:extLst>
              <a:ext uri="{FF2B5EF4-FFF2-40B4-BE49-F238E27FC236}">
                <a16:creationId xmlns:a16="http://schemas.microsoft.com/office/drawing/2014/main" id="{EC85B8FF-8785-8CF7-CA4F-5EE76555B3F7}"/>
              </a:ext>
            </a:extLst>
          </p:cNvPr>
          <p:cNvSpPr>
            <a:spLocks noGrp="1"/>
          </p:cNvSpPr>
          <p:nvPr>
            <p:ph idx="1"/>
          </p:nvPr>
        </p:nvSpPr>
        <p:spPr>
          <a:xfrm>
            <a:off x="838200" y="1825625"/>
            <a:ext cx="6507357" cy="4351338"/>
          </a:xfrm>
        </p:spPr>
        <p:txBody>
          <a:bodyPr>
            <a:normAutofit fontScale="92500" lnSpcReduction="10000"/>
          </a:bodyPr>
          <a:lstStyle/>
          <a:p>
            <a:r>
              <a:rPr lang="en-AU"/>
              <a:t>Allows you to restrict </a:t>
            </a:r>
            <a:r>
              <a:rPr lang="en-AU" u="sng"/>
              <a:t>two-way</a:t>
            </a:r>
            <a:r>
              <a:rPr lang="en-AU"/>
              <a:t> communication and collaboration between users and groups in SharePoint, Teams and OneDrive</a:t>
            </a:r>
          </a:p>
          <a:p>
            <a:pPr lvl="1"/>
            <a:r>
              <a:rPr lang="en-AU"/>
              <a:t>SharePoint &amp; OneDrive – sharing a site/content, searching a site, adding a member to a site, accessing site or content by a user</a:t>
            </a:r>
          </a:p>
          <a:p>
            <a:pPr lvl="1"/>
            <a:r>
              <a:rPr lang="en-AU"/>
              <a:t>Teams – adding a team member, starting a chat, calling, screen sharing, sharing a file, inviting to a meeting, searching for a user</a:t>
            </a:r>
            <a:endParaRPr lang="en-NZ"/>
          </a:p>
          <a:p>
            <a:r>
              <a:rPr lang="en-NZ"/>
              <a:t>IB policies don’t apply to email – use mail flow rules to achieve this</a:t>
            </a:r>
            <a:endParaRPr lang="en-AU"/>
          </a:p>
        </p:txBody>
      </p:sp>
      <p:pic>
        <p:nvPicPr>
          <p:cNvPr id="4" name="Picture 3" descr="Screenshot showing user blocked from meeting.">
            <a:extLst>
              <a:ext uri="{FF2B5EF4-FFF2-40B4-BE49-F238E27FC236}">
                <a16:creationId xmlns:a16="http://schemas.microsoft.com/office/drawing/2014/main" id="{19FF52DA-85E9-991D-08C7-252919E19D1F}"/>
              </a:ext>
            </a:extLst>
          </p:cNvPr>
          <p:cNvPicPr>
            <a:picLocks noChangeAspect="1"/>
          </p:cNvPicPr>
          <p:nvPr/>
        </p:nvPicPr>
        <p:blipFill>
          <a:blip r:embed="rId2"/>
          <a:stretch>
            <a:fillRect/>
          </a:stretch>
        </p:blipFill>
        <p:spPr>
          <a:xfrm>
            <a:off x="7823780" y="1407221"/>
            <a:ext cx="3885659" cy="1633655"/>
          </a:xfrm>
          <a:prstGeom prst="rect">
            <a:avLst/>
          </a:prstGeom>
        </p:spPr>
      </p:pic>
    </p:spTree>
    <p:extLst>
      <p:ext uri="{BB962C8B-B14F-4D97-AF65-F5344CB8AC3E}">
        <p14:creationId xmlns:p14="http://schemas.microsoft.com/office/powerpoint/2010/main" val="27663408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6AF4E-63FD-53B2-662F-C81E56A0D200}"/>
              </a:ext>
            </a:extLst>
          </p:cNvPr>
          <p:cNvSpPr>
            <a:spLocks noGrp="1"/>
          </p:cNvSpPr>
          <p:nvPr>
            <p:ph type="title"/>
          </p:nvPr>
        </p:nvSpPr>
        <p:spPr/>
        <p:txBody>
          <a:bodyPr/>
          <a:lstStyle/>
          <a:p>
            <a:r>
              <a:rPr lang="en-AU" dirty="0"/>
              <a:t>Terms of Use</a:t>
            </a:r>
            <a:endParaRPr lang="en-NZ" dirty="0"/>
          </a:p>
        </p:txBody>
      </p:sp>
      <p:sp>
        <p:nvSpPr>
          <p:cNvPr id="3" name="Content Placeholder 2">
            <a:extLst>
              <a:ext uri="{FF2B5EF4-FFF2-40B4-BE49-F238E27FC236}">
                <a16:creationId xmlns:a16="http://schemas.microsoft.com/office/drawing/2014/main" id="{6615EA49-8B48-D070-A172-6D33569EC766}"/>
              </a:ext>
            </a:extLst>
          </p:cNvPr>
          <p:cNvSpPr>
            <a:spLocks noGrp="1"/>
          </p:cNvSpPr>
          <p:nvPr>
            <p:ph idx="1"/>
          </p:nvPr>
        </p:nvSpPr>
        <p:spPr>
          <a:xfrm>
            <a:off x="838200" y="1825625"/>
            <a:ext cx="7195015" cy="4351338"/>
          </a:xfrm>
        </p:spPr>
        <p:txBody>
          <a:bodyPr>
            <a:normAutofit fontScale="92500" lnSpcReduction="20000"/>
          </a:bodyPr>
          <a:lstStyle/>
          <a:p>
            <a:r>
              <a:rPr lang="en-AU"/>
              <a:t>You can create a conditional access policy to require users to accept a terms of use policies before getting access a service</a:t>
            </a:r>
          </a:p>
          <a:p>
            <a:r>
              <a:rPr lang="en-AU"/>
              <a:t>Create terms of use, then use CA policy to enforce</a:t>
            </a:r>
          </a:p>
          <a:p>
            <a:r>
              <a:rPr lang="en-AU"/>
              <a:t>You can upload multiple versions in different languages, requirement them to view the terms of use policy, and require them to consent on every device, set an expiry date or duration before re-acceptance is required</a:t>
            </a:r>
          </a:p>
          <a:p>
            <a:r>
              <a:rPr lang="en-AU"/>
              <a:t>Once enforced existing users need to sign out/sign in to satisfy the policy</a:t>
            </a:r>
          </a:p>
          <a:p>
            <a:r>
              <a:rPr lang="en-AU"/>
              <a:t>Licensing: Entra ID P1</a:t>
            </a:r>
            <a:endParaRPr lang="en-NZ"/>
          </a:p>
        </p:txBody>
      </p:sp>
      <p:pic>
        <p:nvPicPr>
          <p:cNvPr id="4" name="Picture 3" descr="A screenshot showing an example terms of use policy that appears when a user signs in.">
            <a:extLst>
              <a:ext uri="{FF2B5EF4-FFF2-40B4-BE49-F238E27FC236}">
                <a16:creationId xmlns:a16="http://schemas.microsoft.com/office/drawing/2014/main" id="{BB3131FE-ACC4-3A9D-3039-411D5DF3A68D}"/>
              </a:ext>
            </a:extLst>
          </p:cNvPr>
          <p:cNvPicPr>
            <a:picLocks noChangeAspect="1"/>
          </p:cNvPicPr>
          <p:nvPr/>
        </p:nvPicPr>
        <p:blipFill>
          <a:blip r:embed="rId2"/>
          <a:stretch>
            <a:fillRect/>
          </a:stretch>
        </p:blipFill>
        <p:spPr>
          <a:xfrm>
            <a:off x="8216435" y="2293977"/>
            <a:ext cx="3701275" cy="2263852"/>
          </a:xfrm>
          <a:prstGeom prst="rect">
            <a:avLst/>
          </a:prstGeom>
        </p:spPr>
      </p:pic>
    </p:spTree>
    <p:extLst>
      <p:ext uri="{BB962C8B-B14F-4D97-AF65-F5344CB8AC3E}">
        <p14:creationId xmlns:p14="http://schemas.microsoft.com/office/powerpoint/2010/main" val="1509475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98489-8070-C274-50D8-54D22D0D8F55}"/>
              </a:ext>
            </a:extLst>
          </p:cNvPr>
          <p:cNvSpPr>
            <a:spLocks noGrp="1"/>
          </p:cNvSpPr>
          <p:nvPr>
            <p:ph type="title"/>
          </p:nvPr>
        </p:nvSpPr>
        <p:spPr>
          <a:xfrm>
            <a:off x="4293608" y="120890"/>
            <a:ext cx="7515344" cy="937393"/>
          </a:xfrm>
        </p:spPr>
        <p:txBody>
          <a:bodyPr/>
          <a:lstStyle/>
          <a:p>
            <a:r>
              <a:rPr lang="en-AU"/>
              <a:t>News</a:t>
            </a:r>
          </a:p>
        </p:txBody>
      </p:sp>
      <p:sp>
        <p:nvSpPr>
          <p:cNvPr id="3" name="Content Placeholder 2">
            <a:extLst>
              <a:ext uri="{FF2B5EF4-FFF2-40B4-BE49-F238E27FC236}">
                <a16:creationId xmlns:a16="http://schemas.microsoft.com/office/drawing/2014/main" id="{84F3BA9F-97B7-1147-AE3E-E0587D9DF9AF}"/>
              </a:ext>
            </a:extLst>
          </p:cNvPr>
          <p:cNvSpPr>
            <a:spLocks noGrp="1"/>
          </p:cNvSpPr>
          <p:nvPr>
            <p:ph idx="1"/>
          </p:nvPr>
        </p:nvSpPr>
        <p:spPr>
          <a:xfrm>
            <a:off x="4293608" y="825336"/>
            <a:ext cx="7515344" cy="1011044"/>
          </a:xfrm>
        </p:spPr>
        <p:txBody>
          <a:bodyPr/>
          <a:lstStyle/>
          <a:p>
            <a:r>
              <a:rPr lang="en-AU"/>
              <a:t>What you need to know</a:t>
            </a:r>
          </a:p>
        </p:txBody>
      </p:sp>
      <p:sp>
        <p:nvSpPr>
          <p:cNvPr id="4" name="Content Placeholder 3">
            <a:extLst>
              <a:ext uri="{FF2B5EF4-FFF2-40B4-BE49-F238E27FC236}">
                <a16:creationId xmlns:a16="http://schemas.microsoft.com/office/drawing/2014/main" id="{CB8AAF4E-AD83-C2C2-691D-9A5A9B88BA54}"/>
              </a:ext>
            </a:extLst>
          </p:cNvPr>
          <p:cNvSpPr>
            <a:spLocks noGrp="1"/>
          </p:cNvSpPr>
          <p:nvPr>
            <p:ph sz="quarter" idx="10"/>
          </p:nvPr>
        </p:nvSpPr>
        <p:spPr/>
        <p:txBody>
          <a:bodyPr/>
          <a:lstStyle/>
          <a:p>
            <a:endParaRPr lang="en-AU"/>
          </a:p>
        </p:txBody>
      </p:sp>
      <p:pic>
        <p:nvPicPr>
          <p:cNvPr id="5" name="Picture 4">
            <a:extLst>
              <a:ext uri="{FF2B5EF4-FFF2-40B4-BE49-F238E27FC236}">
                <a16:creationId xmlns:a16="http://schemas.microsoft.com/office/drawing/2014/main" id="{CBC43FB8-E37C-720C-4C14-E3BC525BEE6D}"/>
              </a:ext>
            </a:extLst>
          </p:cNvPr>
          <p:cNvPicPr>
            <a:picLocks noChangeAspect="1"/>
          </p:cNvPicPr>
          <p:nvPr/>
        </p:nvPicPr>
        <p:blipFill>
          <a:blip r:embed="rId3"/>
          <a:stretch>
            <a:fillRect/>
          </a:stretch>
        </p:blipFill>
        <p:spPr>
          <a:xfrm>
            <a:off x="4293608" y="1681426"/>
            <a:ext cx="7867650" cy="449580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F292DC5C-BA64-FDD7-2F48-A98CF586883F}"/>
              </a:ext>
            </a:extLst>
          </p:cNvPr>
          <p:cNvSpPr txBox="1"/>
          <p:nvPr/>
        </p:nvSpPr>
        <p:spPr>
          <a:xfrm>
            <a:off x="4268208" y="6211669"/>
            <a:ext cx="6381750" cy="646331"/>
          </a:xfrm>
          <a:prstGeom prst="rect">
            <a:avLst/>
          </a:prstGeom>
          <a:noFill/>
        </p:spPr>
        <p:txBody>
          <a:bodyPr wrap="square">
            <a:spAutoFit/>
          </a:bodyPr>
          <a:lstStyle/>
          <a:p>
            <a:r>
              <a:rPr lang="en-AU" dirty="0"/>
              <a:t>Content credentials</a:t>
            </a:r>
          </a:p>
          <a:p>
            <a:r>
              <a:rPr lang="en-AU" dirty="0"/>
              <a:t>Generated with AI ∙ June 17, 2024 at 3:58 PM</a:t>
            </a:r>
          </a:p>
        </p:txBody>
      </p:sp>
    </p:spTree>
    <p:extLst>
      <p:ext uri="{BB962C8B-B14F-4D97-AF65-F5344CB8AC3E}">
        <p14:creationId xmlns:p14="http://schemas.microsoft.com/office/powerpoint/2010/main" val="12278383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AE2BA-6E79-4C5E-6D7C-67EED558EE72}"/>
              </a:ext>
            </a:extLst>
          </p:cNvPr>
          <p:cNvSpPr>
            <a:spLocks noGrp="1"/>
          </p:cNvSpPr>
          <p:nvPr>
            <p:ph type="title"/>
          </p:nvPr>
        </p:nvSpPr>
        <p:spPr/>
        <p:txBody>
          <a:bodyPr/>
          <a:lstStyle/>
          <a:p>
            <a:r>
              <a:rPr lang="en-US" dirty="0"/>
              <a:t>Authentication Context</a:t>
            </a:r>
          </a:p>
        </p:txBody>
      </p:sp>
      <p:sp>
        <p:nvSpPr>
          <p:cNvPr id="3" name="Content Placeholder 2">
            <a:extLst>
              <a:ext uri="{FF2B5EF4-FFF2-40B4-BE49-F238E27FC236}">
                <a16:creationId xmlns:a16="http://schemas.microsoft.com/office/drawing/2014/main" id="{9F872B61-7AD3-8774-369C-A978FB495834}"/>
              </a:ext>
            </a:extLst>
          </p:cNvPr>
          <p:cNvSpPr>
            <a:spLocks noGrp="1"/>
          </p:cNvSpPr>
          <p:nvPr>
            <p:ph idx="1"/>
          </p:nvPr>
        </p:nvSpPr>
        <p:spPr/>
        <p:txBody>
          <a:bodyPr vert="horz" lIns="91440" tIns="45720" rIns="91440" bIns="45720" rtlCol="0" anchor="t">
            <a:normAutofit/>
          </a:bodyPr>
          <a:lstStyle/>
          <a:p>
            <a:r>
              <a:rPr lang="en-US"/>
              <a:t>With Microsoft Entra authentication context, you can enforce more stringent access conditions when users access SharePoint sites.</a:t>
            </a:r>
          </a:p>
          <a:p>
            <a:r>
              <a:rPr lang="en-US"/>
              <a:t>For example, you may have content within a SharePoint site that requires extra protection, and users who have access to those files might be required to access them from a specific device or agree to terms of use. </a:t>
            </a:r>
          </a:p>
          <a:p>
            <a:r>
              <a:rPr lang="en-US"/>
              <a:t>You can apply authentication context directly to a site via PowerShell or through sensitivity labels. </a:t>
            </a:r>
          </a:p>
          <a:p>
            <a:endParaRPr lang="en-US"/>
          </a:p>
        </p:txBody>
      </p:sp>
    </p:spTree>
    <p:extLst>
      <p:ext uri="{BB962C8B-B14F-4D97-AF65-F5344CB8AC3E}">
        <p14:creationId xmlns:p14="http://schemas.microsoft.com/office/powerpoint/2010/main" val="34951841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28C7E-0264-9A71-2AA9-CCE5A167D3F1}"/>
              </a:ext>
            </a:extLst>
          </p:cNvPr>
          <p:cNvSpPr>
            <a:spLocks noGrp="1"/>
          </p:cNvSpPr>
          <p:nvPr>
            <p:ph type="title"/>
          </p:nvPr>
        </p:nvSpPr>
        <p:spPr/>
        <p:txBody>
          <a:bodyPr/>
          <a:lstStyle/>
          <a:p>
            <a:r>
              <a:rPr lang="en-AU"/>
              <a:t>Audit Log</a:t>
            </a:r>
            <a:endParaRPr lang="en-NZ"/>
          </a:p>
        </p:txBody>
      </p:sp>
      <p:sp>
        <p:nvSpPr>
          <p:cNvPr id="3" name="Content Placeholder 2">
            <a:extLst>
              <a:ext uri="{FF2B5EF4-FFF2-40B4-BE49-F238E27FC236}">
                <a16:creationId xmlns:a16="http://schemas.microsoft.com/office/drawing/2014/main" id="{BB3CF060-1BCB-84EF-0E50-4ED4E2D5392A}"/>
              </a:ext>
            </a:extLst>
          </p:cNvPr>
          <p:cNvSpPr>
            <a:spLocks noGrp="1"/>
          </p:cNvSpPr>
          <p:nvPr>
            <p:ph idx="1"/>
          </p:nvPr>
        </p:nvSpPr>
        <p:spPr>
          <a:xfrm>
            <a:off x="838200" y="1825625"/>
            <a:ext cx="5127594" cy="4351338"/>
          </a:xfrm>
        </p:spPr>
        <p:txBody>
          <a:bodyPr/>
          <a:lstStyle/>
          <a:p>
            <a:r>
              <a:rPr lang="en-AU"/>
              <a:t>View when users interact with Copilot with the ‘Interacted with Copilot’ activity – time, M365 app, referenced files, labelled files</a:t>
            </a:r>
          </a:p>
          <a:p>
            <a:r>
              <a:rPr lang="en-AU"/>
              <a:t>A Copilot interaction is when a user, or admin or system on behalf of a user, entered prompts in Copilot</a:t>
            </a:r>
            <a:endParaRPr lang="en-NZ"/>
          </a:p>
        </p:txBody>
      </p:sp>
      <p:pic>
        <p:nvPicPr>
          <p:cNvPr id="5" name="Picture 4">
            <a:extLst>
              <a:ext uri="{FF2B5EF4-FFF2-40B4-BE49-F238E27FC236}">
                <a16:creationId xmlns:a16="http://schemas.microsoft.com/office/drawing/2014/main" id="{41594B99-A6B1-8F0C-432D-63CBE52C1D42}"/>
              </a:ext>
            </a:extLst>
          </p:cNvPr>
          <p:cNvPicPr>
            <a:picLocks noChangeAspect="1"/>
          </p:cNvPicPr>
          <p:nvPr/>
        </p:nvPicPr>
        <p:blipFill>
          <a:blip r:embed="rId3"/>
          <a:stretch>
            <a:fillRect/>
          </a:stretch>
        </p:blipFill>
        <p:spPr>
          <a:xfrm>
            <a:off x="6226208" y="1904989"/>
            <a:ext cx="5602350" cy="3048021"/>
          </a:xfrm>
          <a:prstGeom prst="rect">
            <a:avLst/>
          </a:prstGeom>
        </p:spPr>
      </p:pic>
    </p:spTree>
    <p:extLst>
      <p:ext uri="{BB962C8B-B14F-4D97-AF65-F5344CB8AC3E}">
        <p14:creationId xmlns:p14="http://schemas.microsoft.com/office/powerpoint/2010/main" val="8924525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5B292-709F-3CCF-1A31-9E50F0BD8B86}"/>
              </a:ext>
            </a:extLst>
          </p:cNvPr>
          <p:cNvSpPr>
            <a:spLocks noGrp="1"/>
          </p:cNvSpPr>
          <p:nvPr>
            <p:ph type="title"/>
          </p:nvPr>
        </p:nvSpPr>
        <p:spPr/>
        <p:txBody>
          <a:bodyPr/>
          <a:lstStyle/>
          <a:p>
            <a:r>
              <a:rPr lang="en-AU"/>
              <a:t>Content Search</a:t>
            </a:r>
            <a:endParaRPr lang="en-NZ"/>
          </a:p>
        </p:txBody>
      </p:sp>
      <p:sp>
        <p:nvSpPr>
          <p:cNvPr id="3" name="Content Placeholder 2">
            <a:extLst>
              <a:ext uri="{FF2B5EF4-FFF2-40B4-BE49-F238E27FC236}">
                <a16:creationId xmlns:a16="http://schemas.microsoft.com/office/drawing/2014/main" id="{119544F3-B09C-3710-5419-A98178A68052}"/>
              </a:ext>
            </a:extLst>
          </p:cNvPr>
          <p:cNvSpPr>
            <a:spLocks noGrp="1"/>
          </p:cNvSpPr>
          <p:nvPr>
            <p:ph idx="1"/>
          </p:nvPr>
        </p:nvSpPr>
        <p:spPr/>
        <p:txBody>
          <a:bodyPr/>
          <a:lstStyle/>
          <a:p>
            <a:r>
              <a:rPr lang="en-AU"/>
              <a:t>With content search you can view the actual prompts and responses </a:t>
            </a:r>
          </a:p>
          <a:p>
            <a:r>
              <a:rPr lang="en-AU"/>
              <a:t>Location: User’s mailbox</a:t>
            </a:r>
          </a:p>
          <a:p>
            <a:r>
              <a:rPr lang="en-AU"/>
              <a:t>Condition: Type &gt; Equals any of &gt; Add/Remove more options &gt; Copilot interactions</a:t>
            </a:r>
            <a:endParaRPr lang="en-NZ"/>
          </a:p>
        </p:txBody>
      </p:sp>
    </p:spTree>
    <p:extLst>
      <p:ext uri="{BB962C8B-B14F-4D97-AF65-F5344CB8AC3E}">
        <p14:creationId xmlns:p14="http://schemas.microsoft.com/office/powerpoint/2010/main" val="14838263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25684-0510-6404-95D1-B02DA4E4D2DA}"/>
              </a:ext>
            </a:extLst>
          </p:cNvPr>
          <p:cNvSpPr>
            <a:spLocks noGrp="1"/>
          </p:cNvSpPr>
          <p:nvPr>
            <p:ph type="title"/>
          </p:nvPr>
        </p:nvSpPr>
        <p:spPr/>
        <p:txBody>
          <a:bodyPr/>
          <a:lstStyle/>
          <a:p>
            <a:r>
              <a:rPr lang="en-AU"/>
              <a:t>Communication Compliance</a:t>
            </a:r>
            <a:endParaRPr lang="en-NZ"/>
          </a:p>
        </p:txBody>
      </p:sp>
      <p:sp>
        <p:nvSpPr>
          <p:cNvPr id="3" name="Content Placeholder 2">
            <a:extLst>
              <a:ext uri="{FF2B5EF4-FFF2-40B4-BE49-F238E27FC236}">
                <a16:creationId xmlns:a16="http://schemas.microsoft.com/office/drawing/2014/main" id="{8F260780-FFCC-1826-8351-E8FEDD602806}"/>
              </a:ext>
            </a:extLst>
          </p:cNvPr>
          <p:cNvSpPr>
            <a:spLocks noGrp="1"/>
          </p:cNvSpPr>
          <p:nvPr>
            <p:ph idx="1"/>
          </p:nvPr>
        </p:nvSpPr>
        <p:spPr>
          <a:xfrm>
            <a:off x="838200" y="1825625"/>
            <a:ext cx="7683261" cy="4351338"/>
          </a:xfrm>
        </p:spPr>
        <p:txBody>
          <a:bodyPr>
            <a:normAutofit/>
          </a:bodyPr>
          <a:lstStyle/>
          <a:p>
            <a:r>
              <a:rPr lang="en-AU"/>
              <a:t>Communication compliance can be used to detect inappropriate or risky Copilot interactions or sharing of confidential information</a:t>
            </a:r>
          </a:p>
          <a:p>
            <a:r>
              <a:rPr lang="en-AU"/>
              <a:t>You can create a new policy for Copilot, add Copilot as a location in an existing policy, or create a policy to review all Copilot interactions </a:t>
            </a:r>
          </a:p>
          <a:p>
            <a:r>
              <a:rPr lang="en-AU"/>
              <a:t>There is a policy template for Copilot – ‘Detect Copilot for Microsoft 365 interactions’</a:t>
            </a:r>
            <a:endParaRPr lang="en-NZ"/>
          </a:p>
        </p:txBody>
      </p:sp>
    </p:spTree>
    <p:extLst>
      <p:ext uri="{BB962C8B-B14F-4D97-AF65-F5344CB8AC3E}">
        <p14:creationId xmlns:p14="http://schemas.microsoft.com/office/powerpoint/2010/main" val="1862517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40692-285E-79B2-EBFE-B49721794B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E2B858-2ACC-6F31-07B0-9F03B99411B3}"/>
              </a:ext>
            </a:extLst>
          </p:cNvPr>
          <p:cNvSpPr>
            <a:spLocks noGrp="1"/>
          </p:cNvSpPr>
          <p:nvPr>
            <p:ph type="title"/>
          </p:nvPr>
        </p:nvSpPr>
        <p:spPr>
          <a:xfrm>
            <a:off x="383872" y="3061833"/>
            <a:ext cx="6789929" cy="1740759"/>
          </a:xfrm>
        </p:spPr>
        <p:txBody>
          <a:bodyPr/>
          <a:lstStyle/>
          <a:p>
            <a:r>
              <a:rPr lang="en-AU"/>
              <a:t>Dicker Data Webinar</a:t>
            </a:r>
            <a:br>
              <a:rPr lang="en-AU"/>
            </a:br>
            <a:br>
              <a:rPr lang="en-AU"/>
            </a:br>
            <a:r>
              <a:rPr lang="en-AU"/>
              <a:t>Thank you</a:t>
            </a:r>
          </a:p>
        </p:txBody>
      </p:sp>
      <p:sp>
        <p:nvSpPr>
          <p:cNvPr id="4" name="TextBox 3">
            <a:extLst>
              <a:ext uri="{FF2B5EF4-FFF2-40B4-BE49-F238E27FC236}">
                <a16:creationId xmlns:a16="http://schemas.microsoft.com/office/drawing/2014/main" id="{9C1BED8E-D8DC-9A37-A0FB-3100CC9D5ED4}"/>
              </a:ext>
            </a:extLst>
          </p:cNvPr>
          <p:cNvSpPr txBox="1"/>
          <p:nvPr/>
        </p:nvSpPr>
        <p:spPr>
          <a:xfrm>
            <a:off x="4651851" y="5674383"/>
            <a:ext cx="7337120" cy="1323439"/>
          </a:xfrm>
          <a:prstGeom prst="rect">
            <a:avLst/>
          </a:prstGeom>
          <a:noFill/>
        </p:spPr>
        <p:txBody>
          <a:bodyPr wrap="square">
            <a:spAutoFit/>
          </a:bodyPr>
          <a:lstStyle/>
          <a:p>
            <a:r>
              <a:rPr lang="en-AU" sz="4000" b="1" dirty="0">
                <a:solidFill>
                  <a:schemeClr val="bg1">
                    <a:lumMod val="95000"/>
                  </a:schemeClr>
                </a:solidFill>
              </a:rPr>
              <a:t>Microsoft Partner FY25 GTM Launch Recap</a:t>
            </a:r>
          </a:p>
        </p:txBody>
      </p:sp>
    </p:spTree>
    <p:extLst>
      <p:ext uri="{BB962C8B-B14F-4D97-AF65-F5344CB8AC3E}">
        <p14:creationId xmlns:p14="http://schemas.microsoft.com/office/powerpoint/2010/main" val="1793400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9043775-F5C4-4939-1CEA-E1F7A9200D97}"/>
              </a:ext>
            </a:extLst>
          </p:cNvPr>
          <p:cNvSpPr>
            <a:spLocks noGrp="1"/>
          </p:cNvSpPr>
          <p:nvPr>
            <p:ph sz="quarter" idx="10"/>
          </p:nvPr>
        </p:nvSpPr>
        <p:spPr/>
        <p:txBody>
          <a:bodyPr/>
          <a:lstStyle/>
          <a:p>
            <a:endParaRPr lang="en-AU"/>
          </a:p>
        </p:txBody>
      </p:sp>
      <p:pic>
        <p:nvPicPr>
          <p:cNvPr id="6" name="Picture 5">
            <a:hlinkClick r:id="rId3"/>
            <a:extLst>
              <a:ext uri="{FF2B5EF4-FFF2-40B4-BE49-F238E27FC236}">
                <a16:creationId xmlns:a16="http://schemas.microsoft.com/office/drawing/2014/main" id="{4E283739-ECC9-3047-7729-F1339DA4091E}"/>
              </a:ext>
            </a:extLst>
          </p:cNvPr>
          <p:cNvPicPr>
            <a:picLocks noChangeAspect="1"/>
          </p:cNvPicPr>
          <p:nvPr/>
        </p:nvPicPr>
        <p:blipFill>
          <a:blip r:embed="rId4"/>
          <a:stretch>
            <a:fillRect/>
          </a:stretch>
        </p:blipFill>
        <p:spPr>
          <a:xfrm>
            <a:off x="0" y="-31630"/>
            <a:ext cx="6710457" cy="6858000"/>
          </a:xfrm>
          <a:prstGeom prst="rect">
            <a:avLst/>
          </a:prstGeom>
        </p:spPr>
      </p:pic>
      <p:pic>
        <p:nvPicPr>
          <p:cNvPr id="7" name="Picture 6">
            <a:extLst>
              <a:ext uri="{FF2B5EF4-FFF2-40B4-BE49-F238E27FC236}">
                <a16:creationId xmlns:a16="http://schemas.microsoft.com/office/drawing/2014/main" id="{88569877-F01D-06D1-F9C2-38018270D5C2}"/>
              </a:ext>
            </a:extLst>
          </p:cNvPr>
          <p:cNvPicPr>
            <a:picLocks noChangeAspect="1"/>
          </p:cNvPicPr>
          <p:nvPr/>
        </p:nvPicPr>
        <p:blipFill>
          <a:blip r:embed="rId5"/>
          <a:stretch>
            <a:fillRect/>
          </a:stretch>
        </p:blipFill>
        <p:spPr>
          <a:xfrm>
            <a:off x="7035663" y="221671"/>
            <a:ext cx="4608741" cy="2594667"/>
          </a:xfrm>
          <a:prstGeom prst="rect">
            <a:avLst/>
          </a:prstGeom>
        </p:spPr>
      </p:pic>
      <p:pic>
        <p:nvPicPr>
          <p:cNvPr id="8" name="Picture 7">
            <a:extLst>
              <a:ext uri="{FF2B5EF4-FFF2-40B4-BE49-F238E27FC236}">
                <a16:creationId xmlns:a16="http://schemas.microsoft.com/office/drawing/2014/main" id="{C694394C-2689-24C8-5943-C0ADCC4AFF95}"/>
              </a:ext>
            </a:extLst>
          </p:cNvPr>
          <p:cNvPicPr>
            <a:picLocks noChangeAspect="1"/>
          </p:cNvPicPr>
          <p:nvPr/>
        </p:nvPicPr>
        <p:blipFill>
          <a:blip r:embed="rId6"/>
          <a:stretch>
            <a:fillRect/>
          </a:stretch>
        </p:blipFill>
        <p:spPr>
          <a:xfrm>
            <a:off x="7035663" y="3729933"/>
            <a:ext cx="4608946" cy="2594666"/>
          </a:xfrm>
          <a:prstGeom prst="rect">
            <a:avLst/>
          </a:prstGeom>
        </p:spPr>
      </p:pic>
      <p:pic>
        <p:nvPicPr>
          <p:cNvPr id="9" name="Picture 8">
            <a:extLst>
              <a:ext uri="{FF2B5EF4-FFF2-40B4-BE49-F238E27FC236}">
                <a16:creationId xmlns:a16="http://schemas.microsoft.com/office/drawing/2014/main" id="{A2ABA56D-B881-86FB-B832-A427200F5724}"/>
              </a:ext>
            </a:extLst>
          </p:cNvPr>
          <p:cNvPicPr>
            <a:picLocks noChangeAspect="1"/>
          </p:cNvPicPr>
          <p:nvPr/>
        </p:nvPicPr>
        <p:blipFill>
          <a:blip r:embed="rId7"/>
          <a:stretch>
            <a:fillRect/>
          </a:stretch>
        </p:blipFill>
        <p:spPr>
          <a:xfrm>
            <a:off x="8143009" y="2401515"/>
            <a:ext cx="2913420" cy="1640148"/>
          </a:xfrm>
          <a:prstGeom prst="rect">
            <a:avLst/>
          </a:prstGeom>
        </p:spPr>
      </p:pic>
      <p:sp>
        <p:nvSpPr>
          <p:cNvPr id="2" name="TextBox 1">
            <a:extLst>
              <a:ext uri="{FF2B5EF4-FFF2-40B4-BE49-F238E27FC236}">
                <a16:creationId xmlns:a16="http://schemas.microsoft.com/office/drawing/2014/main" id="{FC12F524-A280-1482-012A-88D994B56587}"/>
              </a:ext>
            </a:extLst>
          </p:cNvPr>
          <p:cNvSpPr txBox="1"/>
          <p:nvPr/>
        </p:nvSpPr>
        <p:spPr>
          <a:xfrm>
            <a:off x="443532" y="2401515"/>
            <a:ext cx="5258747" cy="369332"/>
          </a:xfrm>
          <a:prstGeom prst="rect">
            <a:avLst/>
          </a:prstGeom>
          <a:noFill/>
        </p:spPr>
        <p:txBody>
          <a:bodyPr wrap="none" rtlCol="0">
            <a:spAutoFit/>
          </a:bodyPr>
          <a:lstStyle/>
          <a:p>
            <a:r>
              <a:rPr lang="en-AU" b="1" dirty="0">
                <a:hlinkClick r:id="rId8"/>
              </a:rPr>
              <a:t>TUESDAY 25</a:t>
            </a:r>
            <a:r>
              <a:rPr lang="en-AU" b="1" baseline="30000" dirty="0">
                <a:hlinkClick r:id="rId8"/>
              </a:rPr>
              <a:t>th</a:t>
            </a:r>
            <a:r>
              <a:rPr lang="en-AU" b="1" dirty="0">
                <a:hlinkClick r:id="rId8"/>
              </a:rPr>
              <a:t> “Adopting Copilot in your organisation</a:t>
            </a:r>
            <a:endParaRPr lang="en-AU" b="1" dirty="0"/>
          </a:p>
        </p:txBody>
      </p:sp>
      <p:pic>
        <p:nvPicPr>
          <p:cNvPr id="5" name="Picture 4">
            <a:extLst>
              <a:ext uri="{FF2B5EF4-FFF2-40B4-BE49-F238E27FC236}">
                <a16:creationId xmlns:a16="http://schemas.microsoft.com/office/drawing/2014/main" id="{DB7C386E-D9E4-10EE-2743-98207BD9DC10}"/>
              </a:ext>
            </a:extLst>
          </p:cNvPr>
          <p:cNvPicPr>
            <a:picLocks noChangeAspect="1"/>
          </p:cNvPicPr>
          <p:nvPr/>
        </p:nvPicPr>
        <p:blipFill rotWithShape="1">
          <a:blip r:embed="rId9"/>
          <a:srcRect l="8410" r="35609" b="36889"/>
          <a:stretch/>
        </p:blipFill>
        <p:spPr>
          <a:xfrm>
            <a:off x="4325284" y="3106172"/>
            <a:ext cx="2385173" cy="3543398"/>
          </a:xfrm>
          <a:prstGeom prst="rect">
            <a:avLst/>
          </a:prstGeom>
        </p:spPr>
      </p:pic>
    </p:spTree>
    <p:extLst>
      <p:ext uri="{BB962C8B-B14F-4D97-AF65-F5344CB8AC3E}">
        <p14:creationId xmlns:p14="http://schemas.microsoft.com/office/powerpoint/2010/main" val="3747485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44669-FE42-D7BA-F617-BC19DA5F83BE}"/>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BFBDA841-C914-3F9C-9A28-2E4BDC0DC2D4}"/>
              </a:ext>
            </a:extLst>
          </p:cNvPr>
          <p:cNvSpPr>
            <a:spLocks noGrp="1"/>
          </p:cNvSpPr>
          <p:nvPr>
            <p:ph idx="1"/>
          </p:nvPr>
        </p:nvSpPr>
        <p:spPr/>
        <p:txBody>
          <a:bodyPr/>
          <a:lstStyle/>
          <a:p>
            <a:endParaRPr lang="en-AU"/>
          </a:p>
        </p:txBody>
      </p:sp>
      <p:sp>
        <p:nvSpPr>
          <p:cNvPr id="4" name="Content Placeholder 3">
            <a:extLst>
              <a:ext uri="{FF2B5EF4-FFF2-40B4-BE49-F238E27FC236}">
                <a16:creationId xmlns:a16="http://schemas.microsoft.com/office/drawing/2014/main" id="{F7EC46B6-6DEB-5163-E28D-077CE3DC9274}"/>
              </a:ext>
            </a:extLst>
          </p:cNvPr>
          <p:cNvSpPr>
            <a:spLocks noGrp="1"/>
          </p:cNvSpPr>
          <p:nvPr>
            <p:ph sz="quarter" idx="10"/>
          </p:nvPr>
        </p:nvSpPr>
        <p:spPr/>
        <p:txBody>
          <a:bodyPr/>
          <a:lstStyle/>
          <a:p>
            <a:endParaRPr lang="en-AU"/>
          </a:p>
        </p:txBody>
      </p:sp>
      <p:pic>
        <p:nvPicPr>
          <p:cNvPr id="6" name="Picture 5">
            <a:hlinkClick r:id="rId2"/>
            <a:extLst>
              <a:ext uri="{FF2B5EF4-FFF2-40B4-BE49-F238E27FC236}">
                <a16:creationId xmlns:a16="http://schemas.microsoft.com/office/drawing/2014/main" id="{989325D0-78B1-AEE0-57FD-A17311EECB2D}"/>
              </a:ext>
            </a:extLst>
          </p:cNvPr>
          <p:cNvPicPr>
            <a:picLocks noChangeAspect="1"/>
          </p:cNvPicPr>
          <p:nvPr/>
        </p:nvPicPr>
        <p:blipFill>
          <a:blip r:embed="rId3"/>
          <a:stretch>
            <a:fillRect/>
          </a:stretch>
        </p:blipFill>
        <p:spPr>
          <a:xfrm>
            <a:off x="0" y="0"/>
            <a:ext cx="11634439" cy="6116602"/>
          </a:xfrm>
          <a:prstGeom prst="rect">
            <a:avLst/>
          </a:prstGeom>
        </p:spPr>
      </p:pic>
    </p:spTree>
    <p:extLst>
      <p:ext uri="{BB962C8B-B14F-4D97-AF65-F5344CB8AC3E}">
        <p14:creationId xmlns:p14="http://schemas.microsoft.com/office/powerpoint/2010/main" val="371665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BABE-C26F-45E4-0EC2-E66018AE8C59}"/>
              </a:ext>
            </a:extLst>
          </p:cNvPr>
          <p:cNvSpPr>
            <a:spLocks noGrp="1"/>
          </p:cNvSpPr>
          <p:nvPr>
            <p:ph type="title"/>
          </p:nvPr>
        </p:nvSpPr>
        <p:spPr/>
        <p:txBody>
          <a:bodyPr/>
          <a:lstStyle/>
          <a:p>
            <a:endParaRPr lang="en-AU" dirty="0"/>
          </a:p>
        </p:txBody>
      </p:sp>
      <p:pic>
        <p:nvPicPr>
          <p:cNvPr id="5" name="Screen Recording 4">
            <a:hlinkClick r:id="" action="ppaction://media"/>
            <a:extLst>
              <a:ext uri="{FF2B5EF4-FFF2-40B4-BE49-F238E27FC236}">
                <a16:creationId xmlns:a16="http://schemas.microsoft.com/office/drawing/2014/main" id="{DEDBF980-EBD5-8912-4C8E-C0E4233CDA2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08667" y="0"/>
            <a:ext cx="10583333" cy="6253785"/>
          </a:xfrm>
        </p:spPr>
      </p:pic>
      <p:pic>
        <p:nvPicPr>
          <p:cNvPr id="6" name="Content Placeholder 5" descr="Employee badge with solid fill">
            <a:hlinkClick r:id="rId5"/>
            <a:extLst>
              <a:ext uri="{FF2B5EF4-FFF2-40B4-BE49-F238E27FC236}">
                <a16:creationId xmlns:a16="http://schemas.microsoft.com/office/drawing/2014/main" id="{2768D050-2539-105C-A746-B39E7894DA22}"/>
              </a:ext>
            </a:extLst>
          </p:cNvPr>
          <p:cNvPicPr>
            <a:picLocks noGrp="1" noChangeAspect="1"/>
          </p:cNvPicPr>
          <p:nvPr>
            <p:ph sz="quarter" idx="10"/>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6848" y="2142377"/>
            <a:ext cx="914400" cy="914400"/>
          </a:xfrm>
        </p:spPr>
      </p:pic>
    </p:spTree>
    <p:extLst>
      <p:ext uri="{BB962C8B-B14F-4D97-AF65-F5344CB8AC3E}">
        <p14:creationId xmlns:p14="http://schemas.microsoft.com/office/powerpoint/2010/main" val="298963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41DAF-4171-90DE-A8D4-84B3B71C5528}"/>
              </a:ext>
            </a:extLst>
          </p:cNvPr>
          <p:cNvSpPr>
            <a:spLocks noGrp="1"/>
          </p:cNvSpPr>
          <p:nvPr>
            <p:ph type="title"/>
          </p:nvPr>
        </p:nvSpPr>
        <p:spPr>
          <a:xfrm>
            <a:off x="3744968" y="548729"/>
            <a:ext cx="7515344" cy="937393"/>
          </a:xfrm>
        </p:spPr>
        <p:txBody>
          <a:bodyPr/>
          <a:lstStyle/>
          <a:p>
            <a:r>
              <a:rPr lang="en-AU"/>
              <a:t>Purview Labs Workshops </a:t>
            </a:r>
          </a:p>
        </p:txBody>
      </p:sp>
      <p:sp>
        <p:nvSpPr>
          <p:cNvPr id="3" name="Content Placeholder 2">
            <a:extLst>
              <a:ext uri="{FF2B5EF4-FFF2-40B4-BE49-F238E27FC236}">
                <a16:creationId xmlns:a16="http://schemas.microsoft.com/office/drawing/2014/main" id="{D7E5336A-5477-5319-B525-B33F3F4ACBEE}"/>
              </a:ext>
            </a:extLst>
          </p:cNvPr>
          <p:cNvSpPr>
            <a:spLocks noGrp="1"/>
          </p:cNvSpPr>
          <p:nvPr>
            <p:ph idx="1"/>
          </p:nvPr>
        </p:nvSpPr>
        <p:spPr>
          <a:xfrm>
            <a:off x="3889017" y="2173677"/>
            <a:ext cx="7515344" cy="1011044"/>
          </a:xfrm>
        </p:spPr>
        <p:txBody>
          <a:bodyPr/>
          <a:lstStyle/>
          <a:p>
            <a:r>
              <a:rPr lang="en-AU" dirty="0"/>
              <a:t>Recordings will be on the Microsoft soon!</a:t>
            </a:r>
          </a:p>
          <a:p>
            <a:endParaRPr lang="en-AU" dirty="0"/>
          </a:p>
          <a:p>
            <a:endParaRPr lang="en-AU" dirty="0"/>
          </a:p>
        </p:txBody>
      </p:sp>
      <p:sp>
        <p:nvSpPr>
          <p:cNvPr id="4" name="Content Placeholder 3">
            <a:extLst>
              <a:ext uri="{FF2B5EF4-FFF2-40B4-BE49-F238E27FC236}">
                <a16:creationId xmlns:a16="http://schemas.microsoft.com/office/drawing/2014/main" id="{F18DB5D4-A526-91FF-93AA-7F072110AA89}"/>
              </a:ext>
            </a:extLst>
          </p:cNvPr>
          <p:cNvSpPr>
            <a:spLocks noGrp="1"/>
          </p:cNvSpPr>
          <p:nvPr>
            <p:ph sz="quarter" idx="10"/>
          </p:nvPr>
        </p:nvSpPr>
        <p:spPr/>
        <p:txBody>
          <a:bodyPr/>
          <a:lstStyle/>
          <a:p>
            <a:endParaRPr lang="en-AU"/>
          </a:p>
        </p:txBody>
      </p:sp>
      <p:pic>
        <p:nvPicPr>
          <p:cNvPr id="5" name="Picture 4">
            <a:hlinkClick r:id="rId3"/>
            <a:extLst>
              <a:ext uri="{FF2B5EF4-FFF2-40B4-BE49-F238E27FC236}">
                <a16:creationId xmlns:a16="http://schemas.microsoft.com/office/drawing/2014/main" id="{3FADA84E-1C8B-001A-8DDB-1961405CEF53}"/>
              </a:ext>
            </a:extLst>
          </p:cNvPr>
          <p:cNvPicPr>
            <a:picLocks noChangeAspect="1"/>
          </p:cNvPicPr>
          <p:nvPr/>
        </p:nvPicPr>
        <p:blipFill>
          <a:blip r:embed="rId4"/>
          <a:stretch>
            <a:fillRect/>
          </a:stretch>
        </p:blipFill>
        <p:spPr>
          <a:xfrm>
            <a:off x="0" y="3041237"/>
            <a:ext cx="6096528" cy="3429297"/>
          </a:xfrm>
          <a:prstGeom prst="rect">
            <a:avLst/>
          </a:prstGeom>
        </p:spPr>
      </p:pic>
      <p:pic>
        <p:nvPicPr>
          <p:cNvPr id="6" name="Picture 5">
            <a:hlinkClick r:id="rId3"/>
            <a:extLst>
              <a:ext uri="{FF2B5EF4-FFF2-40B4-BE49-F238E27FC236}">
                <a16:creationId xmlns:a16="http://schemas.microsoft.com/office/drawing/2014/main" id="{B49E095C-99D3-B230-678D-5A2084BD6CBF}"/>
              </a:ext>
            </a:extLst>
          </p:cNvPr>
          <p:cNvPicPr>
            <a:picLocks noChangeAspect="1"/>
          </p:cNvPicPr>
          <p:nvPr/>
        </p:nvPicPr>
        <p:blipFill>
          <a:blip r:embed="rId5"/>
          <a:stretch>
            <a:fillRect/>
          </a:stretch>
        </p:blipFill>
        <p:spPr>
          <a:xfrm>
            <a:off x="6096000" y="3041236"/>
            <a:ext cx="6096528" cy="3429297"/>
          </a:xfrm>
          <a:prstGeom prst="rect">
            <a:avLst/>
          </a:prstGeom>
        </p:spPr>
      </p:pic>
    </p:spTree>
    <p:extLst>
      <p:ext uri="{BB962C8B-B14F-4D97-AF65-F5344CB8AC3E}">
        <p14:creationId xmlns:p14="http://schemas.microsoft.com/office/powerpoint/2010/main" val="2527273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6BDC45-008F-10C7-288B-A58B620EE5CA}"/>
              </a:ext>
            </a:extLst>
          </p:cNvPr>
          <p:cNvSpPr>
            <a:spLocks noGrp="1"/>
          </p:cNvSpPr>
          <p:nvPr>
            <p:ph type="title"/>
          </p:nvPr>
        </p:nvSpPr>
        <p:spPr/>
        <p:txBody>
          <a:bodyPr/>
          <a:lstStyle/>
          <a:p>
            <a:r>
              <a:rPr lang="en-AU" dirty="0"/>
              <a:t>Copilot Webinars</a:t>
            </a:r>
            <a:endParaRPr lang="en-NZ" dirty="0"/>
          </a:p>
        </p:txBody>
      </p:sp>
      <p:sp>
        <p:nvSpPr>
          <p:cNvPr id="6" name="Content Placeholder 5">
            <a:extLst>
              <a:ext uri="{FF2B5EF4-FFF2-40B4-BE49-F238E27FC236}">
                <a16:creationId xmlns:a16="http://schemas.microsoft.com/office/drawing/2014/main" id="{9E561CD1-EE5A-E117-85B4-531922D1D31E}"/>
              </a:ext>
            </a:extLst>
          </p:cNvPr>
          <p:cNvSpPr>
            <a:spLocks noGrp="1"/>
          </p:cNvSpPr>
          <p:nvPr>
            <p:ph idx="25"/>
          </p:nvPr>
        </p:nvSpPr>
        <p:spPr/>
        <p:txBody>
          <a:bodyPr/>
          <a:lstStyle/>
          <a:p>
            <a:r>
              <a:rPr lang="en-AU" dirty="0"/>
              <a:t>Our next series of Copilot webinars kicks off next week – 30</a:t>
            </a:r>
            <a:r>
              <a:rPr lang="en-AU" baseline="30000" dirty="0"/>
              <a:t>th</a:t>
            </a:r>
            <a:r>
              <a:rPr lang="en-AU" dirty="0"/>
              <a:t> July at 1pm.</a:t>
            </a:r>
          </a:p>
          <a:p>
            <a:r>
              <a:rPr lang="en-AU" dirty="0"/>
              <a:t>Register here: </a:t>
            </a:r>
            <a:r>
              <a:rPr lang="en-AU" dirty="0">
                <a:hlinkClick r:id="rId3"/>
              </a:rPr>
              <a:t>Microsoft Copilot Ready (dickerdata.co.nz)</a:t>
            </a:r>
            <a:endParaRPr lang="en-NZ" dirty="0"/>
          </a:p>
        </p:txBody>
      </p:sp>
      <p:pic>
        <p:nvPicPr>
          <p:cNvPr id="9" name="Picture 8">
            <a:extLst>
              <a:ext uri="{FF2B5EF4-FFF2-40B4-BE49-F238E27FC236}">
                <a16:creationId xmlns:a16="http://schemas.microsoft.com/office/drawing/2014/main" id="{111F34EE-5076-E6C8-8DEF-F04098674A71}"/>
              </a:ext>
            </a:extLst>
          </p:cNvPr>
          <p:cNvPicPr>
            <a:picLocks noChangeAspect="1"/>
          </p:cNvPicPr>
          <p:nvPr/>
        </p:nvPicPr>
        <p:blipFill>
          <a:blip r:embed="rId4"/>
          <a:stretch>
            <a:fillRect/>
          </a:stretch>
        </p:blipFill>
        <p:spPr>
          <a:xfrm>
            <a:off x="6766561" y="2445783"/>
            <a:ext cx="5291086" cy="3615478"/>
          </a:xfrm>
          <a:prstGeom prst="rect">
            <a:avLst/>
          </a:prstGeom>
        </p:spPr>
      </p:pic>
      <p:pic>
        <p:nvPicPr>
          <p:cNvPr id="11" name="Picture 10">
            <a:extLst>
              <a:ext uri="{FF2B5EF4-FFF2-40B4-BE49-F238E27FC236}">
                <a16:creationId xmlns:a16="http://schemas.microsoft.com/office/drawing/2014/main" id="{779E6EFB-92F4-9777-5598-059F589B1FDE}"/>
              </a:ext>
            </a:extLst>
          </p:cNvPr>
          <p:cNvPicPr>
            <a:picLocks noChangeAspect="1"/>
          </p:cNvPicPr>
          <p:nvPr/>
        </p:nvPicPr>
        <p:blipFill>
          <a:blip r:embed="rId5"/>
          <a:stretch>
            <a:fillRect/>
          </a:stretch>
        </p:blipFill>
        <p:spPr>
          <a:xfrm>
            <a:off x="1126126" y="2925791"/>
            <a:ext cx="5558466" cy="3092127"/>
          </a:xfrm>
          <a:prstGeom prst="rect">
            <a:avLst/>
          </a:prstGeom>
        </p:spPr>
      </p:pic>
    </p:spTree>
    <p:extLst>
      <p:ext uri="{BB962C8B-B14F-4D97-AF65-F5344CB8AC3E}">
        <p14:creationId xmlns:p14="http://schemas.microsoft.com/office/powerpoint/2010/main" val="2720854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3C5D98B-B3F0-FF93-A515-3FB53ACC9D24}"/>
              </a:ext>
            </a:extLst>
          </p:cNvPr>
          <p:cNvSpPr>
            <a:spLocks noGrp="1"/>
          </p:cNvSpPr>
          <p:nvPr>
            <p:ph sz="quarter" idx="10"/>
          </p:nvPr>
        </p:nvSpPr>
        <p:spPr/>
        <p:txBody>
          <a:bodyPr/>
          <a:lstStyle/>
          <a:p>
            <a:endParaRPr lang="en-AU"/>
          </a:p>
        </p:txBody>
      </p:sp>
      <p:pic>
        <p:nvPicPr>
          <p:cNvPr id="6" name="Picture 5">
            <a:hlinkClick r:id="rId3"/>
            <a:extLst>
              <a:ext uri="{FF2B5EF4-FFF2-40B4-BE49-F238E27FC236}">
                <a16:creationId xmlns:a16="http://schemas.microsoft.com/office/drawing/2014/main" id="{9FCF4628-C22D-C5E7-E096-25A695815527}"/>
              </a:ext>
            </a:extLst>
          </p:cNvPr>
          <p:cNvPicPr>
            <a:picLocks noChangeAspect="1"/>
          </p:cNvPicPr>
          <p:nvPr/>
        </p:nvPicPr>
        <p:blipFill>
          <a:blip r:embed="rId4"/>
          <a:stretch>
            <a:fillRect/>
          </a:stretch>
        </p:blipFill>
        <p:spPr>
          <a:xfrm>
            <a:off x="0" y="0"/>
            <a:ext cx="4863554" cy="6045854"/>
          </a:xfrm>
          <a:prstGeom prst="rect">
            <a:avLst/>
          </a:prstGeom>
        </p:spPr>
      </p:pic>
      <p:sp>
        <p:nvSpPr>
          <p:cNvPr id="8" name="TextBox 7">
            <a:extLst>
              <a:ext uri="{FF2B5EF4-FFF2-40B4-BE49-F238E27FC236}">
                <a16:creationId xmlns:a16="http://schemas.microsoft.com/office/drawing/2014/main" id="{9141F2BD-E744-48B6-9255-458C23B718C7}"/>
              </a:ext>
            </a:extLst>
          </p:cNvPr>
          <p:cNvSpPr txBox="1"/>
          <p:nvPr/>
        </p:nvSpPr>
        <p:spPr>
          <a:xfrm>
            <a:off x="5215890" y="3022927"/>
            <a:ext cx="6377940" cy="2585323"/>
          </a:xfrm>
          <a:prstGeom prst="rect">
            <a:avLst/>
          </a:prstGeom>
          <a:noFill/>
        </p:spPr>
        <p:txBody>
          <a:bodyPr wrap="square">
            <a:spAutoFit/>
          </a:bodyPr>
          <a:lstStyle/>
          <a:p>
            <a:r>
              <a:rPr lang="en-AU" dirty="0"/>
              <a:t>“Microsoft has the most data-rich endpoint information in this evaluation. Reference customers cite unique features like a full timeline of activity that occurs on each endpoint as useful for investigation. The suite enables users to respond to alerts across integrated native tools (Defender for Cloud and Cloud Apps), search over the data, and build user-generated detections. References note the comprehensiveness and value of the suite, though prospects’ biggest frustration is how the licensing model all but forces practitioners to adopt with the rest of the business.”</a:t>
            </a:r>
          </a:p>
        </p:txBody>
      </p:sp>
      <p:sp>
        <p:nvSpPr>
          <p:cNvPr id="10" name="TextBox 9">
            <a:extLst>
              <a:ext uri="{FF2B5EF4-FFF2-40B4-BE49-F238E27FC236}">
                <a16:creationId xmlns:a16="http://schemas.microsoft.com/office/drawing/2014/main" id="{2A7AFCFA-8FBA-5B7E-D863-69EED846FA86}"/>
              </a:ext>
            </a:extLst>
          </p:cNvPr>
          <p:cNvSpPr txBox="1"/>
          <p:nvPr/>
        </p:nvSpPr>
        <p:spPr>
          <a:xfrm>
            <a:off x="5215890" y="342960"/>
            <a:ext cx="6976110" cy="2585323"/>
          </a:xfrm>
          <a:prstGeom prst="rect">
            <a:avLst/>
          </a:prstGeom>
          <a:noFill/>
        </p:spPr>
        <p:txBody>
          <a:bodyPr wrap="square">
            <a:spAutoFit/>
          </a:bodyPr>
          <a:lstStyle/>
          <a:p>
            <a:r>
              <a:rPr lang="en-AU" b="1" dirty="0"/>
              <a:t>XDR Vendors Have Reached A Tipping Point To Compete With SIEM</a:t>
            </a:r>
          </a:p>
          <a:p>
            <a:r>
              <a:rPr lang="en-AU" dirty="0"/>
              <a:t>In 2021, extended detection and response (XDR) vendors had offerings that were a jumble of features and a vision to ultimately replace security information and event management (SIEM) as the principal technology in the security operations </a:t>
            </a:r>
            <a:r>
              <a:rPr lang="en-AU" dirty="0" err="1"/>
              <a:t>center</a:t>
            </a:r>
            <a:r>
              <a:rPr lang="en-AU" dirty="0"/>
              <a:t> (SOC). Now, many vendors have reached a point of integration and product capability where customers can start to realize the SIEM replacement vision even if XDR still can’t compete for more niche SIEM use cases such as compliance, federated search, and heavy customization</a:t>
            </a:r>
          </a:p>
        </p:txBody>
      </p:sp>
    </p:spTree>
    <p:extLst>
      <p:ext uri="{BB962C8B-B14F-4D97-AF65-F5344CB8AC3E}">
        <p14:creationId xmlns:p14="http://schemas.microsoft.com/office/powerpoint/2010/main" val="18474885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3.xml><?xml version="1.0" encoding="utf-8"?>
<a:theme xmlns:a="http://schemas.openxmlformats.org/drawingml/2006/main" name="1_CSP Copilot Template - CONDENSED - Diamond 12/23">
  <a:themeElements>
    <a:clrScheme name="CSR Copilot hybrid">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0078D4"/>
      </a:hlink>
      <a:folHlink>
        <a:srgbClr val="2A446F"/>
      </a:folHlink>
    </a:clrScheme>
    <a:fontScheme name="Microso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4.xml><?xml version="1.0" encoding="utf-8"?>
<a:theme xmlns:a="http://schemas.openxmlformats.org/drawingml/2006/main" name="Custom Design">
  <a:themeElements>
    <a:clrScheme name="MSFT SMB">
      <a:dk1>
        <a:srgbClr val="463668"/>
      </a:dk1>
      <a:lt1>
        <a:srgbClr val="FFF8F3"/>
      </a:lt1>
      <a:dk2>
        <a:srgbClr val="091F2C"/>
      </a:dk2>
      <a:lt2>
        <a:srgbClr val="C5B4E3"/>
      </a:lt2>
      <a:accent1>
        <a:srgbClr val="8DC8E8"/>
      </a:accent1>
      <a:accent2>
        <a:srgbClr val="D4EC8E"/>
      </a:accent2>
      <a:accent3>
        <a:srgbClr val="FFA38B"/>
      </a:accent3>
      <a:accent4>
        <a:srgbClr val="8DC8E8"/>
      </a:accent4>
      <a:accent5>
        <a:srgbClr val="C5B4E3"/>
      </a:accent5>
      <a:accent6>
        <a:srgbClr val="E1D3C7"/>
      </a:accent6>
      <a:hlink>
        <a:srgbClr val="00B0F0"/>
      </a:hlink>
      <a:folHlink>
        <a:srgbClr val="FFA38B"/>
      </a:folHlink>
    </a:clrScheme>
    <a:fontScheme name="Custom 2">
      <a:majorFont>
        <a:latin typeface="Segoe Sans"/>
        <a:ea typeface=""/>
        <a:cs typeface=""/>
      </a:majorFont>
      <a:minorFont>
        <a:latin typeface="Sego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Black Template">
  <a:themeElements>
    <a:clrScheme name="Custom 47">
      <a:dk1>
        <a:srgbClr val="000000"/>
      </a:dk1>
      <a:lt1>
        <a:srgbClr val="FFFFFF"/>
      </a:lt1>
      <a:dk2>
        <a:srgbClr val="243A5E"/>
      </a:dk2>
      <a:lt2>
        <a:srgbClr val="E6E6E6"/>
      </a:lt2>
      <a:accent1>
        <a:srgbClr val="8DC8E8"/>
      </a:accent1>
      <a:accent2>
        <a:srgbClr val="0078D4"/>
      </a:accent2>
      <a:accent3>
        <a:srgbClr val="8661C5"/>
      </a:accent3>
      <a:accent4>
        <a:srgbClr val="89DCD2"/>
      </a:accent4>
      <a:accent5>
        <a:srgbClr val="49C5B1"/>
      </a:accent5>
      <a:accent6>
        <a:srgbClr val="B1B3B3"/>
      </a:accent6>
      <a:hlink>
        <a:srgbClr val="8DC8E8"/>
      </a:hlink>
      <a:folHlink>
        <a:srgbClr val="8DC8E8"/>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CIO_Connections_16-9_Template" id="{6C8FA419-2AAC-A34A-97C0-3DCAB34170DC}" vid="{0D390DF1-26D7-B749-9D7B-A332EB6ADBBD}"/>
    </a:ext>
  </a:extLst>
</a:theme>
</file>

<file path=ppt/theme/theme6.xml><?xml version="1.0" encoding="utf-8"?>
<a:theme xmlns:a="http://schemas.openxmlformats.org/drawingml/2006/main" name="3_White template">
  <a:themeElements>
    <a:clrScheme name="Custom 7">
      <a:dk1>
        <a:srgbClr val="000000"/>
      </a:dk1>
      <a:lt1>
        <a:srgbClr val="FFFFFF"/>
      </a:lt1>
      <a:dk2>
        <a:srgbClr val="34258E"/>
      </a:dk2>
      <a:lt2>
        <a:srgbClr val="F1F2F1"/>
      </a:lt2>
      <a:accent1>
        <a:srgbClr val="5C5AD4"/>
      </a:accent1>
      <a:accent2>
        <a:srgbClr val="34258E"/>
      </a:accent2>
      <a:accent3>
        <a:srgbClr val="9EA1FC"/>
      </a:accent3>
      <a:accent4>
        <a:srgbClr val="D1D2D1"/>
      </a:accent4>
      <a:accent5>
        <a:srgbClr val="727372"/>
      </a:accent5>
      <a:accent6>
        <a:srgbClr val="000000"/>
      </a:accent6>
      <a:hlink>
        <a:srgbClr val="5C5AD4"/>
      </a:hlink>
      <a:folHlink>
        <a:srgbClr val="5C5A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Presentation3" id="{0B115B32-BF46-4046-9BDF-1201ED5DA0B4}" vid="{5962B83E-5F01-514D-B054-0910B47419D7}"/>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60F8D929C4844E88DD04FC432B1C7B" ma:contentTypeVersion="15" ma:contentTypeDescription="Create a new document." ma:contentTypeScope="" ma:versionID="a218da5b647c588289088dbca103b00d">
  <xsd:schema xmlns:xsd="http://www.w3.org/2001/XMLSchema" xmlns:xs="http://www.w3.org/2001/XMLSchema" xmlns:p="http://schemas.microsoft.com/office/2006/metadata/properties" xmlns:ns2="456d9ceb-753b-4687-b044-32f2c6a9d264" xmlns:ns3="d5d3d20d-99fc-41b1-970c-90028ee048d3" targetNamespace="http://schemas.microsoft.com/office/2006/metadata/properties" ma:root="true" ma:fieldsID="e210fd6de354f5ce72b92e2c62588456" ns2:_="" ns3:_="">
    <xsd:import namespace="456d9ceb-753b-4687-b044-32f2c6a9d264"/>
    <xsd:import namespace="d5d3d20d-99fc-41b1-970c-90028ee048d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6d9ceb-753b-4687-b044-32f2c6a9d2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28fa2c3-b102-4787-8df5-b23ef8e8fe5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d3d20d-99fc-41b1-970c-90028ee048d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37b5a51-a643-4f32-8674-8f6c7e778e70}" ma:internalName="TaxCatchAll" ma:showField="CatchAllData" ma:web="d5d3d20d-99fc-41b1-970c-90028ee048d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d5d3d20d-99fc-41b1-970c-90028ee048d3" xsi:nil="true"/>
    <lcf76f155ced4ddcb4097134ff3c332f xmlns="456d9ceb-753b-4687-b044-32f2c6a9d264">
      <Terms xmlns="http://schemas.microsoft.com/office/infopath/2007/PartnerControls"/>
    </lcf76f155ced4ddcb4097134ff3c332f>
    <SharedWithUsers xmlns="d5d3d20d-99fc-41b1-970c-90028ee048d3">
      <UserInfo>
        <DisplayName>Kee Song</DisplayName>
        <AccountId>32</AccountId>
        <AccountType/>
      </UserInfo>
      <UserInfo>
        <DisplayName>Paul Caldwell</DisplayName>
        <AccountId>283</AccountId>
        <AccountType/>
      </UserInfo>
      <UserInfo>
        <DisplayName>Kelly Duong</DisplayName>
        <AccountId>258</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67D34C-6CD6-4507-83E6-5A842526663B}">
  <ds:schemaRefs>
    <ds:schemaRef ds:uri="456d9ceb-753b-4687-b044-32f2c6a9d264"/>
    <ds:schemaRef ds:uri="d5d3d20d-99fc-41b1-970c-90028ee048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7953C83-2A4B-410F-93F8-57447A6D4ECE}">
  <ds:schemaRefs>
    <ds:schemaRef ds:uri="http://schemas.microsoft.com/office/2006/documentManagement/types"/>
    <ds:schemaRef ds:uri="http://purl.org/dc/terms/"/>
    <ds:schemaRef ds:uri="456d9ceb-753b-4687-b044-32f2c6a9d264"/>
    <ds:schemaRef ds:uri="http://www.w3.org/XML/1998/namespace"/>
    <ds:schemaRef ds:uri="http://purl.org/dc/elements/1.1/"/>
    <ds:schemaRef ds:uri="http://schemas.openxmlformats.org/package/2006/metadata/core-properties"/>
    <ds:schemaRef ds:uri="d5d3d20d-99fc-41b1-970c-90028ee048d3"/>
    <ds:schemaRef ds:uri="http://purl.org/dc/dcmitype/"/>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D77CD407-B608-4B14-A95C-D1456CB932A7}">
  <ds:schemaRefs>
    <ds:schemaRef ds:uri="http://schemas.microsoft.com/sharepoint/v3/contenttype/forms"/>
  </ds:schemaRefs>
</ds:datastoreItem>
</file>

<file path=docMetadata/LabelInfo.xml><?xml version="1.0" encoding="utf-8"?>
<clbl:labelList xmlns:clbl="http://schemas.microsoft.com/office/2020/mipLabelMetadata">
  <clbl:label id="{f2cd219a-7fef-4855-86b9-76cef3de89bd}" enabled="1" method="Standard" siteId="{6e417ab3-58de-417d-9aaa-da5837716c4c}" removed="0"/>
</clbl:labelList>
</file>

<file path=docProps/app.xml><?xml version="1.0" encoding="utf-8"?>
<Properties xmlns="http://schemas.openxmlformats.org/officeDocument/2006/extended-properties" xmlns:vt="http://schemas.openxmlformats.org/officeDocument/2006/docPropsVTypes">
  <TotalTime>478</TotalTime>
  <Words>6146</Words>
  <Application>Microsoft Office PowerPoint</Application>
  <PresentationFormat>Widescreen</PresentationFormat>
  <Paragraphs>481</Paragraphs>
  <Slides>34</Slides>
  <Notes>29</Notes>
  <HiddenSlides>3</HiddenSlides>
  <MMClips>1</MMClips>
  <ScaleCrop>false</ScaleCrop>
  <HeadingPairs>
    <vt:vector size="4" baseType="variant">
      <vt:variant>
        <vt:lpstr>Theme</vt:lpstr>
      </vt:variant>
      <vt:variant>
        <vt:i4>6</vt:i4>
      </vt:variant>
      <vt:variant>
        <vt:lpstr>Slide Titles</vt:lpstr>
      </vt:variant>
      <vt:variant>
        <vt:i4>34</vt:i4>
      </vt:variant>
    </vt:vector>
  </HeadingPairs>
  <TitlesOfParts>
    <vt:vector size="40" baseType="lpstr">
      <vt:lpstr>Office Theme</vt:lpstr>
      <vt:lpstr>LIGHT GRAY TEMPLATE</vt:lpstr>
      <vt:lpstr>1_CSP Copilot Template - CONDENSED - Diamond 12/23</vt:lpstr>
      <vt:lpstr>Custom Design</vt:lpstr>
      <vt:lpstr>2_Black Template</vt:lpstr>
      <vt:lpstr>3_White template</vt:lpstr>
      <vt:lpstr>Dicker Data Webinar   Copilot Governance </vt:lpstr>
      <vt:lpstr>Agenda</vt:lpstr>
      <vt:lpstr>News</vt:lpstr>
      <vt:lpstr>PowerPoint Presentation</vt:lpstr>
      <vt:lpstr>PowerPoint Presentation</vt:lpstr>
      <vt:lpstr>PowerPoint Presentation</vt:lpstr>
      <vt:lpstr>Purview Labs Workshops </vt:lpstr>
      <vt:lpstr>Copilot Webinars</vt:lpstr>
      <vt:lpstr>PowerPoint Presentation</vt:lpstr>
      <vt:lpstr>PowerPoint Presentation</vt:lpstr>
      <vt:lpstr>Copilot Governance</vt:lpstr>
      <vt:lpstr>Why is this important?</vt:lpstr>
      <vt:lpstr>It’s a continuous process </vt:lpstr>
      <vt:lpstr>Foundation of Zero Trust</vt:lpstr>
      <vt:lpstr>Apply appropriate Data Security controls</vt:lpstr>
      <vt:lpstr>Restricted SharePoint Search</vt:lpstr>
      <vt:lpstr>Get started with Copilot for Microsoft 365</vt:lpstr>
      <vt:lpstr>Continue to the Core path as needed</vt:lpstr>
      <vt:lpstr>Continue to the Best-in-Class path as needed</vt:lpstr>
      <vt:lpstr>Prepare your SharePoint Data</vt:lpstr>
      <vt:lpstr>SharePoint Permissions</vt:lpstr>
      <vt:lpstr>SharePoint Advanced Management</vt:lpstr>
      <vt:lpstr>Understanding Sharing Links</vt:lpstr>
      <vt:lpstr>Information Protection</vt:lpstr>
      <vt:lpstr>Copilot &amp; Sensitivity Labels </vt:lpstr>
      <vt:lpstr>Data Loss Prevention</vt:lpstr>
      <vt:lpstr>Retention Policies</vt:lpstr>
      <vt:lpstr>Information Barriers</vt:lpstr>
      <vt:lpstr>Terms of Use</vt:lpstr>
      <vt:lpstr>Authentication Context</vt:lpstr>
      <vt:lpstr>Audit Log</vt:lpstr>
      <vt:lpstr>Content Search</vt:lpstr>
      <vt:lpstr>Communication Compliance</vt:lpstr>
      <vt:lpstr>Dicker Data Webinar  Thank you</vt:lpstr>
    </vt:vector>
  </TitlesOfParts>
  <Company>Dicker Data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Kayla Yates</dc:creator>
  <cp:lastModifiedBy>Lauren Nobbs</cp:lastModifiedBy>
  <cp:revision>3</cp:revision>
  <dcterms:created xsi:type="dcterms:W3CDTF">2024-02-08T21:30:36Z</dcterms:created>
  <dcterms:modified xsi:type="dcterms:W3CDTF">2024-07-24T21:18:31Z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2cd219a-7fef-4855-86b9-76cef3de89bd_Enabled">
    <vt:lpwstr>true</vt:lpwstr>
  </property>
  <property fmtid="{D5CDD505-2E9C-101B-9397-08002B2CF9AE}" pid="3" name="MSIP_Label_f2cd219a-7fef-4855-86b9-76cef3de89bd_SetDate">
    <vt:lpwstr>2024-02-08T23:36:26Z</vt:lpwstr>
  </property>
  <property fmtid="{D5CDD505-2E9C-101B-9397-08002B2CF9AE}" pid="4" name="MSIP_Label_f2cd219a-7fef-4855-86b9-76cef3de89bd_Method">
    <vt:lpwstr>Standard</vt:lpwstr>
  </property>
  <property fmtid="{D5CDD505-2E9C-101B-9397-08002B2CF9AE}" pid="5" name="MSIP_Label_f2cd219a-7fef-4855-86b9-76cef3de89bd_Name">
    <vt:lpwstr>General</vt:lpwstr>
  </property>
  <property fmtid="{D5CDD505-2E9C-101B-9397-08002B2CF9AE}" pid="6" name="MSIP_Label_f2cd219a-7fef-4855-86b9-76cef3de89bd_SiteId">
    <vt:lpwstr>6e417ab3-58de-417d-9aaa-da5837716c4c</vt:lpwstr>
  </property>
  <property fmtid="{D5CDD505-2E9C-101B-9397-08002B2CF9AE}" pid="7" name="MSIP_Label_f2cd219a-7fef-4855-86b9-76cef3de89bd_ActionId">
    <vt:lpwstr>fee6e613-bff1-4296-9bf6-2b780c790bbf</vt:lpwstr>
  </property>
  <property fmtid="{D5CDD505-2E9C-101B-9397-08002B2CF9AE}" pid="8" name="MSIP_Label_f2cd219a-7fef-4855-86b9-76cef3de89bd_ContentBits">
    <vt:lpwstr>0</vt:lpwstr>
  </property>
  <property fmtid="{D5CDD505-2E9C-101B-9397-08002B2CF9AE}" pid="9" name="ContentTypeId">
    <vt:lpwstr>0x010100B560F8D929C4844E88DD04FC432B1C7B</vt:lpwstr>
  </property>
  <property fmtid="{D5CDD505-2E9C-101B-9397-08002B2CF9AE}" pid="10" name="MediaServiceImageTags">
    <vt:lpwstr/>
  </property>
</Properties>
</file>