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74" r:id="rId6"/>
    <p:sldMasterId id="2147483688" r:id="rId7"/>
    <p:sldMasterId id="2147483697" r:id="rId8"/>
    <p:sldMasterId id="2147483699" r:id="rId9"/>
  </p:sldMasterIdLst>
  <p:notesMasterIdLst>
    <p:notesMasterId r:id="rId41"/>
  </p:notesMasterIdLst>
  <p:sldIdLst>
    <p:sldId id="263" r:id="rId10"/>
    <p:sldId id="258" r:id="rId11"/>
    <p:sldId id="264" r:id="rId12"/>
    <p:sldId id="2147483050" r:id="rId13"/>
    <p:sldId id="2147483052" r:id="rId14"/>
    <p:sldId id="2076136168" r:id="rId15"/>
    <p:sldId id="2147483053" r:id="rId16"/>
    <p:sldId id="2147483054" r:id="rId17"/>
    <p:sldId id="2076136169" r:id="rId18"/>
    <p:sldId id="257" r:id="rId19"/>
    <p:sldId id="2147483347" r:id="rId20"/>
    <p:sldId id="2147483043" r:id="rId21"/>
    <p:sldId id="2147483042" r:id="rId22"/>
    <p:sldId id="2147481633" r:id="rId23"/>
    <p:sldId id="2147483044" r:id="rId24"/>
    <p:sldId id="2147483045" r:id="rId25"/>
    <p:sldId id="2147483056" r:id="rId26"/>
    <p:sldId id="2147483048" r:id="rId27"/>
    <p:sldId id="2147483049" r:id="rId28"/>
    <p:sldId id="2147482161" r:id="rId29"/>
    <p:sldId id="2147482156" r:id="rId30"/>
    <p:sldId id="2147483057" r:id="rId31"/>
    <p:sldId id="2076136174" r:id="rId32"/>
    <p:sldId id="269" r:id="rId33"/>
    <p:sldId id="270" r:id="rId34"/>
    <p:sldId id="259" r:id="rId35"/>
    <p:sldId id="260" r:id="rId36"/>
    <p:sldId id="261" r:id="rId37"/>
    <p:sldId id="265" r:id="rId38"/>
    <p:sldId id="266"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10302-7D96-4049-8F2A-B201D4D04B7B}" v="87" dt="2024-02-26T21:48:27.679"/>
    <p1510:client id="{C791A12F-F663-45EF-A313-3F0D7BF763CA}" v="267" dt="2024-02-27T20:45:21.034"/>
    <p1510:client id="{CCB10256-69AE-5F05-D508-BAC19B95EB6A}" v="1" dt="2024-02-27T20:49:51.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28/02/2024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After you start a chat by prompting copilot the full conversation gets sent with each subsequent prompt so the LLM gets more context and can generate relevant responses, but it only remembers your prompts while it’s in the conversation. So with each new conversation the chat history is wiped and it won’t use any of the knowledge or prompts from your conversations to train the models. Copilot uses Azure OpenAI Services, not OpenAI’s public services, so all of the processing stays within the Microsoft 365 service boundary.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Copilot respects the permissions model with any content and graph information it receives – so it only shows you data you have permissions to view, and it only searches for information within your tenant, so if you are a guest in any other Microsoft 365 tenants it will not search them.</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029E-901D-44AE-9A5A-1F798F0087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20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 of Jan 16</a:t>
            </a:r>
            <a:r>
              <a:rPr lang="en-AU" baseline="30000"/>
              <a:t>th</a:t>
            </a:r>
            <a:r>
              <a:rPr lang="en-AU"/>
              <a:t>, Microsoft removed the 300-seat purchase minimum and made copilot available to CSP customers (previously just EA). Copilot for M365 is an add-on license that is $582/user/year and requires one of those listed base licenses as a </a:t>
            </a:r>
            <a:r>
              <a:rPr lang="en-AU" err="1"/>
              <a:t>prereq</a:t>
            </a:r>
            <a:r>
              <a:rPr lang="en-AU"/>
              <a:t>. You’ll notice that OE3 &amp; OE5 are now included as base licenses, I still always recommend leading with BP, ME3 &amp; ME5 as these licenses have the security features that should be deployed alongside copilot- however we will talk more about that later. You can only purchase 1x Copilot add-on for each base license in the tenant, so you can’t end up in a situation where you have more add-ons than base licenses. </a:t>
            </a:r>
          </a:p>
          <a:p>
            <a:endParaRPr lang="en-AU"/>
          </a:p>
          <a:p>
            <a:r>
              <a:rPr lang="en-AU"/>
              <a:t>You can only purchase copilot on annual commit, pay annually. There is no monthly commit option, and no annual commit pay monthly option. We do not know if/when monthly term subscriptions will become available. Make sure that your base licenses don’t expire before the add-on. </a:t>
            </a:r>
          </a:p>
          <a:p>
            <a:r>
              <a:rPr lang="en-AU"/>
              <a:t>*if they ask why, this is to ensure Microsoft gets ROI for the investment into copilot*</a:t>
            </a:r>
          </a:p>
          <a:p>
            <a:endParaRPr lang="en-AU"/>
          </a:p>
          <a:p>
            <a:r>
              <a:rPr lang="en-AU"/>
              <a:t>This is currently the only way you can get access to Copilot – there are no trial licenses, no IUR licenses (not included in SPD benefits), and no demo tenants in CDX – although we are frequently asking MS about this and they are very aware that there is huge demand from the channel for IUR or demo licenses. </a:t>
            </a:r>
          </a:p>
          <a:p>
            <a:endParaRPr lang="en-AU"/>
          </a:p>
          <a:p>
            <a:r>
              <a:rPr lang="en-AU"/>
              <a:t>Currently there is no charity or education discounted SKUs available in CSP. We don’t know if or when these will be introduced.</a:t>
            </a:r>
          </a:p>
          <a:p>
            <a:endParaRPr lang="en-AU"/>
          </a:p>
          <a:p>
            <a:r>
              <a:rPr lang="en-AU"/>
              <a:t>And finally, Copilot for M365 is not included in any of the O365/M365 bundled licenses (like BP or E5). The Copilot for M365 capabilities are however included in two other copilot subscriptions – Copilot for Sales &amp; Copilot for Service. We’ll talk more about these soon as well. </a:t>
            </a:r>
          </a:p>
        </p:txBody>
      </p:sp>
      <p:sp>
        <p:nvSpPr>
          <p:cNvPr id="4" name="Slide Number Placeholder 3"/>
          <p:cNvSpPr>
            <a:spLocks noGrp="1"/>
          </p:cNvSpPr>
          <p:nvPr>
            <p:ph type="sldNum" sz="quarter" idx="5"/>
          </p:nvPr>
        </p:nvSpPr>
        <p:spPr/>
        <p:txBody>
          <a:bodyPr/>
          <a:lstStyle/>
          <a:p>
            <a:fld id="{64C5029E-901D-44AE-9A5A-1F798F00874D}" type="slidenum">
              <a:rPr lang="en-AU" smtClean="0"/>
              <a:t>12</a:t>
            </a:fld>
            <a:endParaRPr lang="en-AU"/>
          </a:p>
        </p:txBody>
      </p:sp>
    </p:spTree>
    <p:extLst>
      <p:ext uri="{BB962C8B-B14F-4D97-AF65-F5344CB8AC3E}">
        <p14:creationId xmlns:p14="http://schemas.microsoft.com/office/powerpoint/2010/main" val="81908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There are HEAPS of different ways you can use Copilot to support your everyday work across a huge range of tasks. I’m going to demo a few of these later, but to give you some examples</a:t>
            </a:r>
          </a:p>
          <a:p>
            <a:endParaRPr lang="en-AU"/>
          </a:p>
          <a:p>
            <a:r>
              <a:rPr lang="en-AU"/>
              <a:t>Outlook</a:t>
            </a:r>
          </a:p>
          <a:p>
            <a:pPr marL="171450" indent="-171450" algn="l">
              <a:buFont typeface="Arial" panose="020B0604020202020204" pitchFamily="34" charset="0"/>
              <a:buChar char="•"/>
            </a:pPr>
            <a:r>
              <a:rPr lang="en-AU"/>
              <a:t>Summarise email chains</a:t>
            </a:r>
          </a:p>
          <a:p>
            <a:pPr marL="171450" indent="-171450" algn="l">
              <a:buFont typeface="Arial" panose="020B0604020202020204" pitchFamily="34" charset="0"/>
              <a:buChar char="•"/>
            </a:pPr>
            <a:r>
              <a:rPr lang="en-AU"/>
              <a:t>Draft replies</a:t>
            </a:r>
          </a:p>
          <a:p>
            <a:pPr marL="171450" indent="-171450" algn="l">
              <a:buFont typeface="Arial" panose="020B0604020202020204" pitchFamily="34" charset="0"/>
              <a:buChar char="•"/>
            </a:pPr>
            <a:r>
              <a:rPr lang="en-AU"/>
              <a:t>Coaching </a:t>
            </a:r>
          </a:p>
          <a:p>
            <a:pPr marL="171450" indent="-171450" algn="l">
              <a:buFont typeface="Arial" panose="020B0604020202020204" pitchFamily="34" charset="0"/>
              <a:buChar char="•"/>
            </a:pPr>
            <a:endParaRPr lang="en-AU"/>
          </a:p>
          <a:p>
            <a:pPr marL="0" indent="0" algn="l">
              <a:buFont typeface="Arial" panose="020B0604020202020204" pitchFamily="34" charset="0"/>
              <a:buNone/>
            </a:pPr>
            <a:r>
              <a:rPr lang="en-AU"/>
              <a:t>Desktop Outlook – Summarise in Outlook available, coaching by copilot rolling out, draft with copilot will being to roll out March 1</a:t>
            </a:r>
            <a:r>
              <a:rPr lang="en-AU" baseline="30000"/>
              <a:t>st</a:t>
            </a:r>
            <a:r>
              <a:rPr lang="en-AU"/>
              <a:t>. </a:t>
            </a:r>
          </a:p>
          <a:p>
            <a:endParaRPr lang="en-AU"/>
          </a:p>
          <a:p>
            <a:r>
              <a:rPr lang="en-AU"/>
              <a:t>Word</a:t>
            </a:r>
          </a:p>
          <a:p>
            <a:pPr marL="171450" indent="-171450">
              <a:buFont typeface="Arial" panose="020B0604020202020204" pitchFamily="34" charset="0"/>
              <a:buChar char="•"/>
            </a:pPr>
            <a:r>
              <a:rPr lang="en-AU"/>
              <a:t>Draft with Copilot - </a:t>
            </a:r>
            <a:r>
              <a:rPr lang="en-AU" b="0" i="0">
                <a:solidFill>
                  <a:srgbClr val="161616"/>
                </a:solidFill>
                <a:effectLst/>
                <a:latin typeface="Segoe UI" panose="020B0502040204020203" pitchFamily="34" charset="0"/>
              </a:rPr>
              <a:t>Generate text with and without formatting in new or existing documents</a:t>
            </a:r>
          </a:p>
          <a:p>
            <a:pPr marL="171450" indent="-171450">
              <a:buFont typeface="Arial" panose="020B0604020202020204" pitchFamily="34" charset="0"/>
              <a:buChar char="•"/>
            </a:pPr>
            <a:r>
              <a:rPr lang="en-AU" b="0" i="0">
                <a:solidFill>
                  <a:srgbClr val="161616"/>
                </a:solidFill>
                <a:effectLst/>
                <a:latin typeface="Segoe UI" panose="020B0502040204020203" pitchFamily="34" charset="0"/>
              </a:rPr>
              <a:t>Chat – ask questions, summarise docs, create content</a:t>
            </a:r>
          </a:p>
          <a:p>
            <a:pPr marL="171450" indent="-171450">
              <a:buFont typeface="Arial" panose="020B0604020202020204" pitchFamily="34" charset="0"/>
              <a:buChar char="•"/>
            </a:pPr>
            <a:endParaRPr lang="en-AU" b="0" i="0">
              <a:solidFill>
                <a:srgbClr val="161616"/>
              </a:solidFill>
              <a:effectLst/>
              <a:latin typeface="Segoe UI" panose="020B0502040204020203" pitchFamily="34" charset="0"/>
            </a:endParaRPr>
          </a:p>
          <a:p>
            <a:pPr marL="0" indent="0">
              <a:buFont typeface="Arial" panose="020B0604020202020204" pitchFamily="34" charset="0"/>
              <a:buNone/>
            </a:pPr>
            <a:r>
              <a:rPr lang="en-AU" b="0" i="0">
                <a:solidFill>
                  <a:srgbClr val="161616"/>
                </a:solidFill>
                <a:effectLst/>
                <a:latin typeface="Segoe UI" panose="020B0502040204020203" pitchFamily="34" charset="0"/>
              </a:rPr>
              <a:t>PowerPoint</a:t>
            </a:r>
          </a:p>
          <a:p>
            <a:pPr marL="171450" indent="-171450">
              <a:buFont typeface="Arial" panose="020B0604020202020204" pitchFamily="34" charset="0"/>
              <a:buChar char="•"/>
            </a:pPr>
            <a:r>
              <a:rPr lang="en-AU" b="0" i="0">
                <a:solidFill>
                  <a:srgbClr val="161616"/>
                </a:solidFill>
                <a:effectLst/>
                <a:latin typeface="Segoe UI" panose="020B0502040204020203" pitchFamily="34" charset="0"/>
              </a:rPr>
              <a:t>Draft with Copilot - Create a new presentation from a prompt or Word file</a:t>
            </a:r>
          </a:p>
          <a:p>
            <a:pPr marL="171450" indent="-171450">
              <a:buFont typeface="Arial" panose="020B0604020202020204" pitchFamily="34" charset="0"/>
              <a:buChar char="•"/>
            </a:pPr>
            <a:r>
              <a:rPr lang="en-AU" b="0" i="0">
                <a:solidFill>
                  <a:srgbClr val="161616"/>
                </a:solidFill>
                <a:effectLst/>
                <a:latin typeface="Segoe UI" panose="020B0502040204020203" pitchFamily="34" charset="0"/>
              </a:rPr>
              <a:t>Chat – Summary &amp; Q&amp;A</a:t>
            </a:r>
          </a:p>
          <a:p>
            <a:pPr marL="171450" indent="-171450">
              <a:buFont typeface="Arial" panose="020B0604020202020204" pitchFamily="34" charset="0"/>
              <a:buChar char="•"/>
            </a:pPr>
            <a:r>
              <a:rPr lang="en-AU" b="0" i="0">
                <a:solidFill>
                  <a:srgbClr val="161616"/>
                </a:solidFill>
                <a:effectLst/>
                <a:latin typeface="Segoe UI" panose="020B0502040204020203" pitchFamily="34" charset="0"/>
              </a:rPr>
              <a:t>Light commanding - Add slides, pictures, or make deck-wide formatting changes.</a:t>
            </a:r>
            <a:endParaRPr lang="en-AU"/>
          </a:p>
        </p:txBody>
      </p:sp>
      <p:sp>
        <p:nvSpPr>
          <p:cNvPr id="4" name="Slide Number Placeholder 3"/>
          <p:cNvSpPr>
            <a:spLocks noGrp="1"/>
          </p:cNvSpPr>
          <p:nvPr>
            <p:ph type="sldNum" sz="quarter" idx="5"/>
          </p:nvPr>
        </p:nvSpPr>
        <p:spPr/>
        <p:txBody>
          <a:bodyPr/>
          <a:lstStyle/>
          <a:p>
            <a:fld id="{64C5029E-901D-44AE-9A5A-1F798F00874D}" type="slidenum">
              <a:rPr lang="en-AU" smtClean="0"/>
              <a:t>13</a:t>
            </a:fld>
            <a:endParaRPr lang="en-AU"/>
          </a:p>
        </p:txBody>
      </p:sp>
    </p:spTree>
    <p:extLst>
      <p:ext uri="{BB962C8B-B14F-4D97-AF65-F5344CB8AC3E}">
        <p14:creationId xmlns:p14="http://schemas.microsoft.com/office/powerpoint/2010/main" val="300486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Segoe UI" panose="020B0502040204020203" pitchFamily="34" charset="0"/>
              </a:rPr>
              <a:t>Intelligent recap provides an AI-generated meeting summary after the meeting, including action items, and segments the recording with video timeline markers. Big time saver if you need to send a meeting summary to a customer or update your CRM with notes </a:t>
            </a:r>
            <a:r>
              <a:rPr lang="en-US" b="0" i="0" u="none" strike="noStrike" err="1">
                <a:solidFill>
                  <a:srgbClr val="000000"/>
                </a:solidFill>
                <a:effectLst/>
                <a:latin typeface="Segoe UI" panose="020B0502040204020203" pitchFamily="34" charset="0"/>
              </a:rPr>
              <a:t>etc.This</a:t>
            </a:r>
            <a:r>
              <a:rPr lang="en-US" b="0" i="0" u="none" strike="noStrike">
                <a:solidFill>
                  <a:srgbClr val="000000"/>
                </a:solidFill>
                <a:effectLst/>
                <a:latin typeface="Segoe UI" panose="020B0502040204020203" pitchFamily="34" charset="0"/>
              </a:rPr>
              <a:t> is a feature that’s included in Teams Premium and Copilot in Teams.</a:t>
            </a:r>
            <a:endParaRPr lang="en-US" b="0" i="0">
              <a:solidFill>
                <a:srgbClr val="444444"/>
              </a:solidFill>
              <a:effectLst/>
              <a:latin typeface="Arial" panose="020B0604020202020204" pitchFamily="34" charset="0"/>
            </a:endParaRPr>
          </a:p>
          <a:p>
            <a:pPr algn="l" rtl="0" fontAlgn="base"/>
            <a:r>
              <a:rPr lang="en-US" b="0" i="0">
                <a:solidFill>
                  <a:srgbClr val="000000"/>
                </a:solidFill>
                <a:effectLst/>
                <a:latin typeface="Segoe UI" panose="020B0502040204020203"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000000"/>
                </a:solidFill>
                <a:effectLst/>
                <a:latin typeface="Segoe UI" panose="020B0502040204020203" pitchFamily="34" charset="0"/>
              </a:rPr>
              <a:t>Copilot can expand on intelligent recap with it’s ability to ask any question about the meeting, and it’s on demand and is based on each user’s unique question or prompt, it uses a conversational UI, and is available both during and after the meeting. So you can ask it questions during for meeting like “catch me up on what I’ve missed so far” if you are late, or “have we missed any questions that have been asked” etc. You also ask copilot questions after the meeting, like “what was the customer sentiment” or “did we agree on a date for this task” and so on</a:t>
            </a:r>
            <a:endParaRPr lang="en-US" b="0" i="0">
              <a:solidFill>
                <a:srgbClr val="444444"/>
              </a:solidFill>
              <a:effectLst/>
              <a:latin typeface="Arial" panose="020B0604020202020204" pitchFamily="34" charset="0"/>
            </a:endParaRPr>
          </a:p>
          <a:p>
            <a:pPr algn="l" rtl="0" fontAlgn="base"/>
            <a:r>
              <a:rPr lang="en-US" b="0" i="0">
                <a:solidFill>
                  <a:srgbClr val="444444"/>
                </a:solidFill>
                <a:effectLst/>
                <a:latin typeface="Segoe UI" panose="020B0502040204020203" pitchFamily="34" charset="0"/>
              </a:rPr>
              <a:t>​</a:t>
            </a:r>
          </a:p>
          <a:p>
            <a:pPr algn="l" rtl="0" fontAlgn="base"/>
            <a:r>
              <a:rPr lang="en-US" b="0" i="0">
                <a:solidFill>
                  <a:srgbClr val="000000"/>
                </a:solidFill>
                <a:effectLst/>
                <a:latin typeface="Segoe UI" panose="020B0502040204020203" pitchFamily="34" charset="0"/>
              </a:rPr>
              <a:t>Every user that needs access to IR and copilot needs a license. ​</a:t>
            </a:r>
          </a:p>
          <a:p>
            <a:pPr algn="l" rtl="0" fontAlgn="base"/>
            <a:endParaRPr lang="en-US" b="0" i="0">
              <a:solidFill>
                <a:srgbClr val="000000"/>
              </a:solidFill>
              <a:effectLst/>
              <a:latin typeface="Segoe UI" panose="020B0502040204020203" pitchFamily="34" charset="0"/>
            </a:endParaRPr>
          </a:p>
          <a:p>
            <a:pPr algn="l" rtl="0" fontAlgn="base"/>
            <a:r>
              <a:rPr lang="en-US" b="0" i="0">
                <a:solidFill>
                  <a:srgbClr val="000000"/>
                </a:solidFill>
                <a:effectLst/>
                <a:latin typeface="Segoe UI" panose="020B0502040204020203" pitchFamily="34" charset="0"/>
              </a:rPr>
              <a:t>Copilot in Teams requires transcription to be enabled (unless organizer enables copilot without transcription), and it will only work in meetings hosted in your tenant. </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Segoe UI" panose="020B0502040204020203" pitchFamily="34" charset="0"/>
            </a:endParaRPr>
          </a:p>
          <a:p>
            <a:pPr algn="l" rtl="0" fontAlgn="base"/>
            <a:r>
              <a:rPr lang="en-US" b="0" i="0">
                <a:solidFill>
                  <a:srgbClr val="000000"/>
                </a:solidFill>
                <a:effectLst/>
                <a:latin typeface="Segoe UI" panose="020B0502040204020203" pitchFamily="34" charset="0"/>
              </a:rPr>
              <a:t>Prompt examples:</a:t>
            </a:r>
          </a:p>
          <a:p>
            <a:pPr marL="0" marR="0" lvl="0" indent="0" algn="l" defTabSz="914400" rtl="0" eaLnBrk="1" fontAlgn="base" latinLnBrk="0" hangingPunct="1">
              <a:lnSpc>
                <a:spcPct val="100000"/>
              </a:lnSpc>
              <a:spcBef>
                <a:spcPts val="0"/>
              </a:spcBef>
              <a:spcAft>
                <a:spcPts val="0"/>
              </a:spcAft>
              <a:buClrTx/>
              <a:buSzTx/>
              <a:buFontTx/>
              <a:buNone/>
              <a:tabLst/>
              <a:defRPr/>
            </a:pPr>
            <a:r>
              <a:rPr lang="en-AU" b="0" i="1">
                <a:solidFill>
                  <a:srgbClr val="1E1E1E"/>
                </a:solidFill>
                <a:effectLst/>
                <a:latin typeface="Segoe UI" panose="020B0502040204020203" pitchFamily="34" charset="0"/>
              </a:rPr>
              <a:t>Draft an email to the meeting participants that summarized the meeting and includes the action items. </a:t>
            </a:r>
            <a:endParaRPr lang="en-AU" b="0" i="0">
              <a:solidFill>
                <a:srgbClr val="1E1E1E"/>
              </a:solidFill>
              <a:effectLst/>
              <a:latin typeface="Segoe UI" panose="020B0502040204020203" pitchFamily="34" charset="0"/>
            </a:endParaRPr>
          </a:p>
          <a:p>
            <a:pPr algn="l">
              <a:buFont typeface="Arial" panose="020B0604020202020204" pitchFamily="34" charset="0"/>
              <a:buNone/>
            </a:pPr>
            <a:r>
              <a:rPr lang="en-AU" b="0" i="1">
                <a:solidFill>
                  <a:srgbClr val="1E1E1E"/>
                </a:solidFill>
                <a:effectLst/>
                <a:latin typeface="Segoe UI" panose="020B0502040204020203" pitchFamily="34" charset="0"/>
              </a:rPr>
              <a:t>What questions are unresolved?</a:t>
            </a:r>
          </a:p>
          <a:p>
            <a:pPr algn="l">
              <a:buFont typeface="Arial" panose="020B0604020202020204" pitchFamily="34" charset="0"/>
              <a:buNone/>
            </a:pPr>
            <a:r>
              <a:rPr lang="en-AU" b="0" i="1">
                <a:solidFill>
                  <a:srgbClr val="1E1E1E"/>
                </a:solidFill>
                <a:effectLst/>
                <a:latin typeface="Segoe UI" panose="020B0502040204020203" pitchFamily="34" charset="0"/>
              </a:rPr>
              <a:t>Suggest follow-up questions.</a:t>
            </a:r>
          </a:p>
          <a:p>
            <a:r>
              <a:rPr lang="en-AU" i="1"/>
              <a:t>Recap the meeting so far.</a:t>
            </a:r>
          </a:p>
          <a:p>
            <a:r>
              <a:rPr lang="en-AU" i="1"/>
              <a:t>Where do we disagree on this topic? </a:t>
            </a:r>
          </a:p>
          <a:p>
            <a:r>
              <a:rPr lang="en-AU" i="1"/>
              <a:t>How did [a meeting participant] respond to this proposal? </a:t>
            </a:r>
          </a:p>
          <a:p>
            <a:r>
              <a:rPr lang="en-AU" i="1"/>
              <a:t>What questions can I ask to move the meeting forward? </a:t>
            </a:r>
          </a:p>
          <a:p>
            <a:r>
              <a:rPr lang="en-AU" i="1"/>
              <a:t>Create a table with the ideas discussed and their pros and cons. </a:t>
            </a:r>
          </a:p>
          <a:p>
            <a:br>
              <a:rPr lang="en-AU"/>
            </a:br>
            <a:endParaRPr lang="en-AU" b="0" i="0">
              <a:solidFill>
                <a:srgbClr val="1E1E1E"/>
              </a:solidFill>
              <a:effectLst/>
              <a:latin typeface="Segoe UI" panose="020B0502040204020203" pitchFamily="34" charset="0"/>
            </a:endParaRPr>
          </a:p>
          <a:p>
            <a:r>
              <a:rPr lang="en-AU"/>
              <a:t>Without transcription/recording – a temporary transcript is created for the duration of the meeting, so you can use copilot during the meeting, but it won’t be available in the recap tab after the meeting. Copilot also won’t automatically turn ‘on’ so you have to start it by selecting it from the top menu in teams. If you turn on transcript during the meeting copilot will be available after the meeting with only with the information from the point that transcription was enabled. Since the transcription isn’t kept after the meeting it can’t be available for eDiscovery.</a:t>
            </a:r>
          </a:p>
          <a:p>
            <a:br>
              <a:rPr lang="en-AU"/>
            </a:br>
            <a:r>
              <a:rPr lang="en-US" b="0" i="0">
                <a:solidFill>
                  <a:srgbClr val="000000"/>
                </a:solidFill>
                <a:effectLst/>
                <a:latin typeface="Segoe UI" panose="020B0502040204020203"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94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Originally called </a:t>
            </a:r>
            <a:r>
              <a:rPr lang="en-AU" err="1"/>
              <a:t>bing</a:t>
            </a:r>
            <a:r>
              <a:rPr lang="en-AU"/>
              <a:t> chat enterprise</a:t>
            </a:r>
          </a:p>
          <a:p>
            <a:pPr marL="171450" indent="-171450">
              <a:buFont typeface="Arial" panose="020B0604020202020204" pitchFamily="34" charset="0"/>
              <a:buChar char="•"/>
            </a:pPr>
            <a:r>
              <a:rPr lang="en-AU"/>
              <a:t>Two experiences – consumer/free and commercial data protection</a:t>
            </a:r>
          </a:p>
          <a:p>
            <a:pPr marL="171450" indent="-171450">
              <a:buFont typeface="Arial" panose="020B0604020202020204" pitchFamily="34" charset="0"/>
              <a:buChar char="•"/>
            </a:pPr>
            <a:r>
              <a:rPr lang="en-AU"/>
              <a:t>Use cases</a:t>
            </a:r>
          </a:p>
          <a:p>
            <a:pPr marL="171450" indent="-171450">
              <a:buFont typeface="Arial" panose="020B0604020202020204" pitchFamily="34" charset="0"/>
              <a:buChar char="•"/>
            </a:pPr>
            <a:r>
              <a:rPr lang="en-AU"/>
              <a:t>Copilot vs Copilot for M365</a:t>
            </a:r>
          </a:p>
          <a:p>
            <a:pPr marL="171450" indent="-171450">
              <a:buFont typeface="Arial" panose="020B0604020202020204" pitchFamily="34" charset="0"/>
              <a:buChar char="•"/>
            </a:pPr>
            <a:r>
              <a:rPr lang="en-AU"/>
              <a:t>Pricing</a:t>
            </a:r>
          </a:p>
          <a:p>
            <a:pPr marL="0" indent="0">
              <a:buFont typeface="Arial" panose="020B0604020202020204" pitchFamily="34" charset="0"/>
              <a:buNone/>
            </a:pPr>
            <a:endParaRPr lang="en-AU"/>
          </a:p>
          <a:p>
            <a:r>
              <a:rPr lang="en-AU"/>
              <a:t>Copilot is a generative AI service grounded in data from the public web in the Bing search index only. </a:t>
            </a:r>
            <a:r>
              <a:rPr lang="en-AU" b="0" i="0">
                <a:solidFill>
                  <a:srgbClr val="161616"/>
                </a:solidFill>
                <a:effectLst/>
                <a:latin typeface="Segoe UI" panose="020B0502040204020203" pitchFamily="34" charset="0"/>
              </a:rPr>
              <a:t>built on the latest large language models, GPT-4 and DALL-E 3. </a:t>
            </a:r>
            <a:r>
              <a:rPr lang="en-AU"/>
              <a:t>It doesn't have access to organizational resources or content within the Microsoft 365 Graph, such as documents in OneDrive, emails, or other data, even when commercial data protection is turned on.</a:t>
            </a:r>
          </a:p>
          <a:p>
            <a:endParaRPr lang="en-AU"/>
          </a:p>
          <a:p>
            <a:pPr algn="l"/>
            <a:r>
              <a:rPr lang="en-AU" b="0" i="0">
                <a:solidFill>
                  <a:srgbClr val="161616"/>
                </a:solidFill>
                <a:effectLst/>
                <a:latin typeface="Segoe UI" panose="020B0502040204020203" pitchFamily="34" charset="0"/>
              </a:rPr>
              <a:t>Copilot for Microsoft 365 adds three things:</a:t>
            </a:r>
          </a:p>
          <a:p>
            <a:pPr algn="l">
              <a:buFont typeface="+mj-lt"/>
              <a:buAutoNum type="arabicPeriod"/>
            </a:pPr>
            <a:r>
              <a:rPr lang="en-AU" b="0" i="0">
                <a:solidFill>
                  <a:srgbClr val="161616"/>
                </a:solidFill>
                <a:effectLst/>
                <a:latin typeface="Segoe UI" panose="020B0502040204020203" pitchFamily="34" charset="0"/>
              </a:rPr>
              <a:t>Access to data within the Microsoft 365 Graph in your tenant.</a:t>
            </a:r>
          </a:p>
          <a:p>
            <a:pPr algn="l">
              <a:buFont typeface="+mj-lt"/>
              <a:buAutoNum type="arabicPeriod"/>
            </a:pPr>
            <a:r>
              <a:rPr lang="en-AU" b="0" i="0">
                <a:solidFill>
                  <a:srgbClr val="161616"/>
                </a:solidFill>
                <a:effectLst/>
                <a:latin typeface="Segoe UI" panose="020B0502040204020203" pitchFamily="34" charset="0"/>
              </a:rPr>
              <a:t>Prompts and responses are processed entirely within your Microsoft 365 tenant boundary, along with other Microsoft 365-specific security, compliance, and privacy features.</a:t>
            </a:r>
          </a:p>
          <a:p>
            <a:pPr algn="l">
              <a:buFont typeface="+mj-lt"/>
              <a:buAutoNum type="arabicPeriod"/>
            </a:pPr>
            <a:r>
              <a:rPr lang="en-AU" b="0" i="0">
                <a:solidFill>
                  <a:srgbClr val="161616"/>
                </a:solidFill>
                <a:effectLst/>
                <a:latin typeface="Segoe UI" panose="020B0502040204020203" pitchFamily="34" charset="0"/>
              </a:rPr>
              <a:t>Access to this generative AI capability from Microsoft 365 applications like Teams, Outlook, and Word.</a:t>
            </a:r>
          </a:p>
          <a:p>
            <a:endParaRPr lang="en-AU"/>
          </a:p>
        </p:txBody>
      </p:sp>
      <p:sp>
        <p:nvSpPr>
          <p:cNvPr id="4" name="Slide Number Placeholder 3"/>
          <p:cNvSpPr>
            <a:spLocks noGrp="1"/>
          </p:cNvSpPr>
          <p:nvPr>
            <p:ph type="sldNum" sz="quarter" idx="5"/>
          </p:nvPr>
        </p:nvSpPr>
        <p:spPr/>
        <p:txBody>
          <a:bodyPr/>
          <a:lstStyle/>
          <a:p>
            <a:fld id="{64C5029E-901D-44AE-9A5A-1F798F00874D}" type="slidenum">
              <a:rPr lang="en-AU" smtClean="0"/>
              <a:t>15</a:t>
            </a:fld>
            <a:endParaRPr lang="en-AU"/>
          </a:p>
        </p:txBody>
      </p:sp>
    </p:spTree>
    <p:extLst>
      <p:ext uri="{BB962C8B-B14F-4D97-AF65-F5344CB8AC3E}">
        <p14:creationId xmlns:p14="http://schemas.microsoft.com/office/powerpoint/2010/main" val="236043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F0699-5839-F770-B873-0CBC53D91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F23FF-4683-A36E-C6DC-91AFFECC1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C0BFB-1445-986F-B335-85D92CB4FD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29AF6D-91A9-764A-C94A-0C89AD7BBE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8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point of this slide is to highlight that there is a lot to think in terms of getting your business and customers ready for Copilot. It’s not a product you should just buy and rollout – which is why all our messaging around copilot hasn’t just been ‘go buy it’ – because this is so critical in order for your customers to have a positive experience. </a:t>
            </a:r>
          </a:p>
          <a:p>
            <a:endParaRPr lang="en-AU"/>
          </a:p>
          <a:p>
            <a:r>
              <a:rPr lang="en-AU"/>
              <a:t>There are two main risks:</a:t>
            </a:r>
          </a:p>
          <a:p>
            <a:endParaRPr lang="en-AU"/>
          </a:p>
          <a:p>
            <a:pPr marL="228600" indent="-228600">
              <a:buAutoNum type="arabicPeriod"/>
            </a:pPr>
            <a:r>
              <a:rPr lang="en-AU"/>
              <a:t>Security</a:t>
            </a:r>
          </a:p>
          <a:p>
            <a:pPr marL="0" indent="0">
              <a:buNone/>
            </a:pPr>
            <a:r>
              <a:rPr lang="en-AU"/>
              <a:t>The responses and content copilot generates is in the context of the user and what Microsoft 365 content they have access to. So for example, if both me and my manager ask copilot the same question, we may get very different responses as he has access to a lot of content than me.</a:t>
            </a:r>
          </a:p>
          <a:p>
            <a:pPr marL="0" indent="0">
              <a:buNone/>
            </a:pPr>
            <a:endParaRPr lang="en-AU"/>
          </a:p>
          <a:p>
            <a:pPr marL="0" indent="0">
              <a:buNone/>
            </a:pPr>
            <a:r>
              <a:rPr lang="en-AU"/>
              <a:t>It is very likely that a lot of your customers won’t all be correct. Before copilot, if a user has access to something they are not meant to, they have to actively look for that information or know what to search to discover it, but with copilot that can be very easily surfaced for them (which is positive thing, as we know finding information is a huge productivity drain, but also can be negative if there isn’t security measures in place). Over time as different engineers make changes to permissions, people come and go, and the permissions are modified, folders and files are shared and move – the permissions get more and more messy. You will also likely have a lot of tenants you have inherited from other MSPs, and never did the SharePoint migration or set up for them so may have no idea what the permissions really look like. They also may not have any information protections in place – particularly clients on the licenses that don’t have security (business std, O365 E3).</a:t>
            </a:r>
          </a:p>
          <a:p>
            <a:pPr marL="0" indent="0">
              <a:buNone/>
            </a:pPr>
            <a:endParaRPr lang="en-AU"/>
          </a:p>
          <a:p>
            <a:pPr marL="0" indent="0">
              <a:buNone/>
            </a:pPr>
            <a:r>
              <a:rPr lang="en-AU"/>
              <a:t>We know that one of the most common questions Copilot is being asked is about salary information. The fallout if sensitive information is leaked after copilot is deployed could be huge. Not just salary information but if health or sensitive HR related information about employees is exposed this it could have a big emotional impact on the individual, or if legally sensitive information is exposed then on the business. And if there is an account breach, it will be even easier for the attacker to obtain data to use to expand the depth of the breach or use for malicious purposes. </a:t>
            </a:r>
          </a:p>
          <a:p>
            <a:pPr marL="0" indent="0">
              <a:buNone/>
            </a:pPr>
            <a:endParaRPr lang="en-AU"/>
          </a:p>
          <a:p>
            <a:pPr marL="0" indent="0">
              <a:buNone/>
            </a:pPr>
            <a:r>
              <a:rPr lang="en-AU"/>
              <a:t>2. Copilot ‘misuse’</a:t>
            </a:r>
          </a:p>
          <a:p>
            <a:pPr marL="0" indent="0">
              <a:buNone/>
            </a:pPr>
            <a:r>
              <a:rPr lang="en-AU"/>
              <a:t>Like I said earlier, copilot is not designed to replace employees and it is not designed to do your work for you. AI can get it wrong – AI-produced content may contain inaccuracies, biases, or sensitive materials because they were trained on information from the internet, as well as other sources. AI may not know about recent events yet, and struggles to understand and interpret sarcasm, irony, or humour.  It is not a person.</a:t>
            </a:r>
          </a:p>
          <a:p>
            <a:pPr marL="0" indent="0">
              <a:buNone/>
            </a:pPr>
            <a:endParaRPr lang="en-AU"/>
          </a:p>
          <a:p>
            <a:pPr marL="0" indent="0">
              <a:buNone/>
            </a:pPr>
            <a:r>
              <a:rPr lang="en-AU"/>
              <a:t>At the end of the day you are responsible for the information you provide and the work you do, it’s important that customers understand that and that they know they are responsible for reviewing content generated by AI and ensuring it has accurately produced what they wanted. </a:t>
            </a:r>
          </a:p>
          <a:p>
            <a:pPr marL="0" indent="0">
              <a:buNone/>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This may also be reassuring – a lot of people are wondering whether AI is going to replace them at work. No – AI can help you make certain tasks more efficient, but it won’t replace you. Copilot cannot do </a:t>
            </a:r>
            <a:r>
              <a:rPr lang="en-AU" b="0" i="0">
                <a:solidFill>
                  <a:srgbClr val="1E1E1E"/>
                </a:solidFill>
                <a:effectLst/>
                <a:latin typeface="Segoe UI" panose="020B0502040204020203" pitchFamily="34" charset="0"/>
              </a:rPr>
              <a:t>more complex tasks that require human judgment, decision-making, and creativity. AI can create drafts of content but it's still important to have a human in the loop to review, edit, and approve the content AI has created.</a:t>
            </a:r>
            <a:endParaRPr lang="en-AU"/>
          </a:p>
          <a:p>
            <a:pPr marL="0" indent="0">
              <a:buNone/>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029E-901D-44AE-9A5A-1F798F0087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0251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1487-6FAE-2FBC-A9C3-7BE53B4D3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C9DFA-B59D-DD1E-0C22-1BC8F3CB8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ED940-0E72-127D-89DB-E21D51FA41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This is where the opportunity lies for you as a partner – Copilot for M365 opens doors to deliver professional and managed services to your customers. With the Copilot for M365 license, you have margin, however this is a low margin SKU compared to the other M365/O365 subscriptions, and then you have an SPD you earn rebates, as Copilot for M365 falls under the strategic SKU accelerator tier 2 incentive which means you get an additional 7% rebate on this license. However, if we look as this from a partner profitability perspective, the opportunity is not in the licenses, but in the services you wrap around it. </a:t>
            </a:r>
          </a:p>
          <a:p>
            <a:endParaRPr lang="en-AU"/>
          </a:p>
        </p:txBody>
      </p:sp>
      <p:sp>
        <p:nvSpPr>
          <p:cNvPr id="4" name="Slide Number Placeholder 3">
            <a:extLst>
              <a:ext uri="{FF2B5EF4-FFF2-40B4-BE49-F238E27FC236}">
                <a16:creationId xmlns:a16="http://schemas.microsoft.com/office/drawing/2014/main" id="{2DCDBE1F-71B4-7375-1D65-DE6A49332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029E-901D-44AE-9A5A-1F798F0087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718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*security*</a:t>
            </a:r>
          </a:p>
          <a:p>
            <a:endParaRPr lang="en-AU"/>
          </a:p>
          <a:p>
            <a:r>
              <a:rPr lang="en-AU"/>
              <a:t>When I talked about AI readiness just before, you can address those key concerns by providing security and adoption services:</a:t>
            </a:r>
          </a:p>
          <a:p>
            <a:endParaRPr lang="en-AU"/>
          </a:p>
          <a:p>
            <a:r>
              <a:rPr lang="en-AU"/>
              <a:t>From a security perspective this can look like:</a:t>
            </a:r>
          </a:p>
          <a:p>
            <a:pPr marL="171450" indent="-171450">
              <a:buFont typeface="Arial" panose="020B0604020202020204" pitchFamily="34" charset="0"/>
              <a:buChar char="•"/>
            </a:pPr>
            <a:r>
              <a:rPr lang="en-AU"/>
              <a:t>Working with your customers to review their permissions and data structure in SharePoint. Make sure there is no data oversharing.</a:t>
            </a:r>
          </a:p>
          <a:p>
            <a:pPr marL="171450" indent="-171450">
              <a:buFont typeface="Arial" panose="020B0604020202020204" pitchFamily="34" charset="0"/>
              <a:buChar char="•"/>
            </a:pPr>
            <a:r>
              <a:rPr lang="en-AU"/>
              <a:t>Consolidating in M365 – their data should be centrally located in their Microsoft tenant. If people in the organisation are storing their data locally on their desktops and in other storage providers like </a:t>
            </a:r>
            <a:r>
              <a:rPr lang="en-AU" err="1"/>
              <a:t>DropBox</a:t>
            </a:r>
            <a:r>
              <a:rPr lang="en-AU"/>
              <a:t> and Google Drive, they are not going to get the most value out of copilot as it can’t access these locations (out of the box).</a:t>
            </a:r>
          </a:p>
          <a:p>
            <a:pPr marL="171450" indent="-171450">
              <a:buFont typeface="Arial" panose="020B0604020202020204" pitchFamily="34" charset="0"/>
              <a:buChar char="•"/>
            </a:pPr>
            <a:r>
              <a:rPr lang="en-AU"/>
              <a:t>Testing – roll Copilot out to SLT first, and get them to test it with a test account that has ‘standard employee’ permissions. Ask questions about salaries, financial information, sensitive HR files – make sure this information isn’t populating in the responses. </a:t>
            </a:r>
          </a:p>
          <a:p>
            <a:pPr marL="171450" indent="-171450">
              <a:buFont typeface="Arial" panose="020B0604020202020204" pitchFamily="34" charset="0"/>
              <a:buChar char="•"/>
            </a:pPr>
            <a:r>
              <a:rPr lang="en-AU"/>
              <a:t>Information protection </a:t>
            </a:r>
          </a:p>
          <a:p>
            <a:pPr marL="628650" lvl="1" indent="-171450">
              <a:buFont typeface="Arial" panose="020B0604020202020204" pitchFamily="34" charset="0"/>
              <a:buChar char="•"/>
            </a:pPr>
            <a:r>
              <a:rPr lang="en-AU"/>
              <a:t>Data Loss Prevention</a:t>
            </a:r>
          </a:p>
          <a:p>
            <a:pPr marL="628650" lvl="1" indent="-171450">
              <a:buFont typeface="Arial" panose="020B0604020202020204" pitchFamily="34" charset="0"/>
              <a:buChar char="•"/>
            </a:pPr>
            <a:r>
              <a:rPr lang="en-AU"/>
              <a:t>Sensitivity Labels</a:t>
            </a:r>
          </a:p>
          <a:p>
            <a:pPr marL="0" lvl="0" indent="0">
              <a:buFont typeface="Arial" panose="020B0604020202020204" pitchFamily="34" charset="0"/>
              <a:buNone/>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79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Business Premium:</a:t>
            </a:r>
          </a:p>
          <a:p>
            <a:pPr marL="171450" indent="-171450">
              <a:buFont typeface="Arial" panose="020B0604020202020204" pitchFamily="34" charset="0"/>
              <a:buChar char="•"/>
            </a:pPr>
            <a:r>
              <a:rPr lang="en-AU"/>
              <a:t>DLP – exchange online, OneDrive, SharePoint</a:t>
            </a:r>
          </a:p>
          <a:p>
            <a:pPr marL="171450" indent="-171450">
              <a:buFont typeface="Arial" panose="020B0604020202020204" pitchFamily="34" charset="0"/>
              <a:buChar char="•"/>
            </a:pPr>
            <a:r>
              <a:rPr lang="en-AU"/>
              <a:t>Sensitivity labels -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029E-901D-44AE-9A5A-1F798F0087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89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M365 E5</a:t>
            </a:r>
          </a:p>
          <a:p>
            <a:pPr marL="171450" indent="-171450">
              <a:buFont typeface="Arial" panose="020B0604020202020204" pitchFamily="34" charset="0"/>
              <a:buChar char="•"/>
            </a:pPr>
            <a:r>
              <a:rPr lang="en-US"/>
              <a:t>DLP for EXO, OD, SP , </a:t>
            </a:r>
            <a:r>
              <a:rPr lang="en-US" err="1"/>
              <a:t>EndPoints</a:t>
            </a:r>
            <a:r>
              <a:rPr lang="en-US"/>
              <a:t> and Teams</a:t>
            </a:r>
          </a:p>
          <a:p>
            <a:pPr marL="171450" indent="-171450">
              <a:buFont typeface="Arial" panose="020B0604020202020204" pitchFamily="34" charset="0"/>
              <a:buChar char="•"/>
            </a:pPr>
            <a:r>
              <a:rPr lang="en-US"/>
              <a:t>Automatic sensitivity labels</a:t>
            </a:r>
          </a:p>
          <a:p>
            <a:pPr marL="171450" indent="-171450">
              <a:buFont typeface="Arial" panose="020B0604020202020204" pitchFamily="34" charset="0"/>
              <a:buChar char="•"/>
            </a:pPr>
            <a:r>
              <a:rPr lang="en-US"/>
              <a:t>Sensitivity labels for containers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723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3B14-1C65-DA6E-9EBD-CC233F239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EABFE-9F35-21F4-BC10-241A3430A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693F4-4A76-B393-0415-043491EDA15D}"/>
              </a:ext>
            </a:extLst>
          </p:cNvPr>
          <p:cNvSpPr>
            <a:spLocks noGrp="1"/>
          </p:cNvSpPr>
          <p:nvPr>
            <p:ph type="body" idx="1"/>
          </p:nvPr>
        </p:nvSpPr>
        <p:spPr/>
        <p:txBody>
          <a:bodyPr/>
          <a:lstStyle/>
          <a:p>
            <a:pPr marL="0" lvl="0" indent="0">
              <a:buFont typeface="Arial" panose="020B0604020202020204" pitchFamily="34" charset="0"/>
              <a:buNone/>
            </a:pPr>
            <a:r>
              <a:rPr lang="en-AU"/>
              <a:t>*adoption &amp; support*</a:t>
            </a:r>
          </a:p>
          <a:p>
            <a:pPr marL="0" lvl="0" indent="0">
              <a:buFont typeface="Arial" panose="020B0604020202020204" pitchFamily="34" charset="0"/>
              <a:buNone/>
            </a:pPr>
            <a:endParaRPr lang="en-AU"/>
          </a:p>
          <a:p>
            <a:pPr marL="0" lvl="0" indent="0">
              <a:buFont typeface="Arial" panose="020B0604020202020204" pitchFamily="34" charset="0"/>
              <a:buNone/>
            </a:pPr>
            <a:r>
              <a:rPr lang="en-AU"/>
              <a:t>In terms of user adoption, this can include:</a:t>
            </a:r>
          </a:p>
          <a:p>
            <a:pPr marL="171450" lvl="0" indent="-171450">
              <a:buFont typeface="Arial" panose="020B0604020202020204" pitchFamily="34" charset="0"/>
              <a:buChar char="•"/>
            </a:pPr>
            <a:r>
              <a:rPr lang="en-AU"/>
              <a:t>Working with your customers to help them identity how Copilot can be used in their business &amp; which users/roles will benefit from it</a:t>
            </a:r>
          </a:p>
          <a:p>
            <a:pPr marL="171450" lvl="0" indent="-171450">
              <a:buFont typeface="Arial" panose="020B0604020202020204" pitchFamily="34" charset="0"/>
              <a:buChar char="•"/>
            </a:pPr>
            <a:r>
              <a:rPr lang="en-AU"/>
              <a:t>Understanding the role of copilot – not designed to do work for them</a:t>
            </a:r>
          </a:p>
          <a:p>
            <a:pPr marL="171450" lvl="0" indent="-171450">
              <a:buFont typeface="Arial" panose="020B0604020202020204" pitchFamily="34" charset="0"/>
              <a:buChar char="•"/>
            </a:pPr>
            <a:r>
              <a:rPr lang="en-AU"/>
              <a:t>Training - How to use copilot in the M365 apps, in their day to day work</a:t>
            </a:r>
          </a:p>
          <a:p>
            <a:pPr marL="171450" lvl="0" indent="-171450">
              <a:buFont typeface="Arial" panose="020B0604020202020204" pitchFamily="34" charset="0"/>
              <a:buChar char="•"/>
            </a:pPr>
            <a:r>
              <a:rPr lang="en-AU"/>
              <a:t>Constructing prompts </a:t>
            </a:r>
          </a:p>
          <a:p>
            <a:pPr marL="0" lvl="0" indent="0">
              <a:buFont typeface="Arial" panose="020B0604020202020204" pitchFamily="34" charset="0"/>
              <a:buNone/>
            </a:pPr>
            <a:endParaRPr lang="en-AU"/>
          </a:p>
          <a:p>
            <a:pPr marL="0" lvl="0" indent="0">
              <a:buFont typeface="Arial" panose="020B0604020202020204" pitchFamily="34" charset="0"/>
              <a:buNone/>
            </a:pPr>
            <a:r>
              <a:rPr lang="en-AU"/>
              <a:t>Customisation</a:t>
            </a:r>
          </a:p>
          <a:p>
            <a:pPr marL="171450" lvl="0" indent="-171450">
              <a:buFont typeface="Arial" panose="020B0604020202020204" pitchFamily="34" charset="0"/>
              <a:buChar char="•"/>
            </a:pPr>
            <a:r>
              <a:rPr lang="en-AU"/>
              <a:t>Building custom copilots with copilot studio to serve a particular business purpose </a:t>
            </a:r>
          </a:p>
          <a:p>
            <a:pPr marL="0" lvl="0" indent="0">
              <a:buFont typeface="Arial" panose="020B0604020202020204" pitchFamily="34" charset="0"/>
              <a:buNone/>
            </a:pPr>
            <a:endParaRPr lang="en-AU"/>
          </a:p>
          <a:p>
            <a:pPr marL="0" lvl="0" indent="0">
              <a:buFont typeface="Arial" panose="020B0604020202020204" pitchFamily="34" charset="0"/>
              <a:buNone/>
            </a:pPr>
            <a:r>
              <a:rPr lang="en-AU"/>
              <a:t>Bundle into managed services</a:t>
            </a:r>
          </a:p>
          <a:p>
            <a:pPr marL="171450" lvl="0" indent="-171450">
              <a:buFont typeface="Arial" panose="020B0604020202020204" pitchFamily="34" charset="0"/>
              <a:buChar char="•"/>
            </a:pPr>
            <a:r>
              <a:rPr lang="en-AU"/>
              <a:t>Ongoing training as new capabilities are released and as the business evolves</a:t>
            </a:r>
          </a:p>
          <a:p>
            <a:pPr marL="171450" lvl="0" indent="-171450">
              <a:buFont typeface="Arial" panose="020B0604020202020204" pitchFamily="34" charset="0"/>
              <a:buChar char="•"/>
            </a:pPr>
            <a:r>
              <a:rPr lang="en-AU"/>
              <a:t>Regular security reviews – permissions and information protection – this is important to address anyway as the customers security requirements will change over time as the cyber threat landscape changes, if the customer is subject to new requirements from industry regulations, cyber insurance policies, or internal security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BC57330D-7523-188D-D8DB-6DF29E1E1058}"/>
              </a:ext>
            </a:extLst>
          </p:cNvPr>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880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23</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Recommend Session 3 which is focussed on copilot readiness</a:t>
            </a:r>
          </a:p>
          <a:p>
            <a:endParaRPr lang="en-AU"/>
          </a:p>
          <a:p>
            <a:pPr>
              <a:lnSpc>
                <a:spcPct val="125000"/>
              </a:lnSpc>
            </a:pPr>
            <a:r>
              <a:rPr lang="en-AU" sz="1800">
                <a:solidFill>
                  <a:srgbClr val="000000"/>
                </a:solidFill>
                <a:effectLst/>
                <a:latin typeface="Arial" panose="020B0604020202020204" pitchFamily="34" charset="0"/>
                <a:ea typeface="Aptos" panose="020B0004020202020204" pitchFamily="34" charset="0"/>
                <a:cs typeface="Aptos" panose="020B0004020202020204" pitchFamily="34" charset="0"/>
              </a:rPr>
              <a:t>Register for our Microsoft Security Deep Dive Series. Session III on 12th March will be focused on Copilot Technical Readiness. We’ll cover:</a:t>
            </a:r>
            <a:endParaRPr lang="en-AU" sz="1800">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Introduction to AI</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Introduction to Copilot for Microsoft 365</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Copilot Readiness Assessment</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Licensing Requirements</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Information Protection and why it is important</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Demo of the Copilot deployment process</a:t>
            </a:r>
            <a:endParaRPr lang="en-AU" sz="1800">
              <a:solidFill>
                <a:srgbClr val="666666"/>
              </a:solidFill>
              <a:effectLst/>
              <a:latin typeface="Calibri" panose="020F0502020204030204" pitchFamily="34" charset="0"/>
              <a:ea typeface="Aptos" panose="020B0004020202020204" pitchFamily="34" charset="0"/>
            </a:endParaRPr>
          </a:p>
          <a:p>
            <a:r>
              <a:rPr lang="en-AU" sz="1800">
                <a:solidFill>
                  <a:srgbClr val="000000"/>
                </a:solidFill>
                <a:effectLst/>
                <a:latin typeface="Arial" panose="020B0604020202020204" pitchFamily="34" charset="0"/>
                <a:ea typeface="Times New Roman" panose="02020603050405020304" pitchFamily="18" charset="0"/>
              </a:rPr>
              <a:t>Demo of creating an Information Protection/Data Loss Prevention security baseline</a:t>
            </a: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224217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4062909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4E44-55F2-6732-BC92-618D894E1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3258B-222D-66B8-F163-BF11E226B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3A615-BD82-05D5-264D-A0608F0A6A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1B18120-79FD-17D1-1C94-212A009451B2}"/>
              </a:ext>
            </a:extLst>
          </p:cNvPr>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337270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B8282-ED01-F29B-279C-998C2046C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2327F-244D-C71F-1A6A-C2A4D975B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02A56-AD83-6AC8-8918-7AC2A8F0724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21776C8-F9C8-4E5F-BD64-5AE15C091ADB}"/>
              </a:ext>
            </a:extLst>
          </p:cNvPr>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31316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Copilot for Microsoft 365 is an AI-powered productivity tool that is designed to help people save time and work more efficiently. It’s called ‘Copilot’ and not ‘Autopilot’ for a reason, because it is not designed to replace people, but rather work alongside them to improve their productivity by changing the way they work by generating content, finding information, improving communication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Copilot leverages Large Language Models (LLMs), content in Microsoft Graph (this is your email, chat, and file data etc), and the Microsoft 365 apps to provide real-time intelligent assistance. All the M365 apps are included in Copilot for M365, so there isn’t a separate product or license for Copilot for Word/Teams etc. LLMs, like pretrained models like GPT-4, are trained on huge amounts public data (like books, articles, websites etc) to learn language, context and meaning and you can interact with them using natural language which is called a prompt, which is a statement or question like ‘summarise this article’, and the LLM will generate a response based on it’s training and how it understands the context (which can come in how you phrase your prompt).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029E-901D-44AE-9A5A-1F798F0087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8075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media/image4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6.xml"/><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6.xml"/><Relationship Id="rId4" Type="http://schemas.openxmlformats.org/officeDocument/2006/relationships/image" Target="../media/image58.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6.xml"/><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6.xml"/><Relationship Id="rId4" Type="http://schemas.openxmlformats.org/officeDocument/2006/relationships/image" Target="../media/image70.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6.xml"/><Relationship Id="rId5" Type="http://schemas.openxmlformats.org/officeDocument/2006/relationships/image" Target="../media/image71.jpeg"/><Relationship Id="rId4" Type="http://schemas.openxmlformats.org/officeDocument/2006/relationships/image" Target="../media/image70.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93061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1899642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843354" y="3805709"/>
            <a:ext cx="9284411" cy="56756"/>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1283854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5026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285047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46182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134402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543684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392669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064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3673541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2884758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5603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31.emf"/><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image" Target="../media/image41.svg"/><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image" Target="../media/image40.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theme" Target="../theme/theme6.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5909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1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bing.com/cha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95.sv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8.sv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mssecure.eventcore.com/?ocid=cmmb7hgxdhb" TargetMode="External"/><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hyperlink" Target="https://aka.ms/Secure/TechAccelerato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dickerdata.com.au/dickerdata-security-labs-2024-q1?utm_medium=email&amp;_hsmi=295800792&amp;_hsenc=p2ANqtz--Qho9HKVUInRdFKzO8-TV22Ma7UCaFvH8mxOPrRiET7uqliz6TPHeZK81lk0xOwpoWPbJQzeaSZoUuUEWhvlgGBPoPpeD58eHP9tUryre9dDrFPos&amp;utm_content=295800792&amp;utm_source=hs_emai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vshow.on24.com/vshow/FY24_SDepth/#curriculum/3694"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aus01.safelinks.protection.outlook.com/?url=https%3A%2F%2Femails.microsoft.com%2Fdc%2F6MOqlD_5FVsn_DtXWPLRrVY67KDv7BQVhDfDoW5Y1xrXz2fg6ifj2gK1opwjOejSvHhyco3uCa2N-RML__VRSubkSdYhb9IIo_uRIyWCA_18sS-MRBtHBZctjH0U79aZ%2FMTU3LUdRRS0zODIAAAGRge0Hc6YoMGcLBQO92-OB9bYe_mJowfPxjcky1ghypm1SqqUZxmUcT0C_QWR3ZzuWCIorFDs%3D&amp;data=05%7C02%7Cpaul.caldwell%40dickerdata.co.nz%7C32a01a47b69e4cae90bf08dc366760b5%7C6e417ab358de417d9aaada5837716c4c%7C0%7C0%7C638445064836255214%7CUnknown%7CTWFpbGZsb3d8eyJWIjoiMC4wLjAwMDAiLCJQIjoiV2luMzIiLCJBTiI6Ik1haWwiLCJXVCI6Mn0%3D%7C0%7C%7C%7C&amp;sdata=Y%2BfWfeDIG6VK65p1mBAzzVYfsIaT1CERTHy8jXqz190%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learning.eventbuilder.com/event/81729"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a:t>Dicker Data Webinar</a:t>
            </a:r>
            <a:br>
              <a:rPr lang="en-AU"/>
            </a:br>
            <a:br>
              <a:rPr lang="en-AU"/>
            </a:br>
            <a:r>
              <a:rPr lang="en-AU"/>
              <a:t> </a:t>
            </a:r>
            <a:r>
              <a:rPr lang="en-AU" sz="4400"/>
              <a:t>Microsoft Copilot for M365</a:t>
            </a:r>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screen shot of a computer&#10;&#10;Description automatically generated">
            <a:extLst>
              <a:ext uri="{FF2B5EF4-FFF2-40B4-BE49-F238E27FC236}">
                <a16:creationId xmlns:a16="http://schemas.microsoft.com/office/drawing/2014/main" id="{C26F1289-59FF-269B-AEE5-7D2FE925735D}"/>
              </a:ext>
            </a:extLst>
          </p:cNvPr>
          <p:cNvPicPr>
            <a:picLocks noGrp="1" noChangeAspect="1"/>
          </p:cNvPicPr>
          <p:nvPr>
            <p:ph idx="26"/>
          </p:nvPr>
        </p:nvPicPr>
        <p:blipFill>
          <a:blip r:embed="rId3">
            <a:extLst>
              <a:ext uri="{28A0092B-C50C-407E-A947-70E740481C1C}">
                <a14:useLocalDpi xmlns:a14="http://schemas.microsoft.com/office/drawing/2010/main" val="0"/>
              </a:ext>
            </a:extLst>
          </a:blip>
          <a:stretch>
            <a:fillRect/>
          </a:stretch>
        </p:blipFill>
        <p:spPr>
          <a:xfrm>
            <a:off x="6790319" y="2056395"/>
            <a:ext cx="5401681" cy="3200047"/>
          </a:xfrm>
          <a:effectLst>
            <a:softEdge rad="63500"/>
          </a:effectLst>
        </p:spPr>
      </p:pic>
      <p:sp>
        <p:nvSpPr>
          <p:cNvPr id="2" name="Title 1">
            <a:extLst>
              <a:ext uri="{FF2B5EF4-FFF2-40B4-BE49-F238E27FC236}">
                <a16:creationId xmlns:a16="http://schemas.microsoft.com/office/drawing/2014/main" id="{C9506794-9EBB-9E3B-912E-6A89FAB48DE4}"/>
              </a:ext>
            </a:extLst>
          </p:cNvPr>
          <p:cNvSpPr>
            <a:spLocks noGrp="1"/>
          </p:cNvSpPr>
          <p:nvPr>
            <p:ph type="title"/>
          </p:nvPr>
        </p:nvSpPr>
        <p:spPr/>
        <p:txBody>
          <a:bodyPr/>
          <a:lstStyle/>
          <a:p>
            <a:r>
              <a:rPr lang="en-AU"/>
              <a:t>Overview</a:t>
            </a:r>
          </a:p>
        </p:txBody>
      </p:sp>
      <p:sp>
        <p:nvSpPr>
          <p:cNvPr id="4" name="Content Placeholder 3">
            <a:extLst>
              <a:ext uri="{FF2B5EF4-FFF2-40B4-BE49-F238E27FC236}">
                <a16:creationId xmlns:a16="http://schemas.microsoft.com/office/drawing/2014/main" id="{CE799228-9BD1-D7EC-856A-8954386E6339}"/>
              </a:ext>
            </a:extLst>
          </p:cNvPr>
          <p:cNvSpPr>
            <a:spLocks noGrp="1"/>
          </p:cNvSpPr>
          <p:nvPr>
            <p:ph idx="25"/>
          </p:nvPr>
        </p:nvSpPr>
        <p:spPr/>
        <p:txBody>
          <a:bodyPr/>
          <a:lstStyle/>
          <a:p>
            <a:r>
              <a:rPr lang="en-AU"/>
              <a:t>Transforms the way users work by helping them generate content and complete tasks that consume time, creativity and energy, so that they can focus on more meaningful work</a:t>
            </a:r>
          </a:p>
          <a:p>
            <a:endParaRPr lang="en-AU"/>
          </a:p>
        </p:txBody>
      </p:sp>
      <p:sp>
        <p:nvSpPr>
          <p:cNvPr id="6" name="Content Placeholder 5">
            <a:extLst>
              <a:ext uri="{FF2B5EF4-FFF2-40B4-BE49-F238E27FC236}">
                <a16:creationId xmlns:a16="http://schemas.microsoft.com/office/drawing/2014/main" id="{C525B271-EE1C-8CD1-0D62-B0888307005D}"/>
              </a:ext>
            </a:extLst>
          </p:cNvPr>
          <p:cNvSpPr>
            <a:spLocks noGrp="1"/>
          </p:cNvSpPr>
          <p:nvPr>
            <p:ph idx="27"/>
          </p:nvPr>
        </p:nvSpPr>
        <p:spPr>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AU"/>
          </a:p>
        </p:txBody>
      </p:sp>
      <p:sp>
        <p:nvSpPr>
          <p:cNvPr id="7" name="Content Placeholder 6">
            <a:extLst>
              <a:ext uri="{FF2B5EF4-FFF2-40B4-BE49-F238E27FC236}">
                <a16:creationId xmlns:a16="http://schemas.microsoft.com/office/drawing/2014/main" id="{857E57C9-AA15-76A1-C9B6-700CEFC125A9}"/>
              </a:ext>
            </a:extLst>
          </p:cNvPr>
          <p:cNvSpPr>
            <a:spLocks noGrp="1"/>
          </p:cNvSpPr>
          <p:nvPr>
            <p:ph idx="28"/>
          </p:nvPr>
        </p:nvSpPr>
        <p:spPr/>
        <p:txBody>
          <a:bodyPr/>
          <a:lstStyle/>
          <a:p>
            <a:r>
              <a:rPr lang="en-AU"/>
              <a:t>It leverages Large Language Models (LLMs) and your data in the Microsoft Graph and the Microsoft 365 Apps</a:t>
            </a:r>
          </a:p>
          <a:p>
            <a:endParaRPr lang="en-AU"/>
          </a:p>
        </p:txBody>
      </p:sp>
      <p:sp>
        <p:nvSpPr>
          <p:cNvPr id="8" name="Content Placeholder 7">
            <a:extLst>
              <a:ext uri="{FF2B5EF4-FFF2-40B4-BE49-F238E27FC236}">
                <a16:creationId xmlns:a16="http://schemas.microsoft.com/office/drawing/2014/main" id="{23E1B69F-1664-0035-C46E-8EFEDB2B4A46}"/>
              </a:ext>
            </a:extLst>
          </p:cNvPr>
          <p:cNvSpPr>
            <a:spLocks noGrp="1"/>
          </p:cNvSpPr>
          <p:nvPr>
            <p:ph idx="29"/>
          </p:nvPr>
        </p:nvSpPr>
        <p:spPr>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AU"/>
          </a:p>
        </p:txBody>
      </p:sp>
      <p:sp>
        <p:nvSpPr>
          <p:cNvPr id="9" name="Content Placeholder 8">
            <a:extLst>
              <a:ext uri="{FF2B5EF4-FFF2-40B4-BE49-F238E27FC236}">
                <a16:creationId xmlns:a16="http://schemas.microsoft.com/office/drawing/2014/main" id="{6438DAB4-0D20-7855-1112-7BB7C80781B2}"/>
              </a:ext>
            </a:extLst>
          </p:cNvPr>
          <p:cNvSpPr>
            <a:spLocks noGrp="1"/>
          </p:cNvSpPr>
          <p:nvPr>
            <p:ph idx="30"/>
          </p:nvPr>
        </p:nvSpPr>
        <p:spPr/>
        <p:txBody>
          <a:bodyPr/>
          <a:lstStyle/>
          <a:p>
            <a:r>
              <a:rPr lang="en-AU"/>
              <a:t>Integrated into the Microsoft 365 Apps -Teams, Word, Outlook, PowerPoint, Excel, Whiteboard, Loop and OneNote</a:t>
            </a:r>
          </a:p>
          <a:p>
            <a:endParaRPr lang="en-AU"/>
          </a:p>
        </p:txBody>
      </p:sp>
      <p:sp>
        <p:nvSpPr>
          <p:cNvPr id="10" name="Content Placeholder 9">
            <a:extLst>
              <a:ext uri="{FF2B5EF4-FFF2-40B4-BE49-F238E27FC236}">
                <a16:creationId xmlns:a16="http://schemas.microsoft.com/office/drawing/2014/main" id="{70AE464D-1278-B67C-5FD7-9FC3AA1E0589}"/>
              </a:ext>
            </a:extLst>
          </p:cNvPr>
          <p:cNvSpPr>
            <a:spLocks noGrp="1"/>
          </p:cNvSpPr>
          <p:nvPr>
            <p:ph idx="31"/>
          </p:nvPr>
        </p:nvSpPr>
        <p:spPr>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AU"/>
          </a:p>
        </p:txBody>
      </p:sp>
    </p:spTree>
    <p:extLst>
      <p:ext uri="{BB962C8B-B14F-4D97-AF65-F5344CB8AC3E}">
        <p14:creationId xmlns:p14="http://schemas.microsoft.com/office/powerpoint/2010/main" val="144230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C3F7AE-13A5-01CC-83E4-495466846277}"/>
              </a:ext>
            </a:extLst>
          </p:cNvPr>
          <p:cNvSpPr>
            <a:spLocks noGrp="1"/>
          </p:cNvSpPr>
          <p:nvPr>
            <p:ph type="title"/>
          </p:nvPr>
        </p:nvSpPr>
        <p:spPr>
          <a:xfrm>
            <a:off x="1044158" y="796738"/>
            <a:ext cx="7975664" cy="679365"/>
          </a:xfrm>
        </p:spPr>
        <p:txBody>
          <a:bodyPr/>
          <a:lstStyle/>
          <a:p>
            <a:r>
              <a:rPr lang="en-AU" sz="4000"/>
              <a:t>Data, Security &amp; Privacy</a:t>
            </a:r>
          </a:p>
        </p:txBody>
      </p:sp>
      <p:pic>
        <p:nvPicPr>
          <p:cNvPr id="1026" name="Picture 2" descr="thumbnail image 2 of blog post titled &#10; &#10; &#10;  &#10; &#10; &#10; &#10;    &#10;  &#10;   &#10;    &#10;      &#10;       Copilot in Microsoft 365 – Support Tips&#10;       &#10;      &#10;     &#10;   &#10;  &#10; &#10;   &#10; &#10; &#10; &#10; &#10; &#10;">
            <a:extLst>
              <a:ext uri="{FF2B5EF4-FFF2-40B4-BE49-F238E27FC236}">
                <a16:creationId xmlns:a16="http://schemas.microsoft.com/office/drawing/2014/main" id="{678495D5-279C-D2E0-292B-85D24BE46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909" y="1654158"/>
            <a:ext cx="8878182" cy="487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5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A0CB847-0857-1C10-7054-9CF987A32D87}"/>
              </a:ext>
            </a:extLst>
          </p:cNvPr>
          <p:cNvSpPr>
            <a:spLocks noGrp="1"/>
          </p:cNvSpPr>
          <p:nvPr>
            <p:ph type="title"/>
          </p:nvPr>
        </p:nvSpPr>
        <p:spPr/>
        <p:txBody>
          <a:bodyPr/>
          <a:lstStyle/>
          <a:p>
            <a:r>
              <a:rPr lang="en-AU"/>
              <a:t>Licensing &amp; Availability</a:t>
            </a:r>
          </a:p>
        </p:txBody>
      </p:sp>
      <p:sp>
        <p:nvSpPr>
          <p:cNvPr id="11" name="Content Placeholder 10">
            <a:extLst>
              <a:ext uri="{FF2B5EF4-FFF2-40B4-BE49-F238E27FC236}">
                <a16:creationId xmlns:a16="http://schemas.microsoft.com/office/drawing/2014/main" id="{217DFD15-DD88-8459-81B3-0F8B985CA3E6}"/>
              </a:ext>
            </a:extLst>
          </p:cNvPr>
          <p:cNvSpPr>
            <a:spLocks noGrp="1"/>
          </p:cNvSpPr>
          <p:nvPr>
            <p:ph idx="27"/>
          </p:nvPr>
        </p:nvSpPr>
        <p:spPr/>
        <p:txBody>
          <a:bodyPr/>
          <a:lstStyle/>
          <a:p>
            <a:pPr marL="285750" indent="-285750">
              <a:buFont typeface="Arial" panose="020B0604020202020204" pitchFamily="34" charset="0"/>
              <a:buChar char="•"/>
            </a:pPr>
            <a:r>
              <a:rPr lang="en-AU"/>
              <a:t>$582NZD/per user/per year (RRP)</a:t>
            </a:r>
          </a:p>
          <a:p>
            <a:pPr marL="285750" indent="-285750">
              <a:buFont typeface="Arial" panose="020B0604020202020204" pitchFamily="34" charset="0"/>
              <a:buChar char="•"/>
            </a:pPr>
            <a:r>
              <a:rPr lang="en-AU"/>
              <a:t>Annual commit, pay annually ONLY</a:t>
            </a:r>
          </a:p>
          <a:p>
            <a:pPr marL="285750" indent="-285750">
              <a:buFont typeface="Arial" panose="020B0604020202020204" pitchFamily="34" charset="0"/>
              <a:buChar char="•"/>
            </a:pPr>
            <a:r>
              <a:rPr lang="en-AU"/>
              <a:t>No NFP subscriptions</a:t>
            </a:r>
          </a:p>
          <a:p>
            <a:pPr marL="285750" indent="-285750">
              <a:buFont typeface="Arial" panose="020B0604020202020204" pitchFamily="34" charset="0"/>
              <a:buChar char="•"/>
            </a:pPr>
            <a:r>
              <a:rPr lang="en-AU"/>
              <a:t>EDU subscriptions available 1</a:t>
            </a:r>
            <a:r>
              <a:rPr lang="en-AU" baseline="30000"/>
              <a:t>st</a:t>
            </a:r>
            <a:r>
              <a:rPr lang="en-AU"/>
              <a:t> March 2024</a:t>
            </a:r>
          </a:p>
        </p:txBody>
      </p:sp>
      <p:sp>
        <p:nvSpPr>
          <p:cNvPr id="12" name="Content Placeholder 11">
            <a:extLst>
              <a:ext uri="{FF2B5EF4-FFF2-40B4-BE49-F238E27FC236}">
                <a16:creationId xmlns:a16="http://schemas.microsoft.com/office/drawing/2014/main" id="{DACDEFF8-86D4-4B14-AB5F-DC0DB019E927}"/>
              </a:ext>
            </a:extLst>
          </p:cNvPr>
          <p:cNvSpPr>
            <a:spLocks noGrp="1"/>
          </p:cNvSpPr>
          <p:nvPr>
            <p:ph idx="28"/>
          </p:nvPr>
        </p:nvSpPr>
        <p:spPr/>
        <p:txBody>
          <a:bodyPr/>
          <a:lstStyle/>
          <a:p>
            <a:r>
              <a:rPr lang="en-AU"/>
              <a:t>Pricing</a:t>
            </a:r>
          </a:p>
        </p:txBody>
      </p:sp>
      <p:sp>
        <p:nvSpPr>
          <p:cNvPr id="13" name="Content Placeholder 12">
            <a:extLst>
              <a:ext uri="{FF2B5EF4-FFF2-40B4-BE49-F238E27FC236}">
                <a16:creationId xmlns:a16="http://schemas.microsoft.com/office/drawing/2014/main" id="{996FC3F9-0A0C-FD68-6D3A-490C0D5717D4}"/>
              </a:ext>
            </a:extLst>
          </p:cNvPr>
          <p:cNvSpPr>
            <a:spLocks noGrp="1"/>
          </p:cNvSpPr>
          <p:nvPr>
            <p:ph idx="29"/>
          </p:nvPr>
        </p:nvSpPr>
        <p:spPr/>
        <p:txBody>
          <a:bodyPr>
            <a:normAutofit fontScale="92500" lnSpcReduction="20000"/>
          </a:bodyPr>
          <a:lstStyle/>
          <a:p>
            <a:pPr marL="285750" indent="-285750">
              <a:buFont typeface="Arial" panose="020B0604020202020204" pitchFamily="34" charset="0"/>
              <a:buChar char="•"/>
            </a:pPr>
            <a:r>
              <a:rPr lang="en-AU"/>
              <a:t>Microsoft 365 E3/E5</a:t>
            </a:r>
          </a:p>
          <a:p>
            <a:pPr marL="285750" indent="-285750">
              <a:buFont typeface="Arial" panose="020B0604020202020204" pitchFamily="34" charset="0"/>
              <a:buChar char="•"/>
            </a:pPr>
            <a:r>
              <a:rPr lang="en-AU"/>
              <a:t>Office 365 E3/E5</a:t>
            </a:r>
          </a:p>
          <a:p>
            <a:pPr marL="285750" indent="-285750">
              <a:buFont typeface="Arial" panose="020B0604020202020204" pitchFamily="34" charset="0"/>
              <a:buChar char="•"/>
            </a:pPr>
            <a:r>
              <a:rPr lang="en-AU"/>
              <a:t>Microsoft 365 A3/A5 for faculty</a:t>
            </a:r>
          </a:p>
          <a:p>
            <a:pPr marL="285750" indent="-285750">
              <a:buFont typeface="Arial" panose="020B0604020202020204" pitchFamily="34" charset="0"/>
              <a:buChar char="•"/>
            </a:pPr>
            <a:r>
              <a:rPr lang="en-AU"/>
              <a:t>Office 365 A3/A5 for faculty</a:t>
            </a:r>
          </a:p>
          <a:p>
            <a:pPr marL="285750" indent="-285750">
              <a:buFont typeface="Arial" panose="020B0604020202020204" pitchFamily="34" charset="0"/>
              <a:buChar char="•"/>
            </a:pPr>
            <a:r>
              <a:rPr lang="en-AU"/>
              <a:t>Microsoft 365 Business Standard</a:t>
            </a:r>
          </a:p>
          <a:p>
            <a:pPr marL="285750" indent="-285750">
              <a:buFont typeface="Arial" panose="020B0604020202020204" pitchFamily="34" charset="0"/>
              <a:buChar char="•"/>
            </a:pPr>
            <a:r>
              <a:rPr lang="en-AU"/>
              <a:t>Microsoft 365 Business Premium</a:t>
            </a:r>
          </a:p>
        </p:txBody>
      </p:sp>
      <p:sp>
        <p:nvSpPr>
          <p:cNvPr id="14" name="Content Placeholder 13">
            <a:extLst>
              <a:ext uri="{FF2B5EF4-FFF2-40B4-BE49-F238E27FC236}">
                <a16:creationId xmlns:a16="http://schemas.microsoft.com/office/drawing/2014/main" id="{52101781-730B-6C3B-489B-72B4790934B3}"/>
              </a:ext>
            </a:extLst>
          </p:cNvPr>
          <p:cNvSpPr>
            <a:spLocks noGrp="1"/>
          </p:cNvSpPr>
          <p:nvPr>
            <p:ph idx="30"/>
          </p:nvPr>
        </p:nvSpPr>
        <p:spPr/>
        <p:txBody>
          <a:bodyPr/>
          <a:lstStyle/>
          <a:p>
            <a:r>
              <a:rPr lang="en-AU"/>
              <a:t>Eligible Base Licenses</a:t>
            </a:r>
          </a:p>
        </p:txBody>
      </p:sp>
      <p:sp>
        <p:nvSpPr>
          <p:cNvPr id="15" name="Content Placeholder 14">
            <a:extLst>
              <a:ext uri="{FF2B5EF4-FFF2-40B4-BE49-F238E27FC236}">
                <a16:creationId xmlns:a16="http://schemas.microsoft.com/office/drawing/2014/main" id="{648F1813-45E7-0807-D2E6-81BC61DE06DA}"/>
              </a:ext>
            </a:extLst>
          </p:cNvPr>
          <p:cNvSpPr>
            <a:spLocks noGrp="1"/>
          </p:cNvSpPr>
          <p:nvPr>
            <p:ph idx="31"/>
          </p:nvPr>
        </p:nvSpPr>
        <p:spPr/>
        <p:txBody>
          <a:bodyPr/>
          <a:lstStyle/>
          <a:p>
            <a:pPr marL="285750" indent="-285750">
              <a:buFont typeface="Arial" panose="020B0604020202020204" pitchFamily="34" charset="0"/>
              <a:buChar char="•"/>
            </a:pPr>
            <a:r>
              <a:rPr lang="en-AU"/>
              <a:t>No minimum seat purchase requirement</a:t>
            </a:r>
          </a:p>
          <a:p>
            <a:pPr marL="285750" indent="-285750">
              <a:buFont typeface="Arial" panose="020B0604020202020204" pitchFamily="34" charset="0"/>
              <a:buChar char="•"/>
            </a:pPr>
            <a:r>
              <a:rPr lang="en-AU"/>
              <a:t>No trial licenses</a:t>
            </a:r>
          </a:p>
          <a:p>
            <a:pPr marL="285750" indent="-285750">
              <a:buFont typeface="Arial" panose="020B0604020202020204" pitchFamily="34" charset="0"/>
              <a:buChar char="•"/>
            </a:pPr>
            <a:r>
              <a:rPr lang="en-AU"/>
              <a:t>No IUR licenses</a:t>
            </a:r>
          </a:p>
          <a:p>
            <a:pPr marL="285750" indent="-285750">
              <a:buFont typeface="Arial" panose="020B0604020202020204" pitchFamily="34" charset="0"/>
              <a:buChar char="•"/>
            </a:pPr>
            <a:r>
              <a:rPr lang="en-AU"/>
              <a:t>No demo tenants</a:t>
            </a:r>
          </a:p>
        </p:txBody>
      </p:sp>
      <p:sp>
        <p:nvSpPr>
          <p:cNvPr id="16" name="Content Placeholder 15">
            <a:extLst>
              <a:ext uri="{FF2B5EF4-FFF2-40B4-BE49-F238E27FC236}">
                <a16:creationId xmlns:a16="http://schemas.microsoft.com/office/drawing/2014/main" id="{8DDDF6FE-967C-0BB2-59EF-CB40FDD23AD8}"/>
              </a:ext>
            </a:extLst>
          </p:cNvPr>
          <p:cNvSpPr>
            <a:spLocks noGrp="1"/>
          </p:cNvSpPr>
          <p:nvPr>
            <p:ph idx="32"/>
          </p:nvPr>
        </p:nvSpPr>
        <p:spPr/>
        <p:txBody>
          <a:bodyPr/>
          <a:lstStyle/>
          <a:p>
            <a:r>
              <a:rPr lang="en-AU"/>
              <a:t>Availability</a:t>
            </a:r>
          </a:p>
        </p:txBody>
      </p:sp>
    </p:spTree>
    <p:extLst>
      <p:ext uri="{BB962C8B-B14F-4D97-AF65-F5344CB8AC3E}">
        <p14:creationId xmlns:p14="http://schemas.microsoft.com/office/powerpoint/2010/main" val="34897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D6CDD6-F250-68AA-B63D-3FA6397028D0}"/>
              </a:ext>
            </a:extLst>
          </p:cNvPr>
          <p:cNvSpPr>
            <a:spLocks noGrp="1"/>
          </p:cNvSpPr>
          <p:nvPr>
            <p:ph type="title"/>
          </p:nvPr>
        </p:nvSpPr>
        <p:spPr/>
        <p:txBody>
          <a:bodyPr/>
          <a:lstStyle/>
          <a:p>
            <a:r>
              <a:rPr lang="en-AU"/>
              <a:t>Use cases</a:t>
            </a:r>
          </a:p>
        </p:txBody>
      </p:sp>
      <p:sp>
        <p:nvSpPr>
          <p:cNvPr id="45" name="Content Placeholder 44">
            <a:extLst>
              <a:ext uri="{FF2B5EF4-FFF2-40B4-BE49-F238E27FC236}">
                <a16:creationId xmlns:a16="http://schemas.microsoft.com/office/drawing/2014/main" id="{226B3D95-0226-C4E0-BFC7-42803A07F276}"/>
              </a:ext>
            </a:extLst>
          </p:cNvPr>
          <p:cNvSpPr>
            <a:spLocks noGrp="1"/>
          </p:cNvSpPr>
          <p:nvPr>
            <p:ph idx="25"/>
          </p:nvPr>
        </p:nvSpPr>
        <p:spPr>
          <a:xfrm>
            <a:off x="2351957" y="2063321"/>
            <a:ext cx="3665021" cy="987198"/>
          </a:xfrm>
        </p:spPr>
        <p:txBody>
          <a:bodyPr>
            <a:normAutofit/>
          </a:bodyPr>
          <a:lstStyle/>
          <a:p>
            <a:r>
              <a:rPr lang="en-AU"/>
              <a:t>Create first drafts, add more content, summarise long documents, ask questions about the content with </a:t>
            </a:r>
            <a:r>
              <a:rPr lang="en-AU">
                <a:solidFill>
                  <a:srgbClr val="289ED8"/>
                </a:solidFill>
              </a:rPr>
              <a:t>Copilot in Word</a:t>
            </a:r>
          </a:p>
        </p:txBody>
      </p:sp>
      <p:sp>
        <p:nvSpPr>
          <p:cNvPr id="47" name="Content Placeholder 46">
            <a:extLst>
              <a:ext uri="{FF2B5EF4-FFF2-40B4-BE49-F238E27FC236}">
                <a16:creationId xmlns:a16="http://schemas.microsoft.com/office/drawing/2014/main" id="{05BD8EFE-7705-6F99-92B6-00AC3DB03AF3}"/>
              </a:ext>
            </a:extLst>
          </p:cNvPr>
          <p:cNvSpPr>
            <a:spLocks noGrp="1"/>
          </p:cNvSpPr>
          <p:nvPr>
            <p:ph idx="27"/>
          </p:nvPr>
        </p:nvSpPr>
        <p:spPr>
          <a:prstGeom prst="ellipse">
            <a:avLst/>
          </a:prstGeom>
          <a:blipFill dpi="0" rotWithShape="1">
            <a:blip r:embed="rId3">
              <a:extLst>
                <a:ext uri="{28A0092B-C50C-407E-A947-70E740481C1C}">
                  <a14:useLocalDpi xmlns:a14="http://schemas.microsoft.com/office/drawing/2010/main" val="0"/>
                </a:ext>
              </a:extLst>
            </a:blip>
            <a:srcRect/>
            <a:stretch>
              <a:fillRect l="-4715" r="-4715"/>
            </a:stretch>
          </a:blipFill>
        </p:spPr>
        <p:txBody>
          <a:bodyPr/>
          <a:lstStyle/>
          <a:p>
            <a:endParaRPr lang="en-AU"/>
          </a:p>
        </p:txBody>
      </p:sp>
      <p:sp>
        <p:nvSpPr>
          <p:cNvPr id="48" name="Content Placeholder 47">
            <a:extLst>
              <a:ext uri="{FF2B5EF4-FFF2-40B4-BE49-F238E27FC236}">
                <a16:creationId xmlns:a16="http://schemas.microsoft.com/office/drawing/2014/main" id="{AA17416E-D170-8791-C5AE-B57D8F4E1C67}"/>
              </a:ext>
            </a:extLst>
          </p:cNvPr>
          <p:cNvSpPr>
            <a:spLocks noGrp="1"/>
          </p:cNvSpPr>
          <p:nvPr>
            <p:ph idx="28"/>
          </p:nvPr>
        </p:nvSpPr>
        <p:spPr>
          <a:xfrm>
            <a:off x="2351957" y="3388463"/>
            <a:ext cx="3665021" cy="987198"/>
          </a:xfrm>
        </p:spPr>
        <p:txBody>
          <a:bodyPr/>
          <a:lstStyle/>
          <a:p>
            <a:r>
              <a:rPr lang="en-AU"/>
              <a:t>Analyse data and produce insights, sort and filter data, and generate formulas with </a:t>
            </a:r>
            <a:r>
              <a:rPr lang="en-AU">
                <a:solidFill>
                  <a:schemeClr val="accent6">
                    <a:lumMod val="75000"/>
                  </a:schemeClr>
                </a:solidFill>
              </a:rPr>
              <a:t>Copilot in Excel</a:t>
            </a:r>
          </a:p>
        </p:txBody>
      </p:sp>
      <p:sp>
        <p:nvSpPr>
          <p:cNvPr id="49" name="Content Placeholder 48">
            <a:extLst>
              <a:ext uri="{FF2B5EF4-FFF2-40B4-BE49-F238E27FC236}">
                <a16:creationId xmlns:a16="http://schemas.microsoft.com/office/drawing/2014/main" id="{0EEB34A6-FE81-77E7-5376-C8EA10352C92}"/>
              </a:ext>
            </a:extLst>
          </p:cNvPr>
          <p:cNvSpPr>
            <a:spLocks noGrp="1"/>
          </p:cNvSpPr>
          <p:nvPr>
            <p:ph idx="29"/>
          </p:nvPr>
        </p:nvSpPr>
        <p:spPr>
          <a:blipFill dpi="0" rotWithShape="1">
            <a:blip r:embed="rId4">
              <a:extLst>
                <a:ext uri="{28A0092B-C50C-407E-A947-70E740481C1C}">
                  <a14:useLocalDpi xmlns:a14="http://schemas.microsoft.com/office/drawing/2010/main" val="0"/>
                </a:ext>
              </a:extLst>
            </a:blip>
            <a:srcRect/>
            <a:stretch>
              <a:fillRect/>
            </a:stretch>
          </a:blipFill>
        </p:spPr>
        <p:txBody>
          <a:bodyPr/>
          <a:lstStyle/>
          <a:p>
            <a:endParaRPr lang="en-AU"/>
          </a:p>
        </p:txBody>
      </p:sp>
      <p:sp>
        <p:nvSpPr>
          <p:cNvPr id="50" name="Content Placeholder 49">
            <a:extLst>
              <a:ext uri="{FF2B5EF4-FFF2-40B4-BE49-F238E27FC236}">
                <a16:creationId xmlns:a16="http://schemas.microsoft.com/office/drawing/2014/main" id="{BEF0AE91-8766-82C2-1427-CC9B43F65E69}"/>
              </a:ext>
            </a:extLst>
          </p:cNvPr>
          <p:cNvSpPr>
            <a:spLocks noGrp="1"/>
          </p:cNvSpPr>
          <p:nvPr>
            <p:ph idx="30"/>
          </p:nvPr>
        </p:nvSpPr>
        <p:spPr>
          <a:xfrm>
            <a:off x="2375717" y="4740810"/>
            <a:ext cx="3641262" cy="987198"/>
          </a:xfrm>
        </p:spPr>
        <p:txBody>
          <a:bodyPr>
            <a:normAutofit/>
          </a:bodyPr>
          <a:lstStyle/>
          <a:p>
            <a:r>
              <a:rPr lang="en-AU"/>
              <a:t>Transform word documents into a PowerPoint deck, summarise content, edit and format content, generate images with </a:t>
            </a:r>
            <a:r>
              <a:rPr lang="en-AU">
                <a:solidFill>
                  <a:srgbClr val="ED5225"/>
                </a:solidFill>
              </a:rPr>
              <a:t>Copilot in PowerPoint</a:t>
            </a:r>
          </a:p>
        </p:txBody>
      </p:sp>
      <p:sp>
        <p:nvSpPr>
          <p:cNvPr id="51" name="Content Placeholder 50">
            <a:extLst>
              <a:ext uri="{FF2B5EF4-FFF2-40B4-BE49-F238E27FC236}">
                <a16:creationId xmlns:a16="http://schemas.microsoft.com/office/drawing/2014/main" id="{BAF57370-7003-6BFF-4C99-941981D06894}"/>
              </a:ext>
            </a:extLst>
          </p:cNvPr>
          <p:cNvSpPr>
            <a:spLocks noGrp="1"/>
          </p:cNvSpPr>
          <p:nvPr>
            <p:ph idx="31"/>
          </p:nvPr>
        </p:nvSpPr>
        <p:spPr>
          <a:blipFill dpi="0" rotWithShape="1">
            <a:blip r:embed="rId5">
              <a:extLst>
                <a:ext uri="{28A0092B-C50C-407E-A947-70E740481C1C}">
                  <a14:useLocalDpi xmlns:a14="http://schemas.microsoft.com/office/drawing/2010/main" val="0"/>
                </a:ext>
              </a:extLst>
            </a:blip>
            <a:srcRect/>
            <a:stretch>
              <a:fillRect/>
            </a:stretch>
          </a:blipFill>
        </p:spPr>
        <p:txBody>
          <a:bodyPr/>
          <a:lstStyle/>
          <a:p>
            <a:endParaRPr lang="en-AU"/>
          </a:p>
        </p:txBody>
      </p:sp>
      <p:pic>
        <p:nvPicPr>
          <p:cNvPr id="54" name="Picture 53">
            <a:extLst>
              <a:ext uri="{FF2B5EF4-FFF2-40B4-BE49-F238E27FC236}">
                <a16:creationId xmlns:a16="http://schemas.microsoft.com/office/drawing/2014/main" id="{F71D59FD-F6C8-61E9-A66E-D187B90FC036}"/>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789" t="1320" r="40671" b="-1489"/>
          <a:stretch/>
        </p:blipFill>
        <p:spPr>
          <a:xfrm>
            <a:off x="6096000" y="1341599"/>
            <a:ext cx="6036715" cy="5516401"/>
          </a:xfrm>
          <a:prstGeom prst="roundRect">
            <a:avLst>
              <a:gd name="adj" fmla="val 1220"/>
            </a:avLst>
          </a:prstGeom>
        </p:spPr>
      </p:pic>
      <p:grpSp>
        <p:nvGrpSpPr>
          <p:cNvPr id="55" name="Group 54" descr="Image of a PowerPoint presentation generated with the help of Copilot">
            <a:extLst>
              <a:ext uri="{FF2B5EF4-FFF2-40B4-BE49-F238E27FC236}">
                <a16:creationId xmlns:a16="http://schemas.microsoft.com/office/drawing/2014/main" id="{8BAAF71D-7879-72C8-72E6-197EEDD0CD0F}"/>
              </a:ext>
            </a:extLst>
          </p:cNvPr>
          <p:cNvGrpSpPr/>
          <p:nvPr/>
        </p:nvGrpSpPr>
        <p:grpSpPr>
          <a:xfrm>
            <a:off x="9755761" y="2267176"/>
            <a:ext cx="2349522" cy="4721945"/>
            <a:chOff x="7185026" y="601579"/>
            <a:chExt cx="3268010" cy="6567873"/>
          </a:xfrm>
        </p:grpSpPr>
        <p:pic>
          <p:nvPicPr>
            <p:cNvPr id="56" name="Picture 55" descr="A screenshot of a phone&#10;&#10;Description automatically generated with medium confidence">
              <a:extLst>
                <a:ext uri="{FF2B5EF4-FFF2-40B4-BE49-F238E27FC236}">
                  <a16:creationId xmlns:a16="http://schemas.microsoft.com/office/drawing/2014/main" id="{B3DAFC81-14F6-DB79-843A-FEF46D0DDFF6}"/>
                </a:ext>
              </a:extLst>
            </p:cNvPr>
            <p:cNvPicPr>
              <a:picLocks noChangeAspect="1"/>
            </p:cNvPicPr>
            <p:nvPr/>
          </p:nvPicPr>
          <p:blipFill rotWithShape="1">
            <a:blip r:embed="rId7">
              <a:extLst>
                <a:ext uri="{28A0092B-C50C-407E-A947-70E740481C1C}">
                  <a14:useLocalDpi xmlns:a14="http://schemas.microsoft.com/office/drawing/2010/main" val="0"/>
                </a:ext>
              </a:extLst>
            </a:blip>
            <a:srcRect t="859" r="1442" b="-4936"/>
            <a:stretch/>
          </p:blipFill>
          <p:spPr>
            <a:xfrm>
              <a:off x="7185026" y="601579"/>
              <a:ext cx="3268010" cy="6567873"/>
            </a:xfrm>
            <a:prstGeom prst="roundRect">
              <a:avLst>
                <a:gd name="adj" fmla="val 5032"/>
              </a:avLst>
            </a:prstGeom>
            <a:solidFill>
              <a:schemeClr val="bg1"/>
            </a:solidFill>
            <a:ln w="38100">
              <a:noFill/>
            </a:ln>
            <a:effectLst>
              <a:outerShdw blurRad="300618" dist="16429" dir="2700000" algn="tl" rotWithShape="0">
                <a:prstClr val="black">
                  <a:alpha val="11839"/>
                </a:prstClr>
              </a:outerShdw>
            </a:effectLst>
          </p:spPr>
        </p:pic>
        <p:sp>
          <p:nvSpPr>
            <p:cNvPr id="57" name="Rounded Rectangle 32">
              <a:extLst>
                <a:ext uri="{FF2B5EF4-FFF2-40B4-BE49-F238E27FC236}">
                  <a16:creationId xmlns:a16="http://schemas.microsoft.com/office/drawing/2014/main" id="{D2D18BD6-3103-957E-B0DC-B7B7DCCB014D}"/>
                </a:ext>
              </a:extLst>
            </p:cNvPr>
            <p:cNvSpPr/>
            <p:nvPr/>
          </p:nvSpPr>
          <p:spPr bwMode="auto">
            <a:xfrm>
              <a:off x="7364582" y="1255385"/>
              <a:ext cx="2869676" cy="332399"/>
            </a:xfrm>
            <a:prstGeom prst="roundRect">
              <a:avLst>
                <a:gd name="adj" fmla="val 304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46304" rIns="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r>
                <a:rPr lang="en-US" sz="800">
                  <a:solidFill>
                    <a:schemeClr val="tx1"/>
                  </a:solidFill>
                  <a:ea typeface="Segoe UI" pitchFamily="34" charset="0"/>
                  <a:cs typeface="Segoe UI" pitchFamily="34" charset="0"/>
                </a:rPr>
                <a:t>Hi Daichi, how can I help you get started?</a:t>
              </a:r>
            </a:p>
          </p:txBody>
        </p:sp>
      </p:grpSp>
    </p:spTree>
    <p:extLst>
      <p:ext uri="{BB962C8B-B14F-4D97-AF65-F5344CB8AC3E}">
        <p14:creationId xmlns:p14="http://schemas.microsoft.com/office/powerpoint/2010/main" val="3530848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2">
            <a:extLst>
              <a:ext uri="{FF2B5EF4-FFF2-40B4-BE49-F238E27FC236}">
                <a16:creationId xmlns:a16="http://schemas.microsoft.com/office/drawing/2014/main" id="{B7050C28-3D61-E7A7-E314-A67DD833F80C}"/>
              </a:ext>
            </a:extLst>
          </p:cNvPr>
          <p:cNvSpPr txBox="1">
            <a:spLocks noGrp="1"/>
          </p:cNvSpPr>
          <p:nvPr>
            <p:ph type="title"/>
          </p:nvPr>
        </p:nvSpPr>
        <p:spPr>
          <a:xfrm>
            <a:off x="956345" y="365125"/>
            <a:ext cx="10397455" cy="4616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3600" b="1" i="0" u="none" strike="noStrike" kern="1200" cap="none" spc="-50" normalizeH="0" baseline="0" noProof="0">
                <a:ln>
                  <a:noFill/>
                </a:ln>
                <a:effectLst/>
                <a:uLnTx/>
                <a:uFillTx/>
                <a:latin typeface="Montserrat Black" panose="00000A00000000000000" pitchFamily="2" charset="0"/>
              </a:rPr>
              <a:t>Copilot in Teams</a:t>
            </a:r>
            <a:endParaRPr kumimoji="0" lang="en-US" sz="3600" b="1" i="0" u="none" strike="noStrike" kern="1200" cap="none" spc="-50" normalizeH="0" baseline="0" noProof="0">
              <a:ln>
                <a:noFill/>
              </a:ln>
              <a:effectLst/>
              <a:uLnTx/>
              <a:uFillTx/>
              <a:latin typeface="Montserrat Black" panose="00000A00000000000000" pitchFamily="2" charset="0"/>
              <a:cs typeface="+mn-cs"/>
            </a:endParaRPr>
          </a:p>
        </p:txBody>
      </p:sp>
      <p:cxnSp>
        <p:nvCxnSpPr>
          <p:cNvPr id="43" name="Straight Connector 42">
            <a:extLst>
              <a:ext uri="{FF2B5EF4-FFF2-40B4-BE49-F238E27FC236}">
                <a16:creationId xmlns:a16="http://schemas.microsoft.com/office/drawing/2014/main" id="{12177167-B245-AB41-9280-233CE404E36B}"/>
              </a:ext>
              <a:ext uri="{C183D7F6-B498-43B3-948B-1728B52AA6E4}">
                <adec:decorative xmlns:adec="http://schemas.microsoft.com/office/drawing/2017/decorative" val="1"/>
              </a:ext>
            </a:extLst>
          </p:cNvPr>
          <p:cNvCxnSpPr>
            <a:cxnSpLocks/>
          </p:cNvCxnSpPr>
          <p:nvPr/>
        </p:nvCxnSpPr>
        <p:spPr>
          <a:xfrm flipV="1">
            <a:off x="556321" y="1512158"/>
            <a:ext cx="3543534" cy="1"/>
          </a:xfrm>
          <a:prstGeom prst="line">
            <a:avLst/>
          </a:prstGeom>
          <a:noFill/>
          <a:ln w="12700">
            <a:solidFill>
              <a:srgbClr val="8678D6"/>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grpSp>
        <p:nvGrpSpPr>
          <p:cNvPr id="47" name="Group 46">
            <a:extLst>
              <a:ext uri="{FF2B5EF4-FFF2-40B4-BE49-F238E27FC236}">
                <a16:creationId xmlns:a16="http://schemas.microsoft.com/office/drawing/2014/main" id="{1FF9CCD1-F0E6-CC17-68F2-DFC7B8DB7631}"/>
              </a:ext>
              <a:ext uri="{C183D7F6-B498-43B3-948B-1728B52AA6E4}">
                <adec:decorative xmlns:adec="http://schemas.microsoft.com/office/drawing/2017/decorative" val="1"/>
              </a:ext>
            </a:extLst>
          </p:cNvPr>
          <p:cNvGrpSpPr/>
          <p:nvPr/>
        </p:nvGrpSpPr>
        <p:grpSpPr>
          <a:xfrm>
            <a:off x="11662221" y="1393497"/>
            <a:ext cx="237324" cy="237323"/>
            <a:chOff x="686016" y="1986969"/>
            <a:chExt cx="280648" cy="280645"/>
          </a:xfrm>
        </p:grpSpPr>
        <p:sp>
          <p:nvSpPr>
            <p:cNvPr id="49" name="Oval 48">
              <a:extLst>
                <a:ext uri="{FF2B5EF4-FFF2-40B4-BE49-F238E27FC236}">
                  <a16:creationId xmlns:a16="http://schemas.microsoft.com/office/drawing/2014/main" id="{728C17B4-12B4-A912-E5A3-E8B9E28DC942}"/>
                </a:ext>
              </a:extLst>
            </p:cNvPr>
            <p:cNvSpPr/>
            <p:nvPr/>
          </p:nvSpPr>
          <p:spPr bwMode="auto">
            <a:xfrm>
              <a:off x="728642" y="2029596"/>
              <a:ext cx="195397" cy="195392"/>
            </a:xfrm>
            <a:prstGeom prst="ellipse">
              <a:avLst/>
            </a:prstGeom>
            <a:solidFill>
              <a:srgbClr val="2897CE"/>
            </a:solidFill>
            <a:ln w="15875">
              <a:solidFill>
                <a:srgbClr val="2897CE"/>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1" name="Oval 50">
              <a:extLst>
                <a:ext uri="{FF2B5EF4-FFF2-40B4-BE49-F238E27FC236}">
                  <a16:creationId xmlns:a16="http://schemas.microsoft.com/office/drawing/2014/main" id="{715A0FDE-E957-EAAC-3BA9-A99C88774D0D}"/>
                </a:ext>
              </a:extLst>
            </p:cNvPr>
            <p:cNvSpPr/>
            <p:nvPr/>
          </p:nvSpPr>
          <p:spPr bwMode="auto">
            <a:xfrm>
              <a:off x="686016" y="1986969"/>
              <a:ext cx="280648" cy="280645"/>
            </a:xfrm>
            <a:prstGeom prst="ellipse">
              <a:avLst/>
            </a:prstGeom>
            <a:ln w="6350">
              <a:solidFill>
                <a:srgbClr val="2897CE"/>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cxnSp>
        <p:nvCxnSpPr>
          <p:cNvPr id="48" name="Straight Connector 47">
            <a:extLst>
              <a:ext uri="{FF2B5EF4-FFF2-40B4-BE49-F238E27FC236}">
                <a16:creationId xmlns:a16="http://schemas.microsoft.com/office/drawing/2014/main" id="{914229EB-D379-CFA5-8964-8AF6F20CAD54}"/>
              </a:ext>
              <a:ext uri="{C183D7F6-B498-43B3-948B-1728B52AA6E4}">
                <adec:decorative xmlns:adec="http://schemas.microsoft.com/office/drawing/2017/decorative" val="1"/>
              </a:ext>
            </a:extLst>
          </p:cNvPr>
          <p:cNvCxnSpPr>
            <a:cxnSpLocks/>
            <a:stCxn id="76" idx="3"/>
            <a:endCxn id="51" idx="2"/>
          </p:cNvCxnSpPr>
          <p:nvPr/>
        </p:nvCxnSpPr>
        <p:spPr>
          <a:xfrm>
            <a:off x="9920136" y="1512158"/>
            <a:ext cx="1742085" cy="1"/>
          </a:xfrm>
          <a:prstGeom prst="line">
            <a:avLst/>
          </a:prstGeom>
          <a:noFill/>
          <a:ln w="12700">
            <a:solidFill>
              <a:srgbClr val="2897CE"/>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cxnSp>
        <p:nvCxnSpPr>
          <p:cNvPr id="53" name="Straight Connector 52">
            <a:extLst>
              <a:ext uri="{FF2B5EF4-FFF2-40B4-BE49-F238E27FC236}">
                <a16:creationId xmlns:a16="http://schemas.microsoft.com/office/drawing/2014/main" id="{D7CA2FE9-A551-9723-3763-25E30F306E63}"/>
              </a:ext>
              <a:ext uri="{C183D7F6-B498-43B3-948B-1728B52AA6E4}">
                <adec:decorative xmlns:adec="http://schemas.microsoft.com/office/drawing/2017/decorative" val="1"/>
              </a:ext>
            </a:extLst>
          </p:cNvPr>
          <p:cNvCxnSpPr>
            <a:cxnSpLocks/>
          </p:cNvCxnSpPr>
          <p:nvPr/>
        </p:nvCxnSpPr>
        <p:spPr>
          <a:xfrm flipV="1">
            <a:off x="9160117" y="2354717"/>
            <a:ext cx="0" cy="270"/>
          </a:xfrm>
          <a:prstGeom prst="line">
            <a:avLst/>
          </a:prstGeom>
          <a:ln w="6350">
            <a:solidFill>
              <a:srgbClr val="B4BEE6"/>
            </a:solidFill>
          </a:ln>
        </p:spPr>
        <p:style>
          <a:lnRef idx="1">
            <a:schemeClr val="accent1"/>
          </a:lnRef>
          <a:fillRef idx="0">
            <a:schemeClr val="accent1"/>
          </a:fillRef>
          <a:effectRef idx="0">
            <a:schemeClr val="accent1"/>
          </a:effectRef>
          <a:fontRef idx="minor">
            <a:schemeClr val="tx1"/>
          </a:fontRef>
        </p:style>
      </p:cxnSp>
      <p:sp>
        <p:nvSpPr>
          <p:cNvPr id="55" name="Graphic 2">
            <a:extLst>
              <a:ext uri="{FF2B5EF4-FFF2-40B4-BE49-F238E27FC236}">
                <a16:creationId xmlns:a16="http://schemas.microsoft.com/office/drawing/2014/main" id="{4A67CAA2-CABC-1916-20BE-90151065C732}"/>
              </a:ext>
              <a:ext uri="{C183D7F6-B498-43B3-948B-1728B52AA6E4}">
                <adec:decorative xmlns:adec="http://schemas.microsoft.com/office/drawing/2017/decorative" val="1"/>
              </a:ext>
            </a:extLst>
          </p:cNvPr>
          <p:cNvSpPr/>
          <p:nvPr/>
        </p:nvSpPr>
        <p:spPr>
          <a:xfrm>
            <a:off x="-40943" y="1748621"/>
            <a:ext cx="12234095" cy="5129609"/>
          </a:xfrm>
          <a:custGeom>
            <a:avLst/>
            <a:gdLst>
              <a:gd name="connsiteX0" fmla="*/ 0 w 12191872"/>
              <a:gd name="connsiteY0" fmla="*/ 0 h 4881816"/>
              <a:gd name="connsiteX1" fmla="*/ 1801749 w 12191872"/>
              <a:gd name="connsiteY1" fmla="*/ 0 h 4881816"/>
              <a:gd name="connsiteX2" fmla="*/ 1955356 w 12191872"/>
              <a:gd name="connsiteY2" fmla="*/ 153607 h 4881816"/>
              <a:gd name="connsiteX3" fmla="*/ 1955356 w 12191872"/>
              <a:gd name="connsiteY3" fmla="*/ 3931984 h 4881816"/>
              <a:gd name="connsiteX4" fmla="*/ 2108962 w 12191872"/>
              <a:gd name="connsiteY4" fmla="*/ 4085590 h 4881816"/>
              <a:gd name="connsiteX5" fmla="*/ 10081831 w 12191872"/>
              <a:gd name="connsiteY5" fmla="*/ 4085590 h 4881816"/>
              <a:gd name="connsiteX6" fmla="*/ 10235438 w 12191872"/>
              <a:gd name="connsiteY6" fmla="*/ 3931984 h 4881816"/>
              <a:gd name="connsiteX7" fmla="*/ 10235438 w 12191872"/>
              <a:gd name="connsiteY7" fmla="*/ 153607 h 4881816"/>
              <a:gd name="connsiteX8" fmla="*/ 10389044 w 12191872"/>
              <a:gd name="connsiteY8" fmla="*/ 0 h 4881816"/>
              <a:gd name="connsiteX9" fmla="*/ 12191873 w 12191872"/>
              <a:gd name="connsiteY9" fmla="*/ 0 h 4881816"/>
              <a:gd name="connsiteX10" fmla="*/ 12191873 w 12191872"/>
              <a:gd name="connsiteY10" fmla="*/ 4881817 h 4881816"/>
              <a:gd name="connsiteX11" fmla="*/ 0 w 12191872"/>
              <a:gd name="connsiteY11" fmla="*/ 4881817 h 4881816"/>
              <a:gd name="connsiteX12" fmla="*/ 0 w 12191872"/>
              <a:gd name="connsiteY12" fmla="*/ 0 h 4881816"/>
              <a:gd name="connsiteX0" fmla="*/ 0 w 12191873"/>
              <a:gd name="connsiteY0" fmla="*/ 0 h 4881817"/>
              <a:gd name="connsiteX1" fmla="*/ 1801749 w 12191873"/>
              <a:gd name="connsiteY1" fmla="*/ 0 h 4881817"/>
              <a:gd name="connsiteX2" fmla="*/ 1955356 w 12191873"/>
              <a:gd name="connsiteY2" fmla="*/ 153607 h 4881817"/>
              <a:gd name="connsiteX3" fmla="*/ 1955356 w 12191873"/>
              <a:gd name="connsiteY3" fmla="*/ 3931984 h 4881817"/>
              <a:gd name="connsiteX4" fmla="*/ 2108962 w 12191873"/>
              <a:gd name="connsiteY4" fmla="*/ 4085590 h 4881817"/>
              <a:gd name="connsiteX5" fmla="*/ 10081831 w 12191873"/>
              <a:gd name="connsiteY5" fmla="*/ 4085590 h 4881817"/>
              <a:gd name="connsiteX6" fmla="*/ 10235438 w 12191873"/>
              <a:gd name="connsiteY6" fmla="*/ 3931984 h 4881817"/>
              <a:gd name="connsiteX7" fmla="*/ 10235438 w 12191873"/>
              <a:gd name="connsiteY7" fmla="*/ 153607 h 4881817"/>
              <a:gd name="connsiteX8" fmla="*/ 10389044 w 12191873"/>
              <a:gd name="connsiteY8" fmla="*/ 0 h 4881817"/>
              <a:gd name="connsiteX9" fmla="*/ 12191873 w 12191873"/>
              <a:gd name="connsiteY9" fmla="*/ 0 h 4881817"/>
              <a:gd name="connsiteX10" fmla="*/ 12191873 w 12191873"/>
              <a:gd name="connsiteY10" fmla="*/ 4881817 h 4881817"/>
              <a:gd name="connsiteX11" fmla="*/ 57150 w 12191873"/>
              <a:gd name="connsiteY11" fmla="*/ 4596067 h 4881817"/>
              <a:gd name="connsiteX12" fmla="*/ 0 w 12191873"/>
              <a:gd name="connsiteY12" fmla="*/ 0 h 4881817"/>
              <a:gd name="connsiteX0" fmla="*/ 0 w 12220448"/>
              <a:gd name="connsiteY0" fmla="*/ 0 h 4596067"/>
              <a:gd name="connsiteX1" fmla="*/ 1801749 w 12220448"/>
              <a:gd name="connsiteY1" fmla="*/ 0 h 4596067"/>
              <a:gd name="connsiteX2" fmla="*/ 1955356 w 12220448"/>
              <a:gd name="connsiteY2" fmla="*/ 153607 h 4596067"/>
              <a:gd name="connsiteX3" fmla="*/ 1955356 w 12220448"/>
              <a:gd name="connsiteY3" fmla="*/ 3931984 h 4596067"/>
              <a:gd name="connsiteX4" fmla="*/ 2108962 w 12220448"/>
              <a:gd name="connsiteY4" fmla="*/ 4085590 h 4596067"/>
              <a:gd name="connsiteX5" fmla="*/ 10081831 w 12220448"/>
              <a:gd name="connsiteY5" fmla="*/ 4085590 h 4596067"/>
              <a:gd name="connsiteX6" fmla="*/ 10235438 w 12220448"/>
              <a:gd name="connsiteY6" fmla="*/ 3931984 h 4596067"/>
              <a:gd name="connsiteX7" fmla="*/ 10235438 w 12220448"/>
              <a:gd name="connsiteY7" fmla="*/ 153607 h 4596067"/>
              <a:gd name="connsiteX8" fmla="*/ 10389044 w 12220448"/>
              <a:gd name="connsiteY8" fmla="*/ 0 h 4596067"/>
              <a:gd name="connsiteX9" fmla="*/ 12191873 w 12220448"/>
              <a:gd name="connsiteY9" fmla="*/ 0 h 4596067"/>
              <a:gd name="connsiteX10" fmla="*/ 12220448 w 12220448"/>
              <a:gd name="connsiteY10" fmla="*/ 4586542 h 4596067"/>
              <a:gd name="connsiteX11" fmla="*/ 57150 w 12220448"/>
              <a:gd name="connsiteY11" fmla="*/ 4596067 h 4596067"/>
              <a:gd name="connsiteX12" fmla="*/ 0 w 12220448"/>
              <a:gd name="connsiteY12" fmla="*/ 0 h 4596067"/>
              <a:gd name="connsiteX0" fmla="*/ 0 w 12220448"/>
              <a:gd name="connsiteY0" fmla="*/ 0 h 4615117"/>
              <a:gd name="connsiteX1" fmla="*/ 1801749 w 12220448"/>
              <a:gd name="connsiteY1" fmla="*/ 0 h 4615117"/>
              <a:gd name="connsiteX2" fmla="*/ 1955356 w 12220448"/>
              <a:gd name="connsiteY2" fmla="*/ 153607 h 4615117"/>
              <a:gd name="connsiteX3" fmla="*/ 1955356 w 12220448"/>
              <a:gd name="connsiteY3" fmla="*/ 3931984 h 4615117"/>
              <a:gd name="connsiteX4" fmla="*/ 2108962 w 12220448"/>
              <a:gd name="connsiteY4" fmla="*/ 4085590 h 4615117"/>
              <a:gd name="connsiteX5" fmla="*/ 10081831 w 12220448"/>
              <a:gd name="connsiteY5" fmla="*/ 4085590 h 4615117"/>
              <a:gd name="connsiteX6" fmla="*/ 10235438 w 12220448"/>
              <a:gd name="connsiteY6" fmla="*/ 3931984 h 4615117"/>
              <a:gd name="connsiteX7" fmla="*/ 10235438 w 12220448"/>
              <a:gd name="connsiteY7" fmla="*/ 153607 h 4615117"/>
              <a:gd name="connsiteX8" fmla="*/ 10389044 w 12220448"/>
              <a:gd name="connsiteY8" fmla="*/ 0 h 4615117"/>
              <a:gd name="connsiteX9" fmla="*/ 12191873 w 12220448"/>
              <a:gd name="connsiteY9" fmla="*/ 0 h 4615117"/>
              <a:gd name="connsiteX10" fmla="*/ 12220448 w 12220448"/>
              <a:gd name="connsiteY10" fmla="*/ 4615117 h 4615117"/>
              <a:gd name="connsiteX11" fmla="*/ 57150 w 12220448"/>
              <a:gd name="connsiteY11" fmla="*/ 4596067 h 4615117"/>
              <a:gd name="connsiteX12" fmla="*/ 0 w 12220448"/>
              <a:gd name="connsiteY12" fmla="*/ 0 h 4615117"/>
              <a:gd name="connsiteX0" fmla="*/ 0 w 12220448"/>
              <a:gd name="connsiteY0" fmla="*/ 0 h 4624642"/>
              <a:gd name="connsiteX1" fmla="*/ 1801749 w 12220448"/>
              <a:gd name="connsiteY1" fmla="*/ 0 h 4624642"/>
              <a:gd name="connsiteX2" fmla="*/ 1955356 w 12220448"/>
              <a:gd name="connsiteY2" fmla="*/ 153607 h 4624642"/>
              <a:gd name="connsiteX3" fmla="*/ 1955356 w 12220448"/>
              <a:gd name="connsiteY3" fmla="*/ 3931984 h 4624642"/>
              <a:gd name="connsiteX4" fmla="*/ 2108962 w 12220448"/>
              <a:gd name="connsiteY4" fmla="*/ 4085590 h 4624642"/>
              <a:gd name="connsiteX5" fmla="*/ 10081831 w 12220448"/>
              <a:gd name="connsiteY5" fmla="*/ 4085590 h 4624642"/>
              <a:gd name="connsiteX6" fmla="*/ 10235438 w 12220448"/>
              <a:gd name="connsiteY6" fmla="*/ 3931984 h 4624642"/>
              <a:gd name="connsiteX7" fmla="*/ 10235438 w 12220448"/>
              <a:gd name="connsiteY7" fmla="*/ 153607 h 4624642"/>
              <a:gd name="connsiteX8" fmla="*/ 10389044 w 12220448"/>
              <a:gd name="connsiteY8" fmla="*/ 0 h 4624642"/>
              <a:gd name="connsiteX9" fmla="*/ 12191873 w 12220448"/>
              <a:gd name="connsiteY9" fmla="*/ 0 h 4624642"/>
              <a:gd name="connsiteX10" fmla="*/ 12220448 w 12220448"/>
              <a:gd name="connsiteY10" fmla="*/ 4615117 h 4624642"/>
              <a:gd name="connsiteX11" fmla="*/ 0 w 12220448"/>
              <a:gd name="connsiteY11" fmla="*/ 4624642 h 4624642"/>
              <a:gd name="connsiteX12" fmla="*/ 0 w 12220448"/>
              <a:gd name="connsiteY12" fmla="*/ 0 h 4624642"/>
              <a:gd name="connsiteX0" fmla="*/ 40943 w 12261391"/>
              <a:gd name="connsiteY0" fmla="*/ 0 h 4615117"/>
              <a:gd name="connsiteX1" fmla="*/ 1842692 w 12261391"/>
              <a:gd name="connsiteY1" fmla="*/ 0 h 4615117"/>
              <a:gd name="connsiteX2" fmla="*/ 1996299 w 12261391"/>
              <a:gd name="connsiteY2" fmla="*/ 153607 h 4615117"/>
              <a:gd name="connsiteX3" fmla="*/ 1996299 w 12261391"/>
              <a:gd name="connsiteY3" fmla="*/ 3931984 h 4615117"/>
              <a:gd name="connsiteX4" fmla="*/ 2149905 w 12261391"/>
              <a:gd name="connsiteY4" fmla="*/ 4085590 h 4615117"/>
              <a:gd name="connsiteX5" fmla="*/ 10122774 w 12261391"/>
              <a:gd name="connsiteY5" fmla="*/ 4085590 h 4615117"/>
              <a:gd name="connsiteX6" fmla="*/ 10276381 w 12261391"/>
              <a:gd name="connsiteY6" fmla="*/ 3931984 h 4615117"/>
              <a:gd name="connsiteX7" fmla="*/ 10276381 w 12261391"/>
              <a:gd name="connsiteY7" fmla="*/ 153607 h 4615117"/>
              <a:gd name="connsiteX8" fmla="*/ 10429987 w 12261391"/>
              <a:gd name="connsiteY8" fmla="*/ 0 h 4615117"/>
              <a:gd name="connsiteX9" fmla="*/ 12232816 w 12261391"/>
              <a:gd name="connsiteY9" fmla="*/ 0 h 4615117"/>
              <a:gd name="connsiteX10" fmla="*/ 12261391 w 12261391"/>
              <a:gd name="connsiteY10" fmla="*/ 4615117 h 4615117"/>
              <a:gd name="connsiteX11" fmla="*/ 0 w 12261391"/>
              <a:gd name="connsiteY11" fmla="*/ 4610994 h 4615117"/>
              <a:gd name="connsiteX12" fmla="*/ 40943 w 12261391"/>
              <a:gd name="connsiteY12" fmla="*/ 0 h 4615117"/>
              <a:gd name="connsiteX0" fmla="*/ 40943 w 12261391"/>
              <a:gd name="connsiteY0" fmla="*/ 0 h 5129609"/>
              <a:gd name="connsiteX1" fmla="*/ 1842692 w 12261391"/>
              <a:gd name="connsiteY1" fmla="*/ 0 h 5129609"/>
              <a:gd name="connsiteX2" fmla="*/ 1996299 w 12261391"/>
              <a:gd name="connsiteY2" fmla="*/ 153607 h 5129609"/>
              <a:gd name="connsiteX3" fmla="*/ 1996299 w 12261391"/>
              <a:gd name="connsiteY3" fmla="*/ 3931984 h 5129609"/>
              <a:gd name="connsiteX4" fmla="*/ 2149905 w 12261391"/>
              <a:gd name="connsiteY4" fmla="*/ 4085590 h 5129609"/>
              <a:gd name="connsiteX5" fmla="*/ 10122774 w 12261391"/>
              <a:gd name="connsiteY5" fmla="*/ 4085590 h 5129609"/>
              <a:gd name="connsiteX6" fmla="*/ 10276381 w 12261391"/>
              <a:gd name="connsiteY6" fmla="*/ 3931984 h 5129609"/>
              <a:gd name="connsiteX7" fmla="*/ 10276381 w 12261391"/>
              <a:gd name="connsiteY7" fmla="*/ 153607 h 5129609"/>
              <a:gd name="connsiteX8" fmla="*/ 10429987 w 12261391"/>
              <a:gd name="connsiteY8" fmla="*/ 0 h 5129609"/>
              <a:gd name="connsiteX9" fmla="*/ 12232816 w 12261391"/>
              <a:gd name="connsiteY9" fmla="*/ 0 h 5129609"/>
              <a:gd name="connsiteX10" fmla="*/ 12261391 w 12261391"/>
              <a:gd name="connsiteY10" fmla="*/ 4615117 h 5129609"/>
              <a:gd name="connsiteX11" fmla="*/ 0 w 12261391"/>
              <a:gd name="connsiteY11" fmla="*/ 5129609 h 5129609"/>
              <a:gd name="connsiteX12" fmla="*/ 40943 w 12261391"/>
              <a:gd name="connsiteY12" fmla="*/ 0 h 5129609"/>
              <a:gd name="connsiteX0" fmla="*/ 40943 w 12261391"/>
              <a:gd name="connsiteY0" fmla="*/ 0 h 5129683"/>
              <a:gd name="connsiteX1" fmla="*/ 1842692 w 12261391"/>
              <a:gd name="connsiteY1" fmla="*/ 0 h 5129683"/>
              <a:gd name="connsiteX2" fmla="*/ 1996299 w 12261391"/>
              <a:gd name="connsiteY2" fmla="*/ 153607 h 5129683"/>
              <a:gd name="connsiteX3" fmla="*/ 1996299 w 12261391"/>
              <a:gd name="connsiteY3" fmla="*/ 3931984 h 5129683"/>
              <a:gd name="connsiteX4" fmla="*/ 2149905 w 12261391"/>
              <a:gd name="connsiteY4" fmla="*/ 4085590 h 5129683"/>
              <a:gd name="connsiteX5" fmla="*/ 10122774 w 12261391"/>
              <a:gd name="connsiteY5" fmla="*/ 4085590 h 5129683"/>
              <a:gd name="connsiteX6" fmla="*/ 10276381 w 12261391"/>
              <a:gd name="connsiteY6" fmla="*/ 3931984 h 5129683"/>
              <a:gd name="connsiteX7" fmla="*/ 10276381 w 12261391"/>
              <a:gd name="connsiteY7" fmla="*/ 153607 h 5129683"/>
              <a:gd name="connsiteX8" fmla="*/ 10429987 w 12261391"/>
              <a:gd name="connsiteY8" fmla="*/ 0 h 5129683"/>
              <a:gd name="connsiteX9" fmla="*/ 12232816 w 12261391"/>
              <a:gd name="connsiteY9" fmla="*/ 0 h 5129683"/>
              <a:gd name="connsiteX10" fmla="*/ 12261391 w 12261391"/>
              <a:gd name="connsiteY10" fmla="*/ 4615117 h 5129683"/>
              <a:gd name="connsiteX11" fmla="*/ 0 w 12261391"/>
              <a:gd name="connsiteY11" fmla="*/ 5129609 h 5129683"/>
              <a:gd name="connsiteX12" fmla="*/ 40943 w 12261391"/>
              <a:gd name="connsiteY12" fmla="*/ 0 h 5129683"/>
              <a:gd name="connsiteX0" fmla="*/ 40943 w 12275039"/>
              <a:gd name="connsiteY0" fmla="*/ 0 h 5130898"/>
              <a:gd name="connsiteX1" fmla="*/ 1842692 w 12275039"/>
              <a:gd name="connsiteY1" fmla="*/ 0 h 5130898"/>
              <a:gd name="connsiteX2" fmla="*/ 1996299 w 12275039"/>
              <a:gd name="connsiteY2" fmla="*/ 153607 h 5130898"/>
              <a:gd name="connsiteX3" fmla="*/ 1996299 w 12275039"/>
              <a:gd name="connsiteY3" fmla="*/ 3931984 h 5130898"/>
              <a:gd name="connsiteX4" fmla="*/ 2149905 w 12275039"/>
              <a:gd name="connsiteY4" fmla="*/ 4085590 h 5130898"/>
              <a:gd name="connsiteX5" fmla="*/ 10122774 w 12275039"/>
              <a:gd name="connsiteY5" fmla="*/ 4085590 h 5130898"/>
              <a:gd name="connsiteX6" fmla="*/ 10276381 w 12275039"/>
              <a:gd name="connsiteY6" fmla="*/ 3931984 h 5130898"/>
              <a:gd name="connsiteX7" fmla="*/ 10276381 w 12275039"/>
              <a:gd name="connsiteY7" fmla="*/ 153607 h 5130898"/>
              <a:gd name="connsiteX8" fmla="*/ 10429987 w 12275039"/>
              <a:gd name="connsiteY8" fmla="*/ 0 h 5130898"/>
              <a:gd name="connsiteX9" fmla="*/ 12232816 w 12275039"/>
              <a:gd name="connsiteY9" fmla="*/ 0 h 5130898"/>
              <a:gd name="connsiteX10" fmla="*/ 12275039 w 12275039"/>
              <a:gd name="connsiteY10" fmla="*/ 4956311 h 5130898"/>
              <a:gd name="connsiteX11" fmla="*/ 0 w 12275039"/>
              <a:gd name="connsiteY11" fmla="*/ 5129609 h 5130898"/>
              <a:gd name="connsiteX12" fmla="*/ 40943 w 12275039"/>
              <a:gd name="connsiteY12" fmla="*/ 0 h 5130898"/>
              <a:gd name="connsiteX0" fmla="*/ 40943 w 12234095"/>
              <a:gd name="connsiteY0" fmla="*/ 0 h 5200265"/>
              <a:gd name="connsiteX1" fmla="*/ 1842692 w 12234095"/>
              <a:gd name="connsiteY1" fmla="*/ 0 h 5200265"/>
              <a:gd name="connsiteX2" fmla="*/ 1996299 w 12234095"/>
              <a:gd name="connsiteY2" fmla="*/ 153607 h 5200265"/>
              <a:gd name="connsiteX3" fmla="*/ 1996299 w 12234095"/>
              <a:gd name="connsiteY3" fmla="*/ 3931984 h 5200265"/>
              <a:gd name="connsiteX4" fmla="*/ 2149905 w 12234095"/>
              <a:gd name="connsiteY4" fmla="*/ 4085590 h 5200265"/>
              <a:gd name="connsiteX5" fmla="*/ 10122774 w 12234095"/>
              <a:gd name="connsiteY5" fmla="*/ 4085590 h 5200265"/>
              <a:gd name="connsiteX6" fmla="*/ 10276381 w 12234095"/>
              <a:gd name="connsiteY6" fmla="*/ 3931984 h 5200265"/>
              <a:gd name="connsiteX7" fmla="*/ 10276381 w 12234095"/>
              <a:gd name="connsiteY7" fmla="*/ 153607 h 5200265"/>
              <a:gd name="connsiteX8" fmla="*/ 10429987 w 12234095"/>
              <a:gd name="connsiteY8" fmla="*/ 0 h 5200265"/>
              <a:gd name="connsiteX9" fmla="*/ 12232816 w 12234095"/>
              <a:gd name="connsiteY9" fmla="*/ 0 h 5200265"/>
              <a:gd name="connsiteX10" fmla="*/ 12234095 w 12234095"/>
              <a:gd name="connsiteY10" fmla="*/ 5120084 h 5200265"/>
              <a:gd name="connsiteX11" fmla="*/ 0 w 12234095"/>
              <a:gd name="connsiteY11" fmla="*/ 5129609 h 5200265"/>
              <a:gd name="connsiteX12" fmla="*/ 40943 w 12234095"/>
              <a:gd name="connsiteY12" fmla="*/ 0 h 5200265"/>
              <a:gd name="connsiteX0" fmla="*/ 40943 w 12234095"/>
              <a:gd name="connsiteY0" fmla="*/ 0 h 5129609"/>
              <a:gd name="connsiteX1" fmla="*/ 1842692 w 12234095"/>
              <a:gd name="connsiteY1" fmla="*/ 0 h 5129609"/>
              <a:gd name="connsiteX2" fmla="*/ 1996299 w 12234095"/>
              <a:gd name="connsiteY2" fmla="*/ 153607 h 5129609"/>
              <a:gd name="connsiteX3" fmla="*/ 1996299 w 12234095"/>
              <a:gd name="connsiteY3" fmla="*/ 3931984 h 5129609"/>
              <a:gd name="connsiteX4" fmla="*/ 2149905 w 12234095"/>
              <a:gd name="connsiteY4" fmla="*/ 4085590 h 5129609"/>
              <a:gd name="connsiteX5" fmla="*/ 10122774 w 12234095"/>
              <a:gd name="connsiteY5" fmla="*/ 4085590 h 5129609"/>
              <a:gd name="connsiteX6" fmla="*/ 10276381 w 12234095"/>
              <a:gd name="connsiteY6" fmla="*/ 3931984 h 5129609"/>
              <a:gd name="connsiteX7" fmla="*/ 10276381 w 12234095"/>
              <a:gd name="connsiteY7" fmla="*/ 153607 h 5129609"/>
              <a:gd name="connsiteX8" fmla="*/ 10429987 w 12234095"/>
              <a:gd name="connsiteY8" fmla="*/ 0 h 5129609"/>
              <a:gd name="connsiteX9" fmla="*/ 12232816 w 12234095"/>
              <a:gd name="connsiteY9" fmla="*/ 0 h 5129609"/>
              <a:gd name="connsiteX10" fmla="*/ 12234095 w 12234095"/>
              <a:gd name="connsiteY10" fmla="*/ 5120084 h 5129609"/>
              <a:gd name="connsiteX11" fmla="*/ 0 w 12234095"/>
              <a:gd name="connsiteY11" fmla="*/ 5129609 h 5129609"/>
              <a:gd name="connsiteX12" fmla="*/ 40943 w 12234095"/>
              <a:gd name="connsiteY12" fmla="*/ 0 h 512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4095" h="5129609">
                <a:moveTo>
                  <a:pt x="40943" y="0"/>
                </a:moveTo>
                <a:lnTo>
                  <a:pt x="1842692" y="0"/>
                </a:lnTo>
                <a:cubicBezTo>
                  <a:pt x="1927528" y="0"/>
                  <a:pt x="1996299" y="68771"/>
                  <a:pt x="1996299" y="153607"/>
                </a:cubicBezTo>
                <a:lnTo>
                  <a:pt x="1996299" y="3931984"/>
                </a:lnTo>
                <a:cubicBezTo>
                  <a:pt x="1996299" y="4016820"/>
                  <a:pt x="2065069" y="4085590"/>
                  <a:pt x="2149905" y="4085590"/>
                </a:cubicBezTo>
                <a:lnTo>
                  <a:pt x="10122774" y="4085590"/>
                </a:lnTo>
                <a:cubicBezTo>
                  <a:pt x="10207611" y="4085590"/>
                  <a:pt x="10276381" y="4016820"/>
                  <a:pt x="10276381" y="3931984"/>
                </a:cubicBezTo>
                <a:lnTo>
                  <a:pt x="10276381" y="153607"/>
                </a:lnTo>
                <a:cubicBezTo>
                  <a:pt x="10276381" y="68771"/>
                  <a:pt x="10345151" y="0"/>
                  <a:pt x="10429987" y="0"/>
                </a:cubicBezTo>
                <a:lnTo>
                  <a:pt x="12232816" y="0"/>
                </a:lnTo>
                <a:cubicBezTo>
                  <a:pt x="12233242" y="1706695"/>
                  <a:pt x="12233669" y="3413389"/>
                  <a:pt x="12234095" y="5120084"/>
                </a:cubicBezTo>
                <a:lnTo>
                  <a:pt x="0" y="5129609"/>
                </a:lnTo>
                <a:lnTo>
                  <a:pt x="40943" y="0"/>
                </a:lnTo>
                <a:close/>
              </a:path>
            </a:pathLst>
          </a:custGeom>
          <a:blipFill>
            <a:blip r:embed="rId3"/>
            <a:stretch>
              <a:fillRect/>
            </a:stretch>
          </a:blipFill>
          <a:ln>
            <a:noFill/>
            <a:headEnd type="none" w="med" len="med"/>
            <a:tailEnd type="none" w="med" len="med"/>
          </a:ln>
          <a:effectLst>
            <a:outerShdw blurRad="254000" dist="38100" dir="5400000" algn="t"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grpSp>
        <p:nvGrpSpPr>
          <p:cNvPr id="66" name="Group 65" descr="A screen capture of Intelligent Recap and M365 Copilot in a meeting recap in Microsoft Teams.">
            <a:extLst>
              <a:ext uri="{FF2B5EF4-FFF2-40B4-BE49-F238E27FC236}">
                <a16:creationId xmlns:a16="http://schemas.microsoft.com/office/drawing/2014/main" id="{D5A813F6-7761-9DCC-0D6F-D188DC049F63}"/>
              </a:ext>
            </a:extLst>
          </p:cNvPr>
          <p:cNvGrpSpPr/>
          <p:nvPr/>
        </p:nvGrpSpPr>
        <p:grpSpPr>
          <a:xfrm>
            <a:off x="292455" y="940530"/>
            <a:ext cx="9725305" cy="4733932"/>
            <a:chOff x="304800" y="1216295"/>
            <a:chExt cx="9712960" cy="4661265"/>
          </a:xfrm>
        </p:grpSpPr>
        <p:pic>
          <p:nvPicPr>
            <p:cNvPr id="67" name="Picture 66">
              <a:extLst>
                <a:ext uri="{FF2B5EF4-FFF2-40B4-BE49-F238E27FC236}">
                  <a16:creationId xmlns:a16="http://schemas.microsoft.com/office/drawing/2014/main" id="{55743A44-74B8-1DCF-A79B-64660818E24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53920" y="1749186"/>
              <a:ext cx="7863840" cy="4128374"/>
            </a:xfrm>
            <a:prstGeom prst="roundRect">
              <a:avLst>
                <a:gd name="adj" fmla="val 4052"/>
              </a:avLst>
            </a:prstGeom>
            <a:solidFill>
              <a:schemeClr val="bg1"/>
            </a:solidFill>
            <a:ln w="9525" cap="flat">
              <a:noFill/>
              <a:prstDash val="solid"/>
              <a:miter/>
            </a:ln>
            <a:effectLst>
              <a:outerShdw blurRad="177800" dist="38100" dir="5400000" algn="t" rotWithShape="0">
                <a:prstClr val="black">
                  <a:alpha val="17000"/>
                </a:prstClr>
              </a:outerShdw>
            </a:effectLst>
          </p:spPr>
        </p:pic>
        <p:sp>
          <p:nvSpPr>
            <p:cNvPr id="68" name="Rectangle 67">
              <a:extLst>
                <a:ext uri="{FF2B5EF4-FFF2-40B4-BE49-F238E27FC236}">
                  <a16:creationId xmlns:a16="http://schemas.microsoft.com/office/drawing/2014/main" id="{00C1F2C3-B1E9-22B1-CBD7-174C5802ED13}"/>
                </a:ext>
              </a:extLst>
            </p:cNvPr>
            <p:cNvSpPr/>
            <p:nvPr/>
          </p:nvSpPr>
          <p:spPr bwMode="auto">
            <a:xfrm>
              <a:off x="304800" y="1216295"/>
              <a:ext cx="283463"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grpSp>
      <p:sp>
        <p:nvSpPr>
          <p:cNvPr id="69" name="Rectangle: Rounded Corners 27">
            <a:extLst>
              <a:ext uri="{FF2B5EF4-FFF2-40B4-BE49-F238E27FC236}">
                <a16:creationId xmlns:a16="http://schemas.microsoft.com/office/drawing/2014/main" id="{3E2986C8-D667-33FE-E719-B46AA0DF949B}"/>
              </a:ext>
              <a:ext uri="{C183D7F6-B498-43B3-948B-1728B52AA6E4}">
                <adec:decorative xmlns:adec="http://schemas.microsoft.com/office/drawing/2017/decorative" val="1"/>
              </a:ext>
            </a:extLst>
          </p:cNvPr>
          <p:cNvSpPr/>
          <p:nvPr/>
        </p:nvSpPr>
        <p:spPr bwMode="auto">
          <a:xfrm>
            <a:off x="2140549" y="1543574"/>
            <a:ext cx="6080672" cy="4138351"/>
          </a:xfrm>
          <a:custGeom>
            <a:avLst/>
            <a:gdLst>
              <a:gd name="connsiteX0" fmla="*/ 0 w 6080672"/>
              <a:gd name="connsiteY0" fmla="*/ 180905 h 4128374"/>
              <a:gd name="connsiteX1" fmla="*/ 180905 w 6080672"/>
              <a:gd name="connsiteY1" fmla="*/ 0 h 4128374"/>
              <a:gd name="connsiteX2" fmla="*/ 5899767 w 6080672"/>
              <a:gd name="connsiteY2" fmla="*/ 0 h 4128374"/>
              <a:gd name="connsiteX3" fmla="*/ 6080672 w 6080672"/>
              <a:gd name="connsiteY3" fmla="*/ 180905 h 4128374"/>
              <a:gd name="connsiteX4" fmla="*/ 6080672 w 6080672"/>
              <a:gd name="connsiteY4" fmla="*/ 3947469 h 4128374"/>
              <a:gd name="connsiteX5" fmla="*/ 5899767 w 6080672"/>
              <a:gd name="connsiteY5" fmla="*/ 4128374 h 4128374"/>
              <a:gd name="connsiteX6" fmla="*/ 180905 w 6080672"/>
              <a:gd name="connsiteY6" fmla="*/ 4128374 h 4128374"/>
              <a:gd name="connsiteX7" fmla="*/ 0 w 6080672"/>
              <a:gd name="connsiteY7" fmla="*/ 3947469 h 4128374"/>
              <a:gd name="connsiteX8" fmla="*/ 0 w 6080672"/>
              <a:gd name="connsiteY8" fmla="*/ 180905 h 4128374"/>
              <a:gd name="connsiteX0" fmla="*/ 0 w 6080672"/>
              <a:gd name="connsiteY0" fmla="*/ 183416 h 4130885"/>
              <a:gd name="connsiteX1" fmla="*/ 180905 w 6080672"/>
              <a:gd name="connsiteY1" fmla="*/ 2511 h 4130885"/>
              <a:gd name="connsiteX2" fmla="*/ 5899767 w 6080672"/>
              <a:gd name="connsiteY2" fmla="*/ 2511 h 4130885"/>
              <a:gd name="connsiteX3" fmla="*/ 6065682 w 6080672"/>
              <a:gd name="connsiteY3" fmla="*/ 78485 h 4130885"/>
              <a:gd name="connsiteX4" fmla="*/ 6080672 w 6080672"/>
              <a:gd name="connsiteY4" fmla="*/ 3949980 h 4130885"/>
              <a:gd name="connsiteX5" fmla="*/ 5899767 w 6080672"/>
              <a:gd name="connsiteY5" fmla="*/ 4130885 h 4130885"/>
              <a:gd name="connsiteX6" fmla="*/ 180905 w 6080672"/>
              <a:gd name="connsiteY6" fmla="*/ 4130885 h 4130885"/>
              <a:gd name="connsiteX7" fmla="*/ 0 w 6080672"/>
              <a:gd name="connsiteY7" fmla="*/ 3949980 h 4130885"/>
              <a:gd name="connsiteX8" fmla="*/ 0 w 6080672"/>
              <a:gd name="connsiteY8" fmla="*/ 183416 h 4130885"/>
              <a:gd name="connsiteX0" fmla="*/ 0 w 6080672"/>
              <a:gd name="connsiteY0" fmla="*/ 183416 h 4138351"/>
              <a:gd name="connsiteX1" fmla="*/ 180905 w 6080672"/>
              <a:gd name="connsiteY1" fmla="*/ 2511 h 4138351"/>
              <a:gd name="connsiteX2" fmla="*/ 5899767 w 6080672"/>
              <a:gd name="connsiteY2" fmla="*/ 2511 h 4138351"/>
              <a:gd name="connsiteX3" fmla="*/ 6065682 w 6080672"/>
              <a:gd name="connsiteY3" fmla="*/ 78485 h 4138351"/>
              <a:gd name="connsiteX4" fmla="*/ 6080672 w 6080672"/>
              <a:gd name="connsiteY4" fmla="*/ 4069902 h 4138351"/>
              <a:gd name="connsiteX5" fmla="*/ 5899767 w 6080672"/>
              <a:gd name="connsiteY5" fmla="*/ 4130885 h 4138351"/>
              <a:gd name="connsiteX6" fmla="*/ 180905 w 6080672"/>
              <a:gd name="connsiteY6" fmla="*/ 4130885 h 4138351"/>
              <a:gd name="connsiteX7" fmla="*/ 0 w 6080672"/>
              <a:gd name="connsiteY7" fmla="*/ 3949980 h 4138351"/>
              <a:gd name="connsiteX8" fmla="*/ 0 w 6080672"/>
              <a:gd name="connsiteY8" fmla="*/ 183416 h 413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672" h="4138351">
                <a:moveTo>
                  <a:pt x="0" y="183416"/>
                </a:moveTo>
                <a:cubicBezTo>
                  <a:pt x="0" y="83505"/>
                  <a:pt x="80994" y="2511"/>
                  <a:pt x="180905" y="2511"/>
                </a:cubicBezTo>
                <a:lnTo>
                  <a:pt x="5899767" y="2511"/>
                </a:lnTo>
                <a:cubicBezTo>
                  <a:pt x="5999678" y="2511"/>
                  <a:pt x="6065682" y="-21426"/>
                  <a:pt x="6065682" y="78485"/>
                </a:cubicBezTo>
                <a:cubicBezTo>
                  <a:pt x="6065682" y="1334006"/>
                  <a:pt x="6080672" y="2814381"/>
                  <a:pt x="6080672" y="4069902"/>
                </a:cubicBezTo>
                <a:cubicBezTo>
                  <a:pt x="6080672" y="4169813"/>
                  <a:pt x="5999678" y="4130885"/>
                  <a:pt x="5899767" y="4130885"/>
                </a:cubicBezTo>
                <a:lnTo>
                  <a:pt x="180905" y="4130885"/>
                </a:lnTo>
                <a:cubicBezTo>
                  <a:pt x="80994" y="4130885"/>
                  <a:pt x="0" y="4049891"/>
                  <a:pt x="0" y="3949980"/>
                </a:cubicBezTo>
                <a:lnTo>
                  <a:pt x="0" y="183416"/>
                </a:lnTo>
                <a:close/>
              </a:path>
            </a:pathLst>
          </a:custGeom>
          <a:noFill/>
          <a:ln w="12700">
            <a:solidFill>
              <a:schemeClr val="accent1">
                <a:lumMod val="75000"/>
              </a:schemeClr>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91F2C"/>
              </a:solidFill>
              <a:effectLst/>
              <a:uLnTx/>
              <a:uFillTx/>
              <a:latin typeface="Segoe UI"/>
              <a:ea typeface="Calibri" panose="020F0502020204030204"/>
              <a:cs typeface="Segoe UI"/>
            </a:endParaRPr>
          </a:p>
        </p:txBody>
      </p:sp>
      <p:sp>
        <p:nvSpPr>
          <p:cNvPr id="70" name="Rectangle: Rounded Corners 28">
            <a:extLst>
              <a:ext uri="{FF2B5EF4-FFF2-40B4-BE49-F238E27FC236}">
                <a16:creationId xmlns:a16="http://schemas.microsoft.com/office/drawing/2014/main" id="{99639F31-9130-5A69-BE8B-037F312C17E2}"/>
              </a:ext>
              <a:ext uri="{C183D7F6-B498-43B3-948B-1728B52AA6E4}">
                <adec:decorative xmlns:adec="http://schemas.microsoft.com/office/drawing/2017/decorative" val="1"/>
              </a:ext>
            </a:extLst>
          </p:cNvPr>
          <p:cNvSpPr/>
          <p:nvPr/>
        </p:nvSpPr>
        <p:spPr bwMode="auto">
          <a:xfrm>
            <a:off x="8212759" y="1536221"/>
            <a:ext cx="1800485" cy="4138239"/>
          </a:xfrm>
          <a:custGeom>
            <a:avLst/>
            <a:gdLst>
              <a:gd name="connsiteX0" fmla="*/ 0 w 1792024"/>
              <a:gd name="connsiteY0" fmla="*/ 171174 h 4138239"/>
              <a:gd name="connsiteX1" fmla="*/ 171174 w 1792024"/>
              <a:gd name="connsiteY1" fmla="*/ 0 h 4138239"/>
              <a:gd name="connsiteX2" fmla="*/ 1620850 w 1792024"/>
              <a:gd name="connsiteY2" fmla="*/ 0 h 4138239"/>
              <a:gd name="connsiteX3" fmla="*/ 1792024 w 1792024"/>
              <a:gd name="connsiteY3" fmla="*/ 171174 h 4138239"/>
              <a:gd name="connsiteX4" fmla="*/ 1792024 w 1792024"/>
              <a:gd name="connsiteY4" fmla="*/ 3967065 h 4138239"/>
              <a:gd name="connsiteX5" fmla="*/ 1620850 w 1792024"/>
              <a:gd name="connsiteY5" fmla="*/ 4138239 h 4138239"/>
              <a:gd name="connsiteX6" fmla="*/ 171174 w 1792024"/>
              <a:gd name="connsiteY6" fmla="*/ 4138239 h 4138239"/>
              <a:gd name="connsiteX7" fmla="*/ 0 w 1792024"/>
              <a:gd name="connsiteY7" fmla="*/ 3967065 h 4138239"/>
              <a:gd name="connsiteX8" fmla="*/ 0 w 1792024"/>
              <a:gd name="connsiteY8" fmla="*/ 171174 h 4138239"/>
              <a:gd name="connsiteX0" fmla="*/ 124 w 1792148"/>
              <a:gd name="connsiteY0" fmla="*/ 171174 h 4138239"/>
              <a:gd name="connsiteX1" fmla="*/ 87478 w 1792148"/>
              <a:gd name="connsiteY1" fmla="*/ 7620 h 4138239"/>
              <a:gd name="connsiteX2" fmla="*/ 1620974 w 1792148"/>
              <a:gd name="connsiteY2" fmla="*/ 0 h 4138239"/>
              <a:gd name="connsiteX3" fmla="*/ 1792148 w 1792148"/>
              <a:gd name="connsiteY3" fmla="*/ 171174 h 4138239"/>
              <a:gd name="connsiteX4" fmla="*/ 1792148 w 1792148"/>
              <a:gd name="connsiteY4" fmla="*/ 3967065 h 4138239"/>
              <a:gd name="connsiteX5" fmla="*/ 1620974 w 1792148"/>
              <a:gd name="connsiteY5" fmla="*/ 4138239 h 4138239"/>
              <a:gd name="connsiteX6" fmla="*/ 171298 w 1792148"/>
              <a:gd name="connsiteY6" fmla="*/ 4138239 h 4138239"/>
              <a:gd name="connsiteX7" fmla="*/ 124 w 1792148"/>
              <a:gd name="connsiteY7" fmla="*/ 3967065 h 4138239"/>
              <a:gd name="connsiteX8" fmla="*/ 124 w 1792148"/>
              <a:gd name="connsiteY8" fmla="*/ 171174 h 4138239"/>
              <a:gd name="connsiteX0" fmla="*/ 33962 w 1825986"/>
              <a:gd name="connsiteY0" fmla="*/ 171174 h 4138239"/>
              <a:gd name="connsiteX1" fmla="*/ 45116 w 1825986"/>
              <a:gd name="connsiteY1" fmla="*/ 7620 h 4138239"/>
              <a:gd name="connsiteX2" fmla="*/ 1654812 w 1825986"/>
              <a:gd name="connsiteY2" fmla="*/ 0 h 4138239"/>
              <a:gd name="connsiteX3" fmla="*/ 1825986 w 1825986"/>
              <a:gd name="connsiteY3" fmla="*/ 171174 h 4138239"/>
              <a:gd name="connsiteX4" fmla="*/ 1825986 w 1825986"/>
              <a:gd name="connsiteY4" fmla="*/ 3967065 h 4138239"/>
              <a:gd name="connsiteX5" fmla="*/ 1654812 w 1825986"/>
              <a:gd name="connsiteY5" fmla="*/ 4138239 h 4138239"/>
              <a:gd name="connsiteX6" fmla="*/ 205136 w 1825986"/>
              <a:gd name="connsiteY6" fmla="*/ 4138239 h 4138239"/>
              <a:gd name="connsiteX7" fmla="*/ 33962 w 1825986"/>
              <a:gd name="connsiteY7" fmla="*/ 3967065 h 4138239"/>
              <a:gd name="connsiteX8" fmla="*/ 33962 w 1825986"/>
              <a:gd name="connsiteY8" fmla="*/ 171174 h 4138239"/>
              <a:gd name="connsiteX0" fmla="*/ 0 w 1792024"/>
              <a:gd name="connsiteY0" fmla="*/ 171174 h 4138239"/>
              <a:gd name="connsiteX1" fmla="*/ 94974 w 1792024"/>
              <a:gd name="connsiteY1" fmla="*/ 7620 h 4138239"/>
              <a:gd name="connsiteX2" fmla="*/ 1620850 w 1792024"/>
              <a:gd name="connsiteY2" fmla="*/ 0 h 4138239"/>
              <a:gd name="connsiteX3" fmla="*/ 1792024 w 1792024"/>
              <a:gd name="connsiteY3" fmla="*/ 171174 h 4138239"/>
              <a:gd name="connsiteX4" fmla="*/ 1792024 w 1792024"/>
              <a:gd name="connsiteY4" fmla="*/ 3967065 h 4138239"/>
              <a:gd name="connsiteX5" fmla="*/ 1620850 w 1792024"/>
              <a:gd name="connsiteY5" fmla="*/ 4138239 h 4138239"/>
              <a:gd name="connsiteX6" fmla="*/ 171174 w 1792024"/>
              <a:gd name="connsiteY6" fmla="*/ 4138239 h 4138239"/>
              <a:gd name="connsiteX7" fmla="*/ 0 w 1792024"/>
              <a:gd name="connsiteY7" fmla="*/ 3967065 h 4138239"/>
              <a:gd name="connsiteX8" fmla="*/ 0 w 1792024"/>
              <a:gd name="connsiteY8" fmla="*/ 171174 h 4138239"/>
              <a:gd name="connsiteX0" fmla="*/ 2321 w 1794345"/>
              <a:gd name="connsiteY0" fmla="*/ 171174 h 4138239"/>
              <a:gd name="connsiteX1" fmla="*/ 74435 w 1794345"/>
              <a:gd name="connsiteY1" fmla="*/ 7620 h 4138239"/>
              <a:gd name="connsiteX2" fmla="*/ 1623171 w 1794345"/>
              <a:gd name="connsiteY2" fmla="*/ 0 h 4138239"/>
              <a:gd name="connsiteX3" fmla="*/ 1794345 w 1794345"/>
              <a:gd name="connsiteY3" fmla="*/ 171174 h 4138239"/>
              <a:gd name="connsiteX4" fmla="*/ 1794345 w 1794345"/>
              <a:gd name="connsiteY4" fmla="*/ 3967065 h 4138239"/>
              <a:gd name="connsiteX5" fmla="*/ 1623171 w 1794345"/>
              <a:gd name="connsiteY5" fmla="*/ 4138239 h 4138239"/>
              <a:gd name="connsiteX6" fmla="*/ 173495 w 1794345"/>
              <a:gd name="connsiteY6" fmla="*/ 4138239 h 4138239"/>
              <a:gd name="connsiteX7" fmla="*/ 2321 w 1794345"/>
              <a:gd name="connsiteY7" fmla="*/ 3967065 h 4138239"/>
              <a:gd name="connsiteX8" fmla="*/ 2321 w 1794345"/>
              <a:gd name="connsiteY8" fmla="*/ 171174 h 4138239"/>
              <a:gd name="connsiteX0" fmla="*/ 2321 w 1794345"/>
              <a:gd name="connsiteY0" fmla="*/ 171174 h 4138239"/>
              <a:gd name="connsiteX1" fmla="*/ 74435 w 1794345"/>
              <a:gd name="connsiteY1" fmla="*/ 7620 h 4138239"/>
              <a:gd name="connsiteX2" fmla="*/ 1623171 w 1794345"/>
              <a:gd name="connsiteY2" fmla="*/ 0 h 4138239"/>
              <a:gd name="connsiteX3" fmla="*/ 1794345 w 1794345"/>
              <a:gd name="connsiteY3" fmla="*/ 171174 h 4138239"/>
              <a:gd name="connsiteX4" fmla="*/ 1794345 w 1794345"/>
              <a:gd name="connsiteY4" fmla="*/ 3967065 h 4138239"/>
              <a:gd name="connsiteX5" fmla="*/ 1623171 w 1794345"/>
              <a:gd name="connsiteY5" fmla="*/ 4138239 h 4138239"/>
              <a:gd name="connsiteX6" fmla="*/ 97295 w 1794345"/>
              <a:gd name="connsiteY6" fmla="*/ 4138239 h 4138239"/>
              <a:gd name="connsiteX7" fmla="*/ 2321 w 1794345"/>
              <a:gd name="connsiteY7" fmla="*/ 3967065 h 4138239"/>
              <a:gd name="connsiteX8" fmla="*/ 2321 w 1794345"/>
              <a:gd name="connsiteY8" fmla="*/ 171174 h 4138239"/>
              <a:gd name="connsiteX0" fmla="*/ 841 w 1800485"/>
              <a:gd name="connsiteY0" fmla="*/ 110214 h 4138239"/>
              <a:gd name="connsiteX1" fmla="*/ 80575 w 1800485"/>
              <a:gd name="connsiteY1" fmla="*/ 7620 h 4138239"/>
              <a:gd name="connsiteX2" fmla="*/ 1629311 w 1800485"/>
              <a:gd name="connsiteY2" fmla="*/ 0 h 4138239"/>
              <a:gd name="connsiteX3" fmla="*/ 1800485 w 1800485"/>
              <a:gd name="connsiteY3" fmla="*/ 171174 h 4138239"/>
              <a:gd name="connsiteX4" fmla="*/ 1800485 w 1800485"/>
              <a:gd name="connsiteY4" fmla="*/ 3967065 h 4138239"/>
              <a:gd name="connsiteX5" fmla="*/ 1629311 w 1800485"/>
              <a:gd name="connsiteY5" fmla="*/ 4138239 h 4138239"/>
              <a:gd name="connsiteX6" fmla="*/ 103435 w 1800485"/>
              <a:gd name="connsiteY6" fmla="*/ 4138239 h 4138239"/>
              <a:gd name="connsiteX7" fmla="*/ 8461 w 1800485"/>
              <a:gd name="connsiteY7" fmla="*/ 3967065 h 4138239"/>
              <a:gd name="connsiteX8" fmla="*/ 841 w 1800485"/>
              <a:gd name="connsiteY8" fmla="*/ 110214 h 4138239"/>
              <a:gd name="connsiteX0" fmla="*/ 841 w 1800485"/>
              <a:gd name="connsiteY0" fmla="*/ 110214 h 4138239"/>
              <a:gd name="connsiteX1" fmla="*/ 80575 w 1800485"/>
              <a:gd name="connsiteY1" fmla="*/ 7620 h 4138239"/>
              <a:gd name="connsiteX2" fmla="*/ 1629311 w 1800485"/>
              <a:gd name="connsiteY2" fmla="*/ 0 h 4138239"/>
              <a:gd name="connsiteX3" fmla="*/ 1800485 w 1800485"/>
              <a:gd name="connsiteY3" fmla="*/ 171174 h 4138239"/>
              <a:gd name="connsiteX4" fmla="*/ 1800485 w 1800485"/>
              <a:gd name="connsiteY4" fmla="*/ 3967065 h 4138239"/>
              <a:gd name="connsiteX5" fmla="*/ 1629311 w 1800485"/>
              <a:gd name="connsiteY5" fmla="*/ 4138239 h 4138239"/>
              <a:gd name="connsiteX6" fmla="*/ 103435 w 1800485"/>
              <a:gd name="connsiteY6" fmla="*/ 4138239 h 4138239"/>
              <a:gd name="connsiteX7" fmla="*/ 8461 w 1800485"/>
              <a:gd name="connsiteY7" fmla="*/ 4043265 h 4138239"/>
              <a:gd name="connsiteX8" fmla="*/ 841 w 1800485"/>
              <a:gd name="connsiteY8" fmla="*/ 110214 h 41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485" h="4138239">
                <a:moveTo>
                  <a:pt x="841" y="110214"/>
                </a:moveTo>
                <a:cubicBezTo>
                  <a:pt x="841" y="15677"/>
                  <a:pt x="-13962" y="7620"/>
                  <a:pt x="80575" y="7620"/>
                </a:cubicBezTo>
                <a:lnTo>
                  <a:pt x="1629311" y="0"/>
                </a:lnTo>
                <a:cubicBezTo>
                  <a:pt x="1723848" y="0"/>
                  <a:pt x="1800485" y="76637"/>
                  <a:pt x="1800485" y="171174"/>
                </a:cubicBezTo>
                <a:lnTo>
                  <a:pt x="1800485" y="3967065"/>
                </a:lnTo>
                <a:cubicBezTo>
                  <a:pt x="1800485" y="4061602"/>
                  <a:pt x="1723848" y="4138239"/>
                  <a:pt x="1629311" y="4138239"/>
                </a:cubicBezTo>
                <a:lnTo>
                  <a:pt x="103435" y="4138239"/>
                </a:lnTo>
                <a:cubicBezTo>
                  <a:pt x="8898" y="4138239"/>
                  <a:pt x="8461" y="4137802"/>
                  <a:pt x="8461" y="4043265"/>
                </a:cubicBezTo>
                <a:lnTo>
                  <a:pt x="841" y="110214"/>
                </a:lnTo>
                <a:close/>
              </a:path>
            </a:pathLst>
          </a:custGeom>
          <a:noFill/>
          <a:ln w="12700">
            <a:solidFill>
              <a:srgbClr val="00B0F0"/>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err="1">
              <a:ln>
                <a:noFill/>
              </a:ln>
              <a:solidFill>
                <a:srgbClr val="091F2C"/>
              </a:solidFill>
              <a:effectLst/>
              <a:uLnTx/>
              <a:uFillTx/>
              <a:latin typeface="Segoe UI"/>
              <a:ea typeface="Calibri" panose="020F0502020204030204"/>
              <a:cs typeface="Segoe UI"/>
            </a:endParaRPr>
          </a:p>
        </p:txBody>
      </p:sp>
      <p:sp>
        <p:nvSpPr>
          <p:cNvPr id="71" name="Rectangle: Rounded Corners 70">
            <a:extLst>
              <a:ext uri="{FF2B5EF4-FFF2-40B4-BE49-F238E27FC236}">
                <a16:creationId xmlns:a16="http://schemas.microsoft.com/office/drawing/2014/main" id="{4B088DE9-70CD-9435-B607-347B109C9A5E}"/>
              </a:ext>
              <a:ext uri="{C183D7F6-B498-43B3-948B-1728B52AA6E4}">
                <adec:decorative xmlns:adec="http://schemas.microsoft.com/office/drawing/2017/decorative" val="1"/>
              </a:ext>
            </a:extLst>
          </p:cNvPr>
          <p:cNvSpPr/>
          <p:nvPr/>
        </p:nvSpPr>
        <p:spPr bwMode="auto">
          <a:xfrm>
            <a:off x="4099855" y="1336877"/>
            <a:ext cx="2135518" cy="350562"/>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effectLst>
            <a:outerShdw blurRad="63500" dist="127000" dir="2700000" algn="tl" rotWithShape="0">
              <a:srgbClr val="000000">
                <a:alpha val="20000"/>
              </a:srgbClr>
            </a:outerShdw>
          </a:effectLst>
        </p:spPr>
        <p:txBody>
          <a:bodyPr wrap="square" lIns="0" tIns="18288" rIns="0" bIns="45720" anchor="ctr" anchorCtr="0">
            <a:spAutoFit/>
          </a:bodyPr>
          <a:lstStyle/>
          <a:p>
            <a:pPr marL="0" marR="0" lvl="0" indent="0" algn="ctr" defTabSz="914400" rtl="0" eaLnBrk="1" fontAlgn="auto" latinLnBrk="0" hangingPunct="1">
              <a:lnSpc>
                <a:spcPct val="100000"/>
              </a:lnSpc>
              <a:spcBef>
                <a:spcPts val="0"/>
              </a:spcBef>
              <a:spcAft>
                <a:spcPts val="120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mn-cs"/>
              </a:rPr>
              <a:t>Intelligent recap</a:t>
            </a:r>
          </a:p>
        </p:txBody>
      </p:sp>
      <p:sp>
        <p:nvSpPr>
          <p:cNvPr id="72" name="Rectangle 71">
            <a:extLst>
              <a:ext uri="{FF2B5EF4-FFF2-40B4-BE49-F238E27FC236}">
                <a16:creationId xmlns:a16="http://schemas.microsoft.com/office/drawing/2014/main" id="{2C37618A-8248-72F6-C44A-503F0D0C98BB}"/>
              </a:ext>
            </a:extLst>
          </p:cNvPr>
          <p:cNvSpPr>
            <a:spLocks/>
          </p:cNvSpPr>
          <p:nvPr/>
        </p:nvSpPr>
        <p:spPr>
          <a:xfrm>
            <a:off x="665073" y="2135428"/>
            <a:ext cx="1122466" cy="43088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Built-in and automated</a:t>
            </a:r>
          </a:p>
        </p:txBody>
      </p:sp>
      <p:sp>
        <p:nvSpPr>
          <p:cNvPr id="73" name="Rectangle 72">
            <a:extLst>
              <a:ext uri="{FF2B5EF4-FFF2-40B4-BE49-F238E27FC236}">
                <a16:creationId xmlns:a16="http://schemas.microsoft.com/office/drawing/2014/main" id="{8CA9866F-A42F-BED7-09A4-8E4DDB1CC6E0}"/>
              </a:ext>
            </a:extLst>
          </p:cNvPr>
          <p:cNvSpPr>
            <a:spLocks/>
          </p:cNvSpPr>
          <p:nvPr/>
        </p:nvSpPr>
        <p:spPr>
          <a:xfrm>
            <a:off x="665073" y="3146486"/>
            <a:ext cx="1122466" cy="2154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Standardized</a:t>
            </a:r>
          </a:p>
        </p:txBody>
      </p:sp>
      <p:sp>
        <p:nvSpPr>
          <p:cNvPr id="74" name="Rectangle 73">
            <a:extLst>
              <a:ext uri="{FF2B5EF4-FFF2-40B4-BE49-F238E27FC236}">
                <a16:creationId xmlns:a16="http://schemas.microsoft.com/office/drawing/2014/main" id="{4AFF0A72-58B4-89B1-0800-4425F4217343}"/>
              </a:ext>
            </a:extLst>
          </p:cNvPr>
          <p:cNvSpPr>
            <a:spLocks/>
          </p:cNvSpPr>
          <p:nvPr/>
        </p:nvSpPr>
        <p:spPr>
          <a:xfrm>
            <a:off x="665072" y="3852714"/>
            <a:ext cx="1317619" cy="64633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Video, speaker, and chapter markers</a:t>
            </a:r>
          </a:p>
        </p:txBody>
      </p:sp>
      <p:sp>
        <p:nvSpPr>
          <p:cNvPr id="75" name="Rectangle 74">
            <a:extLst>
              <a:ext uri="{FF2B5EF4-FFF2-40B4-BE49-F238E27FC236}">
                <a16:creationId xmlns:a16="http://schemas.microsoft.com/office/drawing/2014/main" id="{3F6F2F29-3031-F615-059A-31A0254644D8}"/>
              </a:ext>
            </a:extLst>
          </p:cNvPr>
          <p:cNvSpPr>
            <a:spLocks/>
          </p:cNvSpPr>
          <p:nvPr/>
        </p:nvSpPr>
        <p:spPr>
          <a:xfrm>
            <a:off x="665073" y="4836793"/>
            <a:ext cx="1122466" cy="43088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Available after meeting only </a:t>
            </a:r>
          </a:p>
        </p:txBody>
      </p:sp>
      <p:sp>
        <p:nvSpPr>
          <p:cNvPr id="76" name="Rectangle: Rounded Corners 75">
            <a:extLst>
              <a:ext uri="{FF2B5EF4-FFF2-40B4-BE49-F238E27FC236}">
                <a16:creationId xmlns:a16="http://schemas.microsoft.com/office/drawing/2014/main" id="{A5CB2C01-8622-E811-5581-B698908A3424}"/>
              </a:ext>
              <a:ext uri="{C183D7F6-B498-43B3-948B-1728B52AA6E4}">
                <adec:decorative xmlns:adec="http://schemas.microsoft.com/office/drawing/2017/decorative" val="1"/>
              </a:ext>
            </a:extLst>
          </p:cNvPr>
          <p:cNvSpPr/>
          <p:nvPr/>
        </p:nvSpPr>
        <p:spPr bwMode="auto">
          <a:xfrm>
            <a:off x="8379078" y="1349115"/>
            <a:ext cx="1541058" cy="326086"/>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effectLst>
            <a:outerShdw blurRad="63500" dist="127000" dir="2700000" algn="tl" rotWithShape="0">
              <a:srgbClr val="000000">
                <a:alpha val="20000"/>
              </a:srgbClr>
            </a:outerShdw>
          </a:effectLst>
        </p:spPr>
        <p:txBody>
          <a:bodyPr wrap="square" lIns="0" tIns="18288" rIns="0" bIns="45720" anchor="ctr" anchorCtr="0">
            <a:spAutoFit/>
          </a:bodyPr>
          <a:lstStyle/>
          <a:p>
            <a:pPr marL="0" marR="0" lvl="0" indent="0" algn="ctr" defTabSz="914400" rtl="0" eaLnBrk="1" fontAlgn="auto" latinLnBrk="0" hangingPunct="1">
              <a:lnSpc>
                <a:spcPct val="100000"/>
              </a:lnSpc>
              <a:spcBef>
                <a:spcPts val="0"/>
              </a:spcBef>
              <a:spcAft>
                <a:spcPts val="1200"/>
              </a:spcAft>
              <a:buClrTx/>
              <a:buSzPct val="90000"/>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mn-cs"/>
              </a:rPr>
              <a:t>Copilot in Teams</a:t>
            </a:r>
          </a:p>
        </p:txBody>
      </p:sp>
      <p:sp>
        <p:nvSpPr>
          <p:cNvPr id="77" name="Freeform: Shape 76">
            <a:extLst>
              <a:ext uri="{FF2B5EF4-FFF2-40B4-BE49-F238E27FC236}">
                <a16:creationId xmlns:a16="http://schemas.microsoft.com/office/drawing/2014/main" id="{2096559B-DF19-5BD5-0C3B-B6EDE0E8A7F0}"/>
              </a:ext>
            </a:extLst>
          </p:cNvPr>
          <p:cNvSpPr/>
          <p:nvPr/>
        </p:nvSpPr>
        <p:spPr>
          <a:xfrm>
            <a:off x="10329858" y="2246996"/>
            <a:ext cx="1258746" cy="215444"/>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On-demand </a:t>
            </a:r>
          </a:p>
        </p:txBody>
      </p:sp>
      <p:sp>
        <p:nvSpPr>
          <p:cNvPr id="78" name="Freeform: Shape 77">
            <a:extLst>
              <a:ext uri="{FF2B5EF4-FFF2-40B4-BE49-F238E27FC236}">
                <a16:creationId xmlns:a16="http://schemas.microsoft.com/office/drawing/2014/main" id="{3407EE2E-4260-0F5D-9B7D-A180CC68E490}"/>
              </a:ext>
            </a:extLst>
          </p:cNvPr>
          <p:cNvSpPr/>
          <p:nvPr/>
        </p:nvSpPr>
        <p:spPr>
          <a:xfrm>
            <a:off x="10329858" y="3038764"/>
            <a:ext cx="1258746" cy="430887"/>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Based on unique prompts</a:t>
            </a:r>
          </a:p>
        </p:txBody>
      </p:sp>
      <p:sp>
        <p:nvSpPr>
          <p:cNvPr id="79" name="Freeform: Shape 78">
            <a:extLst>
              <a:ext uri="{FF2B5EF4-FFF2-40B4-BE49-F238E27FC236}">
                <a16:creationId xmlns:a16="http://schemas.microsoft.com/office/drawing/2014/main" id="{8F6A881A-7BEE-F046-0E11-4EC86B0DF07A}"/>
              </a:ext>
            </a:extLst>
          </p:cNvPr>
          <p:cNvSpPr/>
          <p:nvPr/>
        </p:nvSpPr>
        <p:spPr>
          <a:xfrm>
            <a:off x="10329858" y="3828877"/>
            <a:ext cx="1258746" cy="646331"/>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Conversational interaction, with citations</a:t>
            </a:r>
          </a:p>
        </p:txBody>
      </p:sp>
      <p:sp>
        <p:nvSpPr>
          <p:cNvPr id="80" name="Freeform: Shape 79">
            <a:extLst>
              <a:ext uri="{FF2B5EF4-FFF2-40B4-BE49-F238E27FC236}">
                <a16:creationId xmlns:a16="http://schemas.microsoft.com/office/drawing/2014/main" id="{22A87B8D-DEAC-FEF9-AB40-15EB7FD6BB3C}"/>
              </a:ext>
            </a:extLst>
          </p:cNvPr>
          <p:cNvSpPr/>
          <p:nvPr/>
        </p:nvSpPr>
        <p:spPr>
          <a:xfrm>
            <a:off x="10198607" y="4729069"/>
            <a:ext cx="1389997" cy="646331"/>
          </a:xfrm>
          <a:custGeom>
            <a:avLst/>
            <a:gdLst>
              <a:gd name="connsiteX0" fmla="*/ 0 w 1428970"/>
              <a:gd name="connsiteY0" fmla="*/ 109397 h 656370"/>
              <a:gd name="connsiteX1" fmla="*/ 109397 w 1428970"/>
              <a:gd name="connsiteY1" fmla="*/ 0 h 656370"/>
              <a:gd name="connsiteX2" fmla="*/ 1319573 w 1428970"/>
              <a:gd name="connsiteY2" fmla="*/ 0 h 656370"/>
              <a:gd name="connsiteX3" fmla="*/ 1428970 w 1428970"/>
              <a:gd name="connsiteY3" fmla="*/ 109397 h 656370"/>
              <a:gd name="connsiteX4" fmla="*/ 1428970 w 1428970"/>
              <a:gd name="connsiteY4" fmla="*/ 546973 h 656370"/>
              <a:gd name="connsiteX5" fmla="*/ 1319573 w 1428970"/>
              <a:gd name="connsiteY5" fmla="*/ 656370 h 656370"/>
              <a:gd name="connsiteX6" fmla="*/ 109397 w 1428970"/>
              <a:gd name="connsiteY6" fmla="*/ 656370 h 656370"/>
              <a:gd name="connsiteX7" fmla="*/ 0 w 1428970"/>
              <a:gd name="connsiteY7" fmla="*/ 546973 h 656370"/>
              <a:gd name="connsiteX8" fmla="*/ 0 w 1428970"/>
              <a:gd name="connsiteY8" fmla="*/ 109397 h 65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970" h="656370">
                <a:moveTo>
                  <a:pt x="0" y="109397"/>
                </a:moveTo>
                <a:cubicBezTo>
                  <a:pt x="0" y="48979"/>
                  <a:pt x="48979" y="0"/>
                  <a:pt x="109397" y="0"/>
                </a:cubicBezTo>
                <a:lnTo>
                  <a:pt x="1319573" y="0"/>
                </a:lnTo>
                <a:cubicBezTo>
                  <a:pt x="1379991" y="0"/>
                  <a:pt x="1428970" y="48979"/>
                  <a:pt x="1428970" y="109397"/>
                </a:cubicBezTo>
                <a:lnTo>
                  <a:pt x="1428970" y="546973"/>
                </a:lnTo>
                <a:cubicBezTo>
                  <a:pt x="1428970" y="607391"/>
                  <a:pt x="1379991" y="656370"/>
                  <a:pt x="1319573" y="656370"/>
                </a:cubicBezTo>
                <a:lnTo>
                  <a:pt x="109397" y="656370"/>
                </a:lnTo>
                <a:cubicBezTo>
                  <a:pt x="48979" y="656370"/>
                  <a:pt x="0" y="607391"/>
                  <a:pt x="0" y="546973"/>
                </a:cubicBezTo>
                <a:lnTo>
                  <a:pt x="0" y="10939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r" defTabSz="444500" rtl="0" eaLnBrk="1" fontAlgn="auto" latinLnBrk="0" hangingPunct="1">
              <a:lnSpc>
                <a:spcPct val="10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UI"/>
                <a:ea typeface="+mn-ea"/>
                <a:cs typeface="+mn-cs"/>
              </a:rPr>
              <a:t>Available real-time (during &amp; after meeting)</a:t>
            </a:r>
          </a:p>
        </p:txBody>
      </p:sp>
      <p:sp>
        <p:nvSpPr>
          <p:cNvPr id="81" name="TextBox 80">
            <a:extLst>
              <a:ext uri="{FF2B5EF4-FFF2-40B4-BE49-F238E27FC236}">
                <a16:creationId xmlns:a16="http://schemas.microsoft.com/office/drawing/2014/main" id="{7D0A65E2-DA92-C597-2091-DC6710D3928B}"/>
              </a:ext>
            </a:extLst>
          </p:cNvPr>
          <p:cNvSpPr txBox="1"/>
          <p:nvPr/>
        </p:nvSpPr>
        <p:spPr>
          <a:xfrm>
            <a:off x="595830" y="5864886"/>
            <a:ext cx="110003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UI"/>
                <a:ea typeface="+mn-ea"/>
                <a:cs typeface="Segoe UI Semilight" panose="020B0402040204020203" pitchFamily="34" charset="0"/>
              </a:rPr>
              <a:t>Use </a:t>
            </a:r>
            <a:r>
              <a:rPr kumimoji="0" lang="en-US" sz="2000" b="0" i="0" u="none" strike="noStrike" kern="1200" cap="none" spc="0" normalizeH="0" baseline="0" noProof="0">
                <a:ln>
                  <a:noFill/>
                </a:ln>
                <a:gradFill>
                  <a:gsLst>
                    <a:gs pos="0">
                      <a:srgbClr val="8678D6"/>
                    </a:gs>
                    <a:gs pos="100000">
                      <a:srgbClr val="2897CE"/>
                    </a:gs>
                  </a:gsLst>
                  <a:lin ang="2700000" scaled="0"/>
                </a:gradFill>
                <a:effectLst/>
                <a:uLnTx/>
                <a:uFillTx/>
                <a:latin typeface="Segoe UI Semibold"/>
                <a:ea typeface="+mn-ea"/>
                <a:cs typeface="Segoe UI Semibold" panose="020B0702040204020203" pitchFamily="34" charset="0"/>
              </a:rPr>
              <a:t>built-in meeting summaries </a:t>
            </a:r>
            <a:r>
              <a:rPr kumimoji="0" lang="en-US" sz="2000" b="0" i="0" u="none" strike="noStrike" kern="1200" cap="none" spc="0" normalizeH="0" baseline="0" noProof="0">
                <a:ln>
                  <a:noFill/>
                </a:ln>
                <a:solidFill>
                  <a:srgbClr val="091F2C"/>
                </a:solidFill>
                <a:effectLst/>
                <a:uLnTx/>
                <a:uFillTx/>
                <a:latin typeface="Segoe UI"/>
                <a:ea typeface="+mn-ea"/>
                <a:cs typeface="Segoe UI Semilight" panose="020B0402040204020203" pitchFamily="34" charset="0"/>
              </a:rPr>
              <a:t>and </a:t>
            </a:r>
            <a:r>
              <a:rPr kumimoji="0" lang="en-US" sz="2000" b="0" i="0" u="none" strike="noStrike" kern="1200" cap="none" spc="0" normalizeH="0" baseline="0" noProof="0">
                <a:ln>
                  <a:noFill/>
                </a:ln>
                <a:gradFill>
                  <a:gsLst>
                    <a:gs pos="0">
                      <a:srgbClr val="8678D6"/>
                    </a:gs>
                    <a:gs pos="100000">
                      <a:srgbClr val="2897CE"/>
                    </a:gs>
                  </a:gsLst>
                  <a:lin ang="2700000" scaled="0"/>
                </a:gradFill>
                <a:effectLst/>
                <a:uLnTx/>
                <a:uFillTx/>
                <a:latin typeface="Segoe UI Semibold"/>
                <a:ea typeface="+mn-ea"/>
                <a:cs typeface="Segoe UI Semibold" panose="020B0702040204020203" pitchFamily="34" charset="0"/>
              </a:rPr>
              <a:t>ask any question </a:t>
            </a:r>
            <a:r>
              <a:rPr kumimoji="0" lang="en-US" sz="2000" b="0" i="0" u="none" strike="noStrike" kern="1200" cap="none" spc="0" normalizeH="0" baseline="0" noProof="0">
                <a:ln>
                  <a:noFill/>
                </a:ln>
                <a:solidFill>
                  <a:srgbClr val="091F2C"/>
                </a:solidFill>
                <a:effectLst/>
                <a:uLnTx/>
                <a:uFillTx/>
                <a:latin typeface="Segoe UI"/>
                <a:ea typeface="+mn-ea"/>
                <a:cs typeface="Segoe UI Semilight" panose="020B0402040204020203" pitchFamily="34" charset="0"/>
              </a:rPr>
              <a:t>about the meeting</a:t>
            </a:r>
            <a:endParaRPr kumimoji="0" lang="en-US" sz="2000" b="0" i="0" u="none" strike="noStrike" kern="1200" cap="none" spc="0" normalizeH="0" baseline="0" noProof="0">
              <a:ln>
                <a:noFill/>
              </a:ln>
              <a:solidFill>
                <a:srgbClr val="091F2C"/>
              </a:solidFill>
              <a:effectLst/>
              <a:uLnTx/>
              <a:uFillTx/>
              <a:latin typeface="Segoe UI"/>
              <a:ea typeface="+mn-ea"/>
              <a:cs typeface="+mn-cs"/>
            </a:endParaRPr>
          </a:p>
        </p:txBody>
      </p:sp>
      <p:sp>
        <p:nvSpPr>
          <p:cNvPr id="82" name="TextBox 81">
            <a:extLst>
              <a:ext uri="{FF2B5EF4-FFF2-40B4-BE49-F238E27FC236}">
                <a16:creationId xmlns:a16="http://schemas.microsoft.com/office/drawing/2014/main" id="{E33A8F89-7EA3-5DF9-14B4-F0ACC86F81CA}"/>
              </a:ext>
            </a:extLst>
          </p:cNvPr>
          <p:cNvSpPr txBox="1"/>
          <p:nvPr/>
        </p:nvSpPr>
        <p:spPr>
          <a:xfrm>
            <a:off x="4649788" y="6370009"/>
            <a:ext cx="6959600" cy="161583"/>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UI"/>
                <a:ea typeface="+mn-ea"/>
                <a:cs typeface="+mn-cs"/>
              </a:rPr>
              <a:t>*Intelligent recap is also available in Teams Premium</a:t>
            </a:r>
          </a:p>
        </p:txBody>
      </p:sp>
      <p:grpSp>
        <p:nvGrpSpPr>
          <p:cNvPr id="41" name="Group 40">
            <a:extLst>
              <a:ext uri="{FF2B5EF4-FFF2-40B4-BE49-F238E27FC236}">
                <a16:creationId xmlns:a16="http://schemas.microsoft.com/office/drawing/2014/main" id="{CCDE4A3D-57E8-CA99-3B90-0DEDD3C1BF35}"/>
              </a:ext>
              <a:ext uri="{C183D7F6-B498-43B3-948B-1728B52AA6E4}">
                <adec:decorative xmlns:adec="http://schemas.microsoft.com/office/drawing/2017/decorative" val="1"/>
              </a:ext>
            </a:extLst>
          </p:cNvPr>
          <p:cNvGrpSpPr/>
          <p:nvPr/>
        </p:nvGrpSpPr>
        <p:grpSpPr>
          <a:xfrm>
            <a:off x="318997" y="1393497"/>
            <a:ext cx="237324" cy="237323"/>
            <a:chOff x="537253" y="1986969"/>
            <a:chExt cx="280648" cy="280645"/>
          </a:xfrm>
        </p:grpSpPr>
        <p:sp>
          <p:nvSpPr>
            <p:cNvPr id="44" name="Oval 43">
              <a:extLst>
                <a:ext uri="{FF2B5EF4-FFF2-40B4-BE49-F238E27FC236}">
                  <a16:creationId xmlns:a16="http://schemas.microsoft.com/office/drawing/2014/main" id="{20A6A1EB-BCC1-F5EF-08B4-876E88794AC1}"/>
                </a:ext>
              </a:extLst>
            </p:cNvPr>
            <p:cNvSpPr/>
            <p:nvPr/>
          </p:nvSpPr>
          <p:spPr bwMode="auto">
            <a:xfrm>
              <a:off x="579880" y="2029596"/>
              <a:ext cx="195397" cy="195392"/>
            </a:xfrm>
            <a:prstGeom prst="ellipse">
              <a:avLst/>
            </a:prstGeom>
            <a:solidFill>
              <a:srgbClr val="8678D6"/>
            </a:solidFill>
            <a:ln w="15875">
              <a:solidFill>
                <a:srgbClr val="8678D6"/>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05B391C6-31F8-9A92-23CF-CE3C19BFEC0C}"/>
                </a:ext>
              </a:extLst>
            </p:cNvPr>
            <p:cNvSpPr/>
            <p:nvPr/>
          </p:nvSpPr>
          <p:spPr bwMode="auto">
            <a:xfrm>
              <a:off x="537253" y="1986969"/>
              <a:ext cx="280648" cy="280645"/>
            </a:xfrm>
            <a:prstGeom prst="ellipse">
              <a:avLst/>
            </a:prstGeom>
            <a:ln w="6350">
              <a:solidFill>
                <a:srgbClr val="8678D6"/>
              </a:solidFill>
              <a:headEnd type="none" w="lg" len="med"/>
              <a:tailEnd type="none" w="lg" len="med"/>
            </a:ln>
            <a:effectLst>
              <a:outerShdw blurRad="152400" dist="25400" sx="99000" sy="99000" algn="ctr" rotWithShape="0">
                <a:schemeClr val="tx2">
                  <a:lumMod val="50000"/>
                  <a:alpha val="17000"/>
                </a:scheme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cxnSp>
        <p:nvCxnSpPr>
          <p:cNvPr id="10" name="Straight Connector 9">
            <a:extLst>
              <a:ext uri="{FF2B5EF4-FFF2-40B4-BE49-F238E27FC236}">
                <a16:creationId xmlns:a16="http://schemas.microsoft.com/office/drawing/2014/main" id="{66DF6128-B4F8-6860-B24D-64F2984299C1}"/>
              </a:ext>
              <a:ext uri="{C183D7F6-B498-43B3-948B-1728B52AA6E4}">
                <adec:decorative xmlns:adec="http://schemas.microsoft.com/office/drawing/2017/decorative" val="1"/>
              </a:ext>
            </a:extLst>
          </p:cNvPr>
          <p:cNvCxnSpPr>
            <a:cxnSpLocks/>
            <a:stCxn id="45" idx="4"/>
            <a:endCxn id="64" idx="0"/>
          </p:cNvCxnSpPr>
          <p:nvPr/>
        </p:nvCxnSpPr>
        <p:spPr>
          <a:xfrm flipH="1">
            <a:off x="436956" y="1630820"/>
            <a:ext cx="703" cy="3336765"/>
          </a:xfrm>
          <a:prstGeom prst="line">
            <a:avLst/>
          </a:prstGeom>
          <a:noFill/>
          <a:ln w="12700">
            <a:solidFill>
              <a:srgbClr val="8678D6"/>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sp>
        <p:nvSpPr>
          <p:cNvPr id="58" name="Oval 57">
            <a:extLst>
              <a:ext uri="{FF2B5EF4-FFF2-40B4-BE49-F238E27FC236}">
                <a16:creationId xmlns:a16="http://schemas.microsoft.com/office/drawing/2014/main" id="{7D8B4ECA-8703-2B34-F7AB-CC16095FE3CC}"/>
              </a:ext>
              <a:ext uri="{C183D7F6-B498-43B3-948B-1728B52AA6E4}">
                <adec:decorative xmlns:adec="http://schemas.microsoft.com/office/drawing/2017/decorative" val="1"/>
              </a:ext>
            </a:extLst>
          </p:cNvPr>
          <p:cNvSpPr/>
          <p:nvPr/>
        </p:nvSpPr>
        <p:spPr bwMode="auto">
          <a:xfrm>
            <a:off x="348460" y="226911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0" name="Oval 59">
            <a:extLst>
              <a:ext uri="{FF2B5EF4-FFF2-40B4-BE49-F238E27FC236}">
                <a16:creationId xmlns:a16="http://schemas.microsoft.com/office/drawing/2014/main" id="{73A5B34D-7C85-22D1-4AE4-3F86D043F8DE}"/>
              </a:ext>
              <a:ext uri="{C183D7F6-B498-43B3-948B-1728B52AA6E4}">
                <adec:decorative xmlns:adec="http://schemas.microsoft.com/office/drawing/2017/decorative" val="1"/>
              </a:ext>
            </a:extLst>
          </p:cNvPr>
          <p:cNvSpPr/>
          <p:nvPr/>
        </p:nvSpPr>
        <p:spPr bwMode="auto">
          <a:xfrm>
            <a:off x="348460" y="316860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2" name="Oval 61">
            <a:extLst>
              <a:ext uri="{FF2B5EF4-FFF2-40B4-BE49-F238E27FC236}">
                <a16:creationId xmlns:a16="http://schemas.microsoft.com/office/drawing/2014/main" id="{F0DE2483-B094-1896-63D4-F283A028238A}"/>
              </a:ext>
              <a:ext uri="{C183D7F6-B498-43B3-948B-1728B52AA6E4}">
                <adec:decorative xmlns:adec="http://schemas.microsoft.com/office/drawing/2017/decorative" val="1"/>
              </a:ext>
            </a:extLst>
          </p:cNvPr>
          <p:cNvSpPr/>
          <p:nvPr/>
        </p:nvSpPr>
        <p:spPr bwMode="auto">
          <a:xfrm>
            <a:off x="348460" y="406809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BF270D91-3145-DE86-75A7-844F5BECB324}"/>
              </a:ext>
              <a:ext uri="{C183D7F6-B498-43B3-948B-1728B52AA6E4}">
                <adec:decorative xmlns:adec="http://schemas.microsoft.com/office/drawing/2017/decorative" val="1"/>
              </a:ext>
            </a:extLst>
          </p:cNvPr>
          <p:cNvSpPr/>
          <p:nvPr/>
        </p:nvSpPr>
        <p:spPr bwMode="auto">
          <a:xfrm>
            <a:off x="348460" y="4967585"/>
            <a:ext cx="176992" cy="171204"/>
          </a:xfrm>
          <a:prstGeom prst="ellipse">
            <a:avLst/>
          </a:prstGeom>
          <a:gradFill>
            <a:gsLst>
              <a:gs pos="59000">
                <a:schemeClr val="accent1">
                  <a:lumMod val="50000"/>
                </a:schemeClr>
              </a:gs>
              <a:gs pos="0">
                <a:schemeClr val="accent3">
                  <a:lumMod val="90000"/>
                </a:schemeClr>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cxnSp>
        <p:nvCxnSpPr>
          <p:cNvPr id="13" name="Straight Connector 12">
            <a:extLst>
              <a:ext uri="{FF2B5EF4-FFF2-40B4-BE49-F238E27FC236}">
                <a16:creationId xmlns:a16="http://schemas.microsoft.com/office/drawing/2014/main" id="{AA00EB37-F62A-4E3F-AA89-271585264F41}"/>
              </a:ext>
              <a:ext uri="{C183D7F6-B498-43B3-948B-1728B52AA6E4}">
                <adec:decorative xmlns:adec="http://schemas.microsoft.com/office/drawing/2017/decorative" val="1"/>
              </a:ext>
            </a:extLst>
          </p:cNvPr>
          <p:cNvCxnSpPr>
            <a:cxnSpLocks/>
            <a:stCxn id="51" idx="4"/>
            <a:endCxn id="65" idx="0"/>
          </p:cNvCxnSpPr>
          <p:nvPr/>
        </p:nvCxnSpPr>
        <p:spPr>
          <a:xfrm>
            <a:off x="11780883" y="1630820"/>
            <a:ext cx="5880" cy="3336765"/>
          </a:xfrm>
          <a:prstGeom prst="line">
            <a:avLst/>
          </a:prstGeom>
          <a:noFill/>
          <a:ln w="12700">
            <a:solidFill>
              <a:srgbClr val="2897CE"/>
            </a:solidFill>
            <a:headEnd type="none" w="med" len="med"/>
            <a:tailEnd type="none" w="med" len="med"/>
          </a:ln>
          <a:effectLst>
            <a:outerShdw blurRad="685800" dist="38100" sx="105000" sy="105000" algn="ctr" rotWithShape="0">
              <a:schemeClr val="accent1">
                <a:alpha val="10000"/>
              </a:schemeClr>
            </a:outerShdw>
          </a:effectLst>
        </p:spPr>
        <p:style>
          <a:lnRef idx="1">
            <a:schemeClr val="accent2"/>
          </a:lnRef>
          <a:fillRef idx="3">
            <a:schemeClr val="accent2"/>
          </a:fillRef>
          <a:effectRef idx="2">
            <a:schemeClr val="accent2"/>
          </a:effectRef>
          <a:fontRef idx="minor">
            <a:schemeClr val="lt1"/>
          </a:fontRef>
        </p:style>
      </p:cxnSp>
      <p:sp>
        <p:nvSpPr>
          <p:cNvPr id="59" name="Oval 58">
            <a:extLst>
              <a:ext uri="{FF2B5EF4-FFF2-40B4-BE49-F238E27FC236}">
                <a16:creationId xmlns:a16="http://schemas.microsoft.com/office/drawing/2014/main" id="{D74808FB-D091-F7E1-FFB4-F7B4ABF3557F}"/>
              </a:ext>
              <a:ext uri="{C183D7F6-B498-43B3-948B-1728B52AA6E4}">
                <adec:decorative xmlns:adec="http://schemas.microsoft.com/office/drawing/2017/decorative" val="1"/>
              </a:ext>
            </a:extLst>
          </p:cNvPr>
          <p:cNvSpPr/>
          <p:nvPr/>
        </p:nvSpPr>
        <p:spPr bwMode="auto">
          <a:xfrm>
            <a:off x="11698267" y="226911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1" name="Oval 60">
            <a:extLst>
              <a:ext uri="{FF2B5EF4-FFF2-40B4-BE49-F238E27FC236}">
                <a16:creationId xmlns:a16="http://schemas.microsoft.com/office/drawing/2014/main" id="{3E99A0A2-90E4-BBE6-EEB1-43CD42CF30A7}"/>
              </a:ext>
              <a:ext uri="{C183D7F6-B498-43B3-948B-1728B52AA6E4}">
                <adec:decorative xmlns:adec="http://schemas.microsoft.com/office/drawing/2017/decorative" val="1"/>
              </a:ext>
            </a:extLst>
          </p:cNvPr>
          <p:cNvSpPr/>
          <p:nvPr/>
        </p:nvSpPr>
        <p:spPr bwMode="auto">
          <a:xfrm>
            <a:off x="11698267" y="316860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5" name="Oval 64">
            <a:extLst>
              <a:ext uri="{FF2B5EF4-FFF2-40B4-BE49-F238E27FC236}">
                <a16:creationId xmlns:a16="http://schemas.microsoft.com/office/drawing/2014/main" id="{4893A03E-6304-15B4-F2C6-88E99ACF731A}"/>
              </a:ext>
              <a:ext uri="{C183D7F6-B498-43B3-948B-1728B52AA6E4}">
                <adec:decorative xmlns:adec="http://schemas.microsoft.com/office/drawing/2017/decorative" val="1"/>
              </a:ext>
            </a:extLst>
          </p:cNvPr>
          <p:cNvSpPr/>
          <p:nvPr/>
        </p:nvSpPr>
        <p:spPr bwMode="auto">
          <a:xfrm>
            <a:off x="11698267" y="496758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3" name="Oval 62">
            <a:extLst>
              <a:ext uri="{FF2B5EF4-FFF2-40B4-BE49-F238E27FC236}">
                <a16:creationId xmlns:a16="http://schemas.microsoft.com/office/drawing/2014/main" id="{C80D5F78-185B-3762-E7D4-F531A12EB426}"/>
              </a:ext>
              <a:ext uri="{C183D7F6-B498-43B3-948B-1728B52AA6E4}">
                <adec:decorative xmlns:adec="http://schemas.microsoft.com/office/drawing/2017/decorative" val="1"/>
              </a:ext>
            </a:extLst>
          </p:cNvPr>
          <p:cNvSpPr/>
          <p:nvPr/>
        </p:nvSpPr>
        <p:spPr bwMode="auto">
          <a:xfrm>
            <a:off x="11698267" y="4068095"/>
            <a:ext cx="176992" cy="171204"/>
          </a:xfrm>
          <a:prstGeom prst="ellipse">
            <a:avLst/>
          </a:prstGeom>
          <a:gradFill>
            <a:gsLst>
              <a:gs pos="59000">
                <a:srgbClr val="00B0F0">
                  <a:lumMod val="75000"/>
                </a:srgbClr>
              </a:gs>
              <a:gs pos="0">
                <a:srgbClr val="00B0F0"/>
              </a:gs>
            </a:gsLst>
            <a:lin ang="2400000" scaled="0"/>
          </a:gradFill>
          <a:ln w="28575">
            <a:solidFill>
              <a:srgbClr val="B4BEE6"/>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492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par>
                                <p:cTn id="8" presetID="42" presetClass="path" presetSubtype="0" decel="100000" fill="hold" grpId="1" nodeType="withEffect">
                                  <p:stCondLst>
                                    <p:cond delay="0"/>
                                  </p:stCondLst>
                                  <p:childTnLst>
                                    <p:animMotion origin="layout" path="M -4.16667E-7 -1.48148E-6 L -4.16667E-7 0.03542 " pathEditMode="relative" rAng="0" ptsTypes="AA">
                                      <p:cBhvr>
                                        <p:cTn id="9" dur="700" spd="-100000" fill="hold"/>
                                        <p:tgtEl>
                                          <p:spTgt spid="50"/>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childTnLst>
                                </p:cTn>
                              </p:par>
                              <p:par>
                                <p:cTn id="13" presetID="42" presetClass="path" presetSubtype="0" decel="100000" fill="hold" nodeType="withEffect">
                                  <p:stCondLst>
                                    <p:cond delay="0"/>
                                  </p:stCondLst>
                                  <p:childTnLst>
                                    <p:animMotion origin="layout" path="M 2.70833E-6 0 L 2.70833E-6 0.03542 " pathEditMode="relative" rAng="0" ptsTypes="AA">
                                      <p:cBhvr>
                                        <p:cTn id="14" dur="1000" spd="-100000" fill="hold"/>
                                        <p:tgtEl>
                                          <p:spTgt spid="66"/>
                                        </p:tgtEl>
                                        <p:attrNameLst>
                                          <p:attrName>ppt_x</p:attrName>
                                          <p:attrName>ppt_y</p:attrName>
                                        </p:attrNameLst>
                                      </p:cBhvr>
                                      <p:rCtr x="0" y="1759"/>
                                    </p:animMotion>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1000"/>
                                        <p:tgtEl>
                                          <p:spTgt spid="81"/>
                                        </p:tgtEl>
                                      </p:cBhvr>
                                    </p:animEffect>
                                  </p:childTnLst>
                                </p:cTn>
                              </p:par>
                              <p:par>
                                <p:cTn id="21" presetID="42" presetClass="path" presetSubtype="0" decel="100000" fill="hold" grpId="1" nodeType="withEffect">
                                  <p:stCondLst>
                                    <p:cond delay="0"/>
                                  </p:stCondLst>
                                  <p:childTnLst>
                                    <p:animMotion origin="layout" path="M 0 7.40741E-7 L 0 0.03542 " pathEditMode="relative" rAng="0" ptsTypes="AA">
                                      <p:cBhvr>
                                        <p:cTn id="22" dur="700" spd="-100000" fill="hold"/>
                                        <p:tgtEl>
                                          <p:spTgt spid="81"/>
                                        </p:tgtEl>
                                        <p:attrNameLst>
                                          <p:attrName>ppt_x</p:attrName>
                                          <p:attrName>ppt_y</p:attrName>
                                        </p:attrNameLst>
                                      </p:cBhvr>
                                      <p:rCtr x="0" y="1759"/>
                                    </p:animMotion>
                                  </p:childTnLst>
                                </p:cTn>
                              </p:par>
                              <p:par>
                                <p:cTn id="23" presetID="42" presetClass="path" presetSubtype="0" accel="50000" decel="50000" fill="hold" grpId="1" nodeType="withEffect">
                                  <p:stCondLst>
                                    <p:cond delay="0"/>
                                  </p:stCondLst>
                                  <p:childTnLst>
                                    <p:animMotion origin="layout" path="M -0.04974 -3.7037E-7 L 1.875E-6 -3.7037E-7 " pathEditMode="relative" rAng="0" ptsTypes="AA">
                                      <p:cBhvr>
                                        <p:cTn id="24" dur="1000" fill="hold"/>
                                        <p:tgtEl>
                                          <p:spTgt spid="71"/>
                                        </p:tgtEl>
                                        <p:attrNameLst>
                                          <p:attrName>ppt_x</p:attrName>
                                          <p:attrName>ppt_y</p:attrName>
                                        </p:attrNameLst>
                                      </p:cBhvr>
                                      <p:rCtr x="2487" y="0"/>
                                    </p:animMotion>
                                  </p:childTnLst>
                                </p:cTn>
                              </p:par>
                              <p:par>
                                <p:cTn id="25" presetID="10"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500"/>
                                        <p:tgtEl>
                                          <p:spTgt spid="74"/>
                                        </p:tgtEl>
                                      </p:cBhvr>
                                    </p:animEffect>
                                  </p:childTnLst>
                                </p:cTn>
                              </p:par>
                              <p:par>
                                <p:cTn id="46" presetID="10" presetClass="entr" presetSubtype="0" fill="hold" grpId="0" nodeType="withEffect">
                                  <p:stCondLst>
                                    <p:cond delay="125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grpId="0" nodeType="withEffect">
                                  <p:stCondLst>
                                    <p:cond delay="125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childTnLst>
                          </p:cTn>
                        </p:par>
                        <p:par>
                          <p:cTn id="52" fill="hold">
                            <p:stCondLst>
                              <p:cond delay="2750"/>
                            </p:stCondLst>
                            <p:childTnLst>
                              <p:par>
                                <p:cTn id="53" presetID="1"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42" presetClass="path" presetSubtype="0" accel="50000" decel="50000" fill="hold" grpId="1" nodeType="withEffect">
                                  <p:stCondLst>
                                    <p:cond delay="0"/>
                                  </p:stCondLst>
                                  <p:childTnLst>
                                    <p:animMotion origin="layout" path="M 0.04766 -3.7037E-7 L -6.25E-7 -3.7037E-7 " pathEditMode="relative" rAng="0" ptsTypes="AA">
                                      <p:cBhvr>
                                        <p:cTn id="56" dur="1000" fill="hold"/>
                                        <p:tgtEl>
                                          <p:spTgt spid="76"/>
                                        </p:tgtEl>
                                        <p:attrNameLst>
                                          <p:attrName>ppt_x</p:attrName>
                                          <p:attrName>ppt_y</p:attrName>
                                        </p:attrNameLst>
                                      </p:cBhvr>
                                      <p:rCtr x="-2383" y="0"/>
                                    </p:animMotion>
                                  </p:childTnLst>
                                </p:cTn>
                              </p:par>
                              <p:par>
                                <p:cTn id="57" presetID="10"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grpId="0" nodeType="withEffect">
                                  <p:stCondLst>
                                    <p:cond delay="75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79"/>
                                        </p:tgtEl>
                                        <p:attrNameLst>
                                          <p:attrName>style.visibility</p:attrName>
                                        </p:attrNameLst>
                                      </p:cBhvr>
                                      <p:to>
                                        <p:strVal val="visible"/>
                                      </p:to>
                                    </p:set>
                                    <p:animEffect transition="in" filter="fade">
                                      <p:cBhvr>
                                        <p:cTn id="77" dur="500"/>
                                        <p:tgtEl>
                                          <p:spTgt spid="79"/>
                                        </p:tgtEl>
                                      </p:cBhvr>
                                    </p:animEffect>
                                  </p:childTnLst>
                                </p:cTn>
                              </p:par>
                              <p:par>
                                <p:cTn id="78" presetID="10" presetClass="entr" presetSubtype="0" fill="hold" grpId="0" nodeType="withEffect">
                                  <p:stCondLst>
                                    <p:cond delay="125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par>
                                <p:cTn id="81" presetID="10" presetClass="entr" presetSubtype="0" fill="hold" grpId="0" nodeType="withEffect">
                                  <p:stCondLst>
                                    <p:cond delay="125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69" grpId="0" animBg="1"/>
      <p:bldP spid="70" grpId="0" animBg="1"/>
      <p:bldP spid="71" grpId="0" animBg="1"/>
      <p:bldP spid="71" grpId="1" animBg="1"/>
      <p:bldP spid="72" grpId="0"/>
      <p:bldP spid="73" grpId="0"/>
      <p:bldP spid="74" grpId="0"/>
      <p:bldP spid="75" grpId="0"/>
      <p:bldP spid="76" grpId="0" animBg="1"/>
      <p:bldP spid="76" grpId="1" animBg="1"/>
      <p:bldP spid="77" grpId="0"/>
      <p:bldP spid="78" grpId="0"/>
      <p:bldP spid="79" grpId="0"/>
      <p:bldP spid="80" grpId="0"/>
      <p:bldP spid="81" grpId="0"/>
      <p:bldP spid="81" grpId="1"/>
      <p:bldP spid="58" grpId="0" animBg="1"/>
      <p:bldP spid="60" grpId="0" animBg="1"/>
      <p:bldP spid="62" grpId="0" animBg="1"/>
      <p:bldP spid="64" grpId="0" animBg="1"/>
      <p:bldP spid="59" grpId="0" animBg="1"/>
      <p:bldP spid="61" grpId="0" animBg="1"/>
      <p:bldP spid="65"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r>
              <a:rPr lang="en-AU" sz="4000"/>
              <a:t>Copilot with Commercial Data Protection</a:t>
            </a:r>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normAutofit lnSpcReduction="10000"/>
          </a:bodyPr>
          <a:lstStyle/>
          <a:p>
            <a:r>
              <a:rPr lang="en-AU" sz="1400"/>
              <a:t>Doesn’t retain chat prompts or responses</a:t>
            </a:r>
          </a:p>
          <a:p>
            <a:r>
              <a:rPr lang="en-AU" sz="1400"/>
              <a:t>Data is not used to train underlying AI models</a:t>
            </a:r>
          </a:p>
          <a:p>
            <a:r>
              <a:rPr lang="en-AU" sz="1400"/>
              <a:t>Chat data encrypted in transit &amp; at rest</a:t>
            </a:r>
          </a:p>
          <a:p>
            <a:r>
              <a:rPr lang="en-AU" sz="1400"/>
              <a:t>Must be signed in &amp; licensed</a:t>
            </a:r>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r>
              <a:rPr lang="en-AU"/>
              <a:t>Security</a:t>
            </a:r>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normAutofit fontScale="85000" lnSpcReduction="20000"/>
          </a:bodyPr>
          <a:lstStyle/>
          <a:p>
            <a:r>
              <a:rPr lang="en-AU"/>
              <a:t>M365 E3/E5</a:t>
            </a:r>
          </a:p>
          <a:p>
            <a:r>
              <a:rPr lang="en-AU"/>
              <a:t>M365 F3</a:t>
            </a:r>
          </a:p>
          <a:p>
            <a:r>
              <a:rPr lang="en-AU"/>
              <a:t>M365 Business Standard</a:t>
            </a:r>
          </a:p>
          <a:p>
            <a:r>
              <a:rPr lang="en-AU"/>
              <a:t>M365 Business Premium</a:t>
            </a:r>
          </a:p>
          <a:p>
            <a:r>
              <a:rPr lang="en-AU"/>
              <a:t>M365 A3/A5 for faculty and students (18+)</a:t>
            </a:r>
          </a:p>
          <a:p>
            <a:r>
              <a:rPr lang="en-AU"/>
              <a:t>O365 A1/A3/A5 for faculty and students (18+)</a:t>
            </a:r>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r>
              <a:rPr lang="en-AU"/>
              <a:t>Licensing</a:t>
            </a:r>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normAutofit/>
          </a:bodyPr>
          <a:lstStyle/>
          <a:p>
            <a:r>
              <a:rPr lang="en-AU" sz="1400"/>
              <a:t>Summarise long articles/PDFs</a:t>
            </a:r>
          </a:p>
          <a:p>
            <a:r>
              <a:rPr lang="en-AU" sz="1400"/>
              <a:t>Research, find answers, analyse data</a:t>
            </a:r>
          </a:p>
          <a:p>
            <a:r>
              <a:rPr lang="en-AU" sz="1400"/>
              <a:t>Generate content or images</a:t>
            </a:r>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r>
              <a:rPr lang="en-AU"/>
              <a:t>Use Cases</a:t>
            </a:r>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normAutofit lnSpcReduction="10000"/>
          </a:bodyPr>
          <a:lstStyle/>
          <a:p>
            <a:r>
              <a:rPr lang="en-AU" sz="1400"/>
              <a:t>Previously Bing Chat Enterprise</a:t>
            </a:r>
          </a:p>
          <a:p>
            <a:r>
              <a:rPr lang="en-AU" sz="1400"/>
              <a:t>AI-powered chat for the web</a:t>
            </a:r>
          </a:p>
          <a:p>
            <a:r>
              <a:rPr lang="en-AU" sz="1400"/>
              <a:t>Accessed via: </a:t>
            </a:r>
          </a:p>
          <a:p>
            <a:r>
              <a:rPr lang="en-AU" sz="1400">
                <a:hlinkClick r:id="rId3"/>
              </a:rPr>
              <a:t>https://copilot.microsoft.com/</a:t>
            </a:r>
            <a:r>
              <a:rPr lang="en-AU" sz="1400"/>
              <a:t> or </a:t>
            </a:r>
            <a:r>
              <a:rPr lang="en-AU" sz="1400">
                <a:hlinkClick r:id="rId4"/>
              </a:rPr>
              <a:t>https://www.bing.com/chat</a:t>
            </a:r>
            <a:r>
              <a:rPr lang="en-AU" sz="1400"/>
              <a:t> or Copilot in Edge or Copilot in Windows</a:t>
            </a:r>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r>
              <a:rPr lang="en-AU"/>
              <a:t>Overview</a:t>
            </a:r>
          </a:p>
        </p:txBody>
      </p:sp>
    </p:spTree>
    <p:extLst>
      <p:ext uri="{BB962C8B-B14F-4D97-AF65-F5344CB8AC3E}">
        <p14:creationId xmlns:p14="http://schemas.microsoft.com/office/powerpoint/2010/main" val="593290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51D7D7-2AC2-73FB-A76D-8D1A4C6092A9}"/>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EDE6586-94DB-A064-7B91-4AF7DAA783E0}"/>
              </a:ext>
              <a:ext uri="{C183D7F6-B498-43B3-948B-1728B52AA6E4}">
                <adec:decorative xmlns:adec="http://schemas.microsoft.com/office/drawing/2017/decorative" val="1"/>
              </a:ext>
            </a:extLst>
          </p:cNvPr>
          <p:cNvSpPr>
            <a:spLocks/>
          </p:cNvSpPr>
          <p:nvPr/>
        </p:nvSpPr>
        <p:spPr bwMode="auto">
          <a:xfrm>
            <a:off x="561648" y="661745"/>
            <a:ext cx="11028063" cy="5683250"/>
          </a:xfrm>
          <a:prstGeom prst="roundRect">
            <a:avLst>
              <a:gd name="adj" fmla="val 2684"/>
            </a:avLst>
          </a:prstGeom>
          <a:noFill/>
          <a:ln w="9525">
            <a:no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31" name="Title 30">
            <a:extLst>
              <a:ext uri="{FF2B5EF4-FFF2-40B4-BE49-F238E27FC236}">
                <a16:creationId xmlns:a16="http://schemas.microsoft.com/office/drawing/2014/main" id="{FEE5EED3-5995-1A69-D612-75E0AE84AEB5}"/>
              </a:ext>
            </a:extLst>
          </p:cNvPr>
          <p:cNvSpPr>
            <a:spLocks noGrp="1"/>
          </p:cNvSpPr>
          <p:nvPr>
            <p:ph type="title"/>
          </p:nvPr>
        </p:nvSpPr>
        <p:spPr>
          <a:xfrm>
            <a:off x="956345" y="305322"/>
            <a:ext cx="10397455" cy="997196"/>
          </a:xfrm>
        </p:spPr>
        <p:txBody>
          <a:bodyPr vert="horz" wrap="square" lIns="0" tIns="0" rIns="0" bIns="0" rtlCol="0" anchor="b">
            <a:spAutoFit/>
          </a:bodyPr>
          <a:lstStyle/>
          <a:p>
            <a:r>
              <a:rPr lang="en-US" sz="3600">
                <a:latin typeface="Montserrat Black" panose="00000A00000000000000" pitchFamily="2" charset="0"/>
              </a:rPr>
              <a:t>Copilot feature </a:t>
            </a:r>
            <a:br>
              <a:rPr lang="en-US" sz="3600">
                <a:latin typeface="Montserrat Black" panose="00000A00000000000000" pitchFamily="2" charset="0"/>
              </a:rPr>
            </a:br>
            <a:r>
              <a:rPr lang="en-US" sz="3600">
                <a:latin typeface="Montserrat Black" panose="00000A00000000000000" pitchFamily="2" charset="0"/>
              </a:rPr>
              <a:t>comparison</a:t>
            </a:r>
          </a:p>
        </p:txBody>
      </p:sp>
      <p:sp>
        <p:nvSpPr>
          <p:cNvPr id="2" name="Content Placeholder 1">
            <a:extLst>
              <a:ext uri="{FF2B5EF4-FFF2-40B4-BE49-F238E27FC236}">
                <a16:creationId xmlns:a16="http://schemas.microsoft.com/office/drawing/2014/main" id="{2DF7C62C-99DD-331E-AC4B-CA89213E8DF2}"/>
              </a:ext>
            </a:extLst>
          </p:cNvPr>
          <p:cNvSpPr>
            <a:spLocks noGrp="1"/>
          </p:cNvSpPr>
          <p:nvPr>
            <p:ph idx="1"/>
          </p:nvPr>
        </p:nvSpPr>
        <p:spPr/>
        <p:txBody>
          <a:bodyPr/>
          <a:lstStyle/>
          <a:p>
            <a:endParaRPr lang="en-AU"/>
          </a:p>
        </p:txBody>
      </p:sp>
      <p:sp>
        <p:nvSpPr>
          <p:cNvPr id="37" name="Rectangle: Rounded Corners 36">
            <a:extLst>
              <a:ext uri="{FF2B5EF4-FFF2-40B4-BE49-F238E27FC236}">
                <a16:creationId xmlns:a16="http://schemas.microsoft.com/office/drawing/2014/main" id="{845B4BE7-03A4-5FC3-5E06-BECAF8314760}"/>
              </a:ext>
              <a:ext uri="{C183D7F6-B498-43B3-948B-1728B52AA6E4}">
                <adec:decorative xmlns:adec="http://schemas.microsoft.com/office/drawing/2017/decorative" val="1"/>
              </a:ext>
            </a:extLst>
          </p:cNvPr>
          <p:cNvSpPr/>
          <p:nvPr/>
        </p:nvSpPr>
        <p:spPr bwMode="auto">
          <a:xfrm>
            <a:off x="4978531" y="561343"/>
            <a:ext cx="3451951" cy="1096823"/>
          </a:xfrm>
          <a:prstGeom prst="roundRect">
            <a:avLst>
              <a:gd name="adj" fmla="val 10050"/>
            </a:avLst>
          </a:prstGeom>
          <a:noFill/>
          <a:ln w="6350" cap="flat" cmpd="sng" algn="ctr">
            <a:gradFill flip="none" rotWithShape="1">
              <a:gsLst>
                <a:gs pos="1942">
                  <a:srgbClr val="F8846F"/>
                </a:gs>
                <a:gs pos="25000">
                  <a:srgbClr val="A02B93">
                    <a:lumMod val="60000"/>
                    <a:lumOff val="40000"/>
                  </a:srgbClr>
                </a:gs>
                <a:gs pos="76704">
                  <a:srgbClr val="79C6EA"/>
                </a:gs>
                <a:gs pos="100000">
                  <a:srgbClr val="1592DE"/>
                </a:gs>
              </a:gsLst>
              <a:lin ang="13500000" scaled="1"/>
              <a:tileRect/>
            </a:gra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p:txBody>
      </p:sp>
      <p:sp>
        <p:nvSpPr>
          <p:cNvPr id="38" name="Rectangle: Rounded Corners 37">
            <a:extLst>
              <a:ext uri="{FF2B5EF4-FFF2-40B4-BE49-F238E27FC236}">
                <a16:creationId xmlns:a16="http://schemas.microsoft.com/office/drawing/2014/main" id="{9E152019-954C-5392-B71F-CAF2376CFFE7}"/>
              </a:ext>
              <a:ext uri="{C183D7F6-B498-43B3-948B-1728B52AA6E4}">
                <adec:decorative xmlns:adec="http://schemas.microsoft.com/office/drawing/2017/decorative" val="1"/>
              </a:ext>
            </a:extLst>
          </p:cNvPr>
          <p:cNvSpPr/>
          <p:nvPr/>
        </p:nvSpPr>
        <p:spPr bwMode="auto">
          <a:xfrm>
            <a:off x="8574949" y="561343"/>
            <a:ext cx="3451951" cy="1096823"/>
          </a:xfrm>
          <a:prstGeom prst="roundRect">
            <a:avLst>
              <a:gd name="adj" fmla="val 10050"/>
            </a:avLst>
          </a:prstGeom>
          <a:noFill/>
          <a:ln w="6350" cap="flat" cmpd="sng" algn="ctr">
            <a:gradFill flip="none" rotWithShape="1">
              <a:gsLst>
                <a:gs pos="1942">
                  <a:srgbClr val="F8846F"/>
                </a:gs>
                <a:gs pos="25000">
                  <a:srgbClr val="A02B93">
                    <a:lumMod val="60000"/>
                    <a:lumOff val="40000"/>
                  </a:srgbClr>
                </a:gs>
                <a:gs pos="76704">
                  <a:srgbClr val="79C6EA"/>
                </a:gs>
                <a:gs pos="100000">
                  <a:srgbClr val="1592DE"/>
                </a:gs>
              </a:gsLst>
              <a:lin ang="13500000" scaled="1"/>
              <a:tileRect/>
            </a:gra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ptos" panose="02110004020202020204"/>
              <a:ea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370F2DAE-DEE4-E3FA-A199-BE3821C7C79B}"/>
              </a:ext>
            </a:extLst>
          </p:cNvPr>
          <p:cNvSpPr txBox="1"/>
          <p:nvPr/>
        </p:nvSpPr>
        <p:spPr>
          <a:xfrm>
            <a:off x="1228457" y="6439808"/>
            <a:ext cx="929625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a:ea typeface="+mn-ea"/>
                <a:cs typeface="+mn-cs"/>
              </a:rPr>
              <a:t>Prices are monthly &amp; USD. Commercial Data Protection applies when users are signed into their work account using their </a:t>
            </a:r>
            <a:r>
              <a:rPr kumimoji="0" lang="en-US" sz="1100" b="0" i="0" u="none" strike="noStrike" kern="0" cap="none" spc="0" normalizeH="0" baseline="0" noProof="0" err="1">
                <a:ln>
                  <a:noFill/>
                </a:ln>
                <a:solidFill>
                  <a:srgbClr val="000000"/>
                </a:solidFill>
                <a:effectLst/>
                <a:uLnTx/>
                <a:uFillTx/>
                <a:latin typeface="Segoe UI"/>
                <a:ea typeface="+mn-ea"/>
                <a:cs typeface="+mn-cs"/>
              </a:rPr>
              <a:t>organisation’s</a:t>
            </a:r>
            <a:r>
              <a:rPr kumimoji="0" lang="en-US" sz="1100" b="0" i="0" u="none" strike="noStrike" kern="0" cap="none" spc="0" normalizeH="0" baseline="0" noProof="0">
                <a:ln>
                  <a:noFill/>
                </a:ln>
                <a:solidFill>
                  <a:srgbClr val="000000"/>
                </a:solidFill>
                <a:effectLst/>
                <a:uLnTx/>
                <a:uFillTx/>
                <a:latin typeface="Segoe UI"/>
                <a:ea typeface="+mn-ea"/>
                <a:cs typeface="+mn-cs"/>
              </a:rPr>
              <a:t> </a:t>
            </a:r>
            <a:r>
              <a:rPr kumimoji="0" lang="en-US" sz="1100" b="0" i="0" u="none" strike="noStrike" kern="0" cap="none" spc="0" normalizeH="0" baseline="0" noProof="0" err="1">
                <a:ln>
                  <a:noFill/>
                </a:ln>
                <a:solidFill>
                  <a:srgbClr val="000000"/>
                </a:solidFill>
                <a:effectLst/>
                <a:uLnTx/>
                <a:uFillTx/>
                <a:latin typeface="Segoe UI"/>
                <a:ea typeface="+mn-ea"/>
                <a:cs typeface="+mn-cs"/>
              </a:rPr>
              <a:t>Entra</a:t>
            </a:r>
            <a:r>
              <a:rPr kumimoji="0" lang="en-US" sz="1100" b="0" i="0" u="none" strike="noStrike" kern="0" cap="none" spc="0" normalizeH="0" baseline="0" noProof="0">
                <a:ln>
                  <a:noFill/>
                </a:ln>
                <a:solidFill>
                  <a:srgbClr val="000000"/>
                </a:solidFill>
                <a:effectLst/>
                <a:uLnTx/>
                <a:uFillTx/>
                <a:latin typeface="Segoe UI"/>
                <a:ea typeface="+mn-ea"/>
                <a:cs typeface="+mn-cs"/>
              </a:rPr>
              <a:t> ID.</a:t>
            </a:r>
            <a:r>
              <a:rPr kumimoji="0" lang="en-US" sz="11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 </a:t>
            </a:r>
            <a:endParaRPr kumimoji="0" lang="en-US" sz="1100" b="0" i="0" u="none" strike="noStrike" kern="0" cap="none" spc="0" normalizeH="0" baseline="0" noProof="0">
              <a:ln>
                <a:noFill/>
              </a:ln>
              <a:solidFill>
                <a:prstClr val="black"/>
              </a:solidFill>
              <a:effectLst/>
              <a:uLnTx/>
              <a:uFillTx/>
              <a:latin typeface="Aptos" panose="02110004020202020204"/>
              <a:ea typeface="+mn-ea"/>
              <a:cs typeface="+mn-cs"/>
            </a:endParaRPr>
          </a:p>
        </p:txBody>
      </p:sp>
      <p:grpSp>
        <p:nvGrpSpPr>
          <p:cNvPr id="40" name="Group 39" descr="For Organizations">
            <a:extLst>
              <a:ext uri="{FF2B5EF4-FFF2-40B4-BE49-F238E27FC236}">
                <a16:creationId xmlns:a16="http://schemas.microsoft.com/office/drawing/2014/main" id="{A3DC3C00-AB99-F6B9-241A-F56DFDB31EFB}"/>
              </a:ext>
            </a:extLst>
          </p:cNvPr>
          <p:cNvGrpSpPr/>
          <p:nvPr/>
        </p:nvGrpSpPr>
        <p:grpSpPr>
          <a:xfrm>
            <a:off x="9566107" y="403810"/>
            <a:ext cx="1594801" cy="461665"/>
            <a:chOff x="5737914" y="401018"/>
            <a:chExt cx="1694329" cy="461665"/>
          </a:xfrm>
        </p:grpSpPr>
        <p:sp>
          <p:nvSpPr>
            <p:cNvPr id="41" name="TextBox 40">
              <a:extLst>
                <a:ext uri="{FF2B5EF4-FFF2-40B4-BE49-F238E27FC236}">
                  <a16:creationId xmlns:a16="http://schemas.microsoft.com/office/drawing/2014/main" id="{6C4DF0A0-A2E4-D5CE-3EC8-ED939CC863DC}"/>
                </a:ext>
              </a:extLst>
            </p:cNvPr>
            <p:cNvSpPr txBox="1"/>
            <p:nvPr/>
          </p:nvSpPr>
          <p:spPr>
            <a:xfrm>
              <a:off x="5737914" y="401018"/>
              <a:ext cx="1694329" cy="461665"/>
            </a:xfrm>
            <a:prstGeom prst="rect">
              <a:avLst/>
            </a:prstGeom>
            <a:solidFill>
              <a:sysClr val="window" lastClr="FFFFFF"/>
            </a:solid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A4953"/>
                  </a:solidFill>
                  <a:effectLst/>
                  <a:uLnTx/>
                  <a:uFillTx/>
                  <a:latin typeface="Montserrat Black" panose="00000A00000000000000" pitchFamily="2" charset="0"/>
                  <a:ea typeface="+mn-ea"/>
                  <a:cs typeface="Segoe UI" panose="020B0502040204020203" pitchFamily="34" charset="0"/>
                </a:rPr>
                <a:t>For </a:t>
              </a:r>
              <a:r>
                <a:rPr kumimoji="0" lang="en-US" sz="1200" b="0" i="0" u="none" strike="noStrike" kern="0" cap="none" spc="0" normalizeH="0" baseline="0" noProof="0" err="1">
                  <a:ln>
                    <a:noFill/>
                  </a:ln>
                  <a:solidFill>
                    <a:srgbClr val="3A4953"/>
                  </a:solidFill>
                  <a:effectLst/>
                  <a:uLnTx/>
                  <a:uFillTx/>
                  <a:latin typeface="Montserrat Black" panose="00000A00000000000000" pitchFamily="2" charset="0"/>
                  <a:ea typeface="+mn-ea"/>
                  <a:cs typeface="Segoe UI" panose="020B0502040204020203" pitchFamily="34" charset="0"/>
                </a:rPr>
                <a:t>Organisations</a:t>
              </a:r>
              <a:endParaRPr kumimoji="0" lang="en-US" sz="1200" b="0" i="0" u="none" strike="noStrike" kern="0" cap="none" spc="0" normalizeH="0" baseline="0" noProof="0">
                <a:ln>
                  <a:noFill/>
                </a:ln>
                <a:solidFill>
                  <a:srgbClr val="3A4953"/>
                </a:solidFill>
                <a:effectLst/>
                <a:uLnTx/>
                <a:uFillTx/>
                <a:latin typeface="Montserrat Black" panose="00000A00000000000000" pitchFamily="2" charset="0"/>
                <a:ea typeface="+mn-ea"/>
                <a:cs typeface="Segoe UI" panose="020B0502040204020203" pitchFamily="34" charset="0"/>
              </a:endParaRPr>
            </a:p>
          </p:txBody>
        </p:sp>
        <p:pic>
          <p:nvPicPr>
            <p:cNvPr id="42" name="Picture 41">
              <a:extLst>
                <a:ext uri="{FF2B5EF4-FFF2-40B4-BE49-F238E27FC236}">
                  <a16:creationId xmlns:a16="http://schemas.microsoft.com/office/drawing/2014/main" id="{6B6B99E9-8A2D-1FCF-39C1-5C5D378E1D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59255" y="417746"/>
              <a:ext cx="285409" cy="274320"/>
            </a:xfrm>
            <a:prstGeom prst="rect">
              <a:avLst/>
            </a:prstGeom>
          </p:spPr>
        </p:pic>
      </p:grpSp>
      <p:grpSp>
        <p:nvGrpSpPr>
          <p:cNvPr id="43" name="Group 42" descr="For Individuals">
            <a:extLst>
              <a:ext uri="{FF2B5EF4-FFF2-40B4-BE49-F238E27FC236}">
                <a16:creationId xmlns:a16="http://schemas.microsoft.com/office/drawing/2014/main" id="{773F0AAD-58D9-2E26-77D8-F350D8DFE29E}"/>
              </a:ext>
            </a:extLst>
          </p:cNvPr>
          <p:cNvGrpSpPr/>
          <p:nvPr/>
        </p:nvGrpSpPr>
        <p:grpSpPr>
          <a:xfrm>
            <a:off x="5927036" y="403810"/>
            <a:ext cx="1368091" cy="461665"/>
            <a:chOff x="5844258" y="401018"/>
            <a:chExt cx="1453470" cy="461665"/>
          </a:xfrm>
        </p:grpSpPr>
        <p:sp>
          <p:nvSpPr>
            <p:cNvPr id="44" name="TextBox 43">
              <a:extLst>
                <a:ext uri="{FF2B5EF4-FFF2-40B4-BE49-F238E27FC236}">
                  <a16:creationId xmlns:a16="http://schemas.microsoft.com/office/drawing/2014/main" id="{6BFA576E-75C6-38D2-D869-D82F77F95BDA}"/>
                </a:ext>
              </a:extLst>
            </p:cNvPr>
            <p:cNvSpPr txBox="1"/>
            <p:nvPr/>
          </p:nvSpPr>
          <p:spPr>
            <a:xfrm>
              <a:off x="5849591" y="401018"/>
              <a:ext cx="1448137" cy="461665"/>
            </a:xfrm>
            <a:prstGeom prst="rect">
              <a:avLst/>
            </a:prstGeom>
            <a:solidFill>
              <a:sysClr val="window" lastClr="FFFFFF"/>
            </a:solidFill>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A4953"/>
                  </a:solidFill>
                  <a:effectLst/>
                  <a:uLnTx/>
                  <a:uFillTx/>
                  <a:latin typeface="Montserrat Black" panose="00000A00000000000000" pitchFamily="2" charset="0"/>
                  <a:ea typeface="+mn-ea"/>
                  <a:cs typeface="Segoe UI" panose="020B0502040204020203" pitchFamily="34" charset="0"/>
                </a:rPr>
                <a:t>For Individuals</a:t>
              </a:r>
            </a:p>
          </p:txBody>
        </p:sp>
        <p:pic>
          <p:nvPicPr>
            <p:cNvPr id="45" name="Picture 44">
              <a:extLst>
                <a:ext uri="{FF2B5EF4-FFF2-40B4-BE49-F238E27FC236}">
                  <a16:creationId xmlns:a16="http://schemas.microsoft.com/office/drawing/2014/main" id="{CF273934-8F68-21FF-81F8-BD0785C43B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44258" y="417746"/>
              <a:ext cx="285410" cy="274320"/>
            </a:xfrm>
            <a:prstGeom prst="rect">
              <a:avLst/>
            </a:prstGeom>
          </p:spPr>
        </p:pic>
      </p:grpSp>
      <p:sp>
        <p:nvSpPr>
          <p:cNvPr id="46" name="Rectangle: Rounded Corners 45" descr="Table comparing Copilot and Copilot Pro for Individuals.">
            <a:extLst>
              <a:ext uri="{FF2B5EF4-FFF2-40B4-BE49-F238E27FC236}">
                <a16:creationId xmlns:a16="http://schemas.microsoft.com/office/drawing/2014/main" id="{BE341AB4-FBC6-47C6-1B96-4B057A9F42A4}"/>
              </a:ext>
            </a:extLst>
          </p:cNvPr>
          <p:cNvSpPr/>
          <p:nvPr/>
        </p:nvSpPr>
        <p:spPr>
          <a:xfrm>
            <a:off x="212988" y="1489173"/>
            <a:ext cx="8149126" cy="4826770"/>
          </a:xfrm>
          <a:prstGeom prst="roundRect">
            <a:avLst>
              <a:gd name="adj" fmla="val 1847"/>
            </a:avLst>
          </a:prstGeom>
          <a:solidFill>
            <a:srgbClr val="EEF0F3"/>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 name="Rectangle: Rounded Corners 46" descr="Table comparing Copilot and Copilot for Microsoft 365 for Organizations">
            <a:extLst>
              <a:ext uri="{FF2B5EF4-FFF2-40B4-BE49-F238E27FC236}">
                <a16:creationId xmlns:a16="http://schemas.microsoft.com/office/drawing/2014/main" id="{6291A0C4-6F79-FEBA-141E-21FC7FB68440}"/>
              </a:ext>
            </a:extLst>
          </p:cNvPr>
          <p:cNvSpPr/>
          <p:nvPr/>
        </p:nvSpPr>
        <p:spPr>
          <a:xfrm>
            <a:off x="8642685" y="1489542"/>
            <a:ext cx="3300022" cy="4826770"/>
          </a:xfrm>
          <a:prstGeom prst="roundRect">
            <a:avLst>
              <a:gd name="adj" fmla="val 1847"/>
            </a:avLst>
          </a:prstGeom>
          <a:solidFill>
            <a:srgbClr val="EEF0F3"/>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 name="TextBox 47">
            <a:extLst>
              <a:ext uri="{FF2B5EF4-FFF2-40B4-BE49-F238E27FC236}">
                <a16:creationId xmlns:a16="http://schemas.microsoft.com/office/drawing/2014/main" id="{AC95102B-F576-0367-40E2-86C96855BF1E}"/>
              </a:ext>
            </a:extLst>
          </p:cNvPr>
          <p:cNvSpPr txBox="1"/>
          <p:nvPr/>
        </p:nvSpPr>
        <p:spPr>
          <a:xfrm>
            <a:off x="7231381" y="1350389"/>
            <a:ext cx="553222" cy="307777"/>
          </a:xfrm>
          <a:prstGeom prst="roundRect">
            <a:avLst>
              <a:gd name="adj" fmla="val 50000"/>
            </a:avLst>
          </a:prstGeom>
          <a:solidFill>
            <a:srgbClr val="004F88"/>
          </a:solidFill>
          <a:ln w="9525" cap="flat" cmpd="sng" algn="ctr">
            <a:noFill/>
            <a:prstDash val="solid"/>
            <a:headEnd type="none" w="med" len="med"/>
            <a:tailEnd type="none" w="med" len="med"/>
          </a:ln>
          <a:effectLst>
            <a:outerShdw blurRad="63500" dist="63500" dir="8100000" algn="tr" rotWithShape="0">
              <a:prstClr val="black">
                <a:alpha val="10000"/>
              </a:prstClr>
            </a:outerShdw>
          </a:effectLst>
        </p:spPr>
        <p:txBody>
          <a:bodyPr rot="0" spcFirstLastPara="0" vertOverflow="overflow" horzOverflow="overflow" vert="horz" wrap="none" lIns="144000" tIns="18288" rIns="144000" bIns="45720" numCol="1" spcCol="0" rtlCol="0" fromWordArt="0" anchor="ctr" anchorCtr="0" forceAA="0" compatLnSpc="1">
            <a:prstTxWarp prst="textNoShape">
              <a:avLst/>
            </a:prstTxWarp>
            <a:noAutofit/>
          </a:bodyPr>
          <a:lstStyle>
            <a:defPPr>
              <a:defRPr lang="en-US"/>
            </a:defPPr>
            <a:lvl1pPr marR="0" lvl="0" indent="0" algn="ctr"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tx1">
                    <a:lumMod val="85000"/>
                    <a:lumOff val="15000"/>
                  </a:schemeClr>
                </a:solidFill>
                <a:effectLst/>
                <a:uLnTx/>
                <a:uFillTx/>
                <a:latin typeface="Segoe UI Variable Display"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Segoe UI Semibold"/>
                <a:ea typeface="+mn-ea"/>
                <a:cs typeface="Segoe UI" pitchFamily="34" charset="0"/>
              </a:rPr>
              <a:t>$20</a:t>
            </a:r>
          </a:p>
        </p:txBody>
      </p:sp>
      <p:sp>
        <p:nvSpPr>
          <p:cNvPr id="49" name="TextBox 48">
            <a:extLst>
              <a:ext uri="{FF2B5EF4-FFF2-40B4-BE49-F238E27FC236}">
                <a16:creationId xmlns:a16="http://schemas.microsoft.com/office/drawing/2014/main" id="{829D07C4-2708-56D6-084C-4371CE494949}"/>
              </a:ext>
            </a:extLst>
          </p:cNvPr>
          <p:cNvSpPr txBox="1"/>
          <p:nvPr/>
        </p:nvSpPr>
        <p:spPr>
          <a:xfrm>
            <a:off x="9191888" y="1350389"/>
            <a:ext cx="553222" cy="307777"/>
          </a:xfrm>
          <a:prstGeom prst="roundRect">
            <a:avLst>
              <a:gd name="adj" fmla="val 50000"/>
            </a:avLst>
          </a:prstGeom>
          <a:solidFill>
            <a:srgbClr val="004F88"/>
          </a:solidFill>
          <a:ln w="9525" cap="flat" cmpd="sng" algn="ctr">
            <a:noFill/>
            <a:prstDash val="solid"/>
            <a:headEnd type="none" w="med" len="med"/>
            <a:tailEnd type="none" w="med" len="med"/>
          </a:ln>
          <a:effectLst>
            <a:outerShdw blurRad="63500" dist="63500" dir="8100000" algn="tr" rotWithShape="0">
              <a:prstClr val="black">
                <a:alpha val="10000"/>
              </a:prstClr>
            </a:outerShdw>
          </a:effectLst>
        </p:spPr>
        <p:txBody>
          <a:bodyPr rot="0" spcFirstLastPara="0" vertOverflow="overflow" horzOverflow="overflow" vert="horz" wrap="none" lIns="144000" tIns="18288" rIns="144000" bIns="45720" numCol="1" spcCol="0" rtlCol="0" fromWordArt="0" anchor="ctr" anchorCtr="0" forceAA="0" compatLnSpc="1">
            <a:prstTxWarp prst="textNoShape">
              <a:avLst/>
            </a:prstTxWarp>
            <a:noAutofit/>
          </a:bodyPr>
          <a:lstStyle>
            <a:defPPr>
              <a:defRPr lang="en-US"/>
            </a:defPPr>
            <a:lvl1pPr marR="0" lvl="0" indent="0" algn="ctr"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tx1">
                    <a:lumMod val="85000"/>
                    <a:lumOff val="15000"/>
                  </a:schemeClr>
                </a:solidFill>
                <a:effectLst/>
                <a:uLnTx/>
                <a:uFillTx/>
                <a:latin typeface="Segoe UI Variable Display"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Segoe UI Semibold"/>
                <a:ea typeface="+mn-ea"/>
                <a:cs typeface="Segoe UI" pitchFamily="34" charset="0"/>
              </a:rPr>
              <a:t>Free</a:t>
            </a:r>
          </a:p>
        </p:txBody>
      </p:sp>
      <p:sp>
        <p:nvSpPr>
          <p:cNvPr id="50" name="TextBox 49">
            <a:extLst>
              <a:ext uri="{FF2B5EF4-FFF2-40B4-BE49-F238E27FC236}">
                <a16:creationId xmlns:a16="http://schemas.microsoft.com/office/drawing/2014/main" id="{0B746331-9247-2072-3F0F-113006FD9D1B}"/>
              </a:ext>
            </a:extLst>
          </p:cNvPr>
          <p:cNvSpPr txBox="1"/>
          <p:nvPr/>
        </p:nvSpPr>
        <p:spPr>
          <a:xfrm>
            <a:off x="10840869" y="1350389"/>
            <a:ext cx="553222" cy="307777"/>
          </a:xfrm>
          <a:prstGeom prst="roundRect">
            <a:avLst>
              <a:gd name="adj" fmla="val 50000"/>
            </a:avLst>
          </a:prstGeom>
          <a:solidFill>
            <a:srgbClr val="004F88"/>
          </a:solidFill>
          <a:ln w="9525" cap="flat" cmpd="sng" algn="ctr">
            <a:noFill/>
            <a:prstDash val="solid"/>
            <a:headEnd type="none" w="med" len="med"/>
            <a:tailEnd type="none" w="med" len="med"/>
          </a:ln>
          <a:effectLst>
            <a:outerShdw blurRad="63500" dist="63500" dir="8100000" algn="tr" rotWithShape="0">
              <a:prstClr val="black">
                <a:alpha val="10000"/>
              </a:prstClr>
            </a:outerShdw>
          </a:effectLst>
        </p:spPr>
        <p:txBody>
          <a:bodyPr rot="0" spcFirstLastPara="0" vertOverflow="overflow" horzOverflow="overflow" vert="horz" wrap="none" lIns="144000" tIns="18288" rIns="144000" bIns="45720" numCol="1" spcCol="0" rtlCol="0" fromWordArt="0" anchor="ctr" anchorCtr="0" forceAA="0" compatLnSpc="1">
            <a:prstTxWarp prst="textNoShape">
              <a:avLst/>
            </a:prstTxWarp>
            <a:noAutofit/>
          </a:bodyPr>
          <a:lstStyle>
            <a:defPPr>
              <a:defRPr lang="en-US"/>
            </a:defPPr>
            <a:lvl1pPr marR="0" lvl="0" indent="0" algn="ctr"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tx1">
                    <a:lumMod val="85000"/>
                    <a:lumOff val="15000"/>
                  </a:schemeClr>
                </a:solidFill>
                <a:effectLst/>
                <a:uLnTx/>
                <a:uFillTx/>
                <a:latin typeface="Segoe UI Variable Display"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Segoe UI Semibold"/>
                <a:ea typeface="+mn-ea"/>
                <a:cs typeface="Segoe UI" pitchFamily="34" charset="0"/>
              </a:rPr>
              <a:t>$30</a:t>
            </a:r>
          </a:p>
        </p:txBody>
      </p:sp>
      <p:sp>
        <p:nvSpPr>
          <p:cNvPr id="51" name="TextBox 50">
            <a:extLst>
              <a:ext uri="{FF2B5EF4-FFF2-40B4-BE49-F238E27FC236}">
                <a16:creationId xmlns:a16="http://schemas.microsoft.com/office/drawing/2014/main" id="{8A398F2D-E9B0-F2D7-997C-F8BF7D147377}"/>
              </a:ext>
            </a:extLst>
          </p:cNvPr>
          <p:cNvSpPr txBox="1"/>
          <p:nvPr/>
        </p:nvSpPr>
        <p:spPr>
          <a:xfrm>
            <a:off x="5599972" y="1350389"/>
            <a:ext cx="553222" cy="307777"/>
          </a:xfrm>
          <a:prstGeom prst="roundRect">
            <a:avLst>
              <a:gd name="adj" fmla="val 50000"/>
            </a:avLst>
          </a:prstGeom>
          <a:solidFill>
            <a:srgbClr val="004F88"/>
          </a:solidFill>
          <a:ln w="9525" cap="flat" cmpd="sng" algn="ctr">
            <a:noFill/>
            <a:prstDash val="solid"/>
            <a:headEnd type="none" w="med" len="med"/>
            <a:tailEnd type="none" w="med" len="med"/>
          </a:ln>
          <a:effectLst>
            <a:outerShdw blurRad="63500" dist="63500" dir="8100000" algn="tr" rotWithShape="0">
              <a:prstClr val="black">
                <a:alpha val="10000"/>
              </a:prstClr>
            </a:outerShdw>
          </a:effectLst>
        </p:spPr>
        <p:txBody>
          <a:bodyPr rot="0" spcFirstLastPara="0" vertOverflow="overflow" horzOverflow="overflow" vert="horz" wrap="none" lIns="144000" tIns="18288" rIns="144000" bIns="45720" numCol="1" spcCol="0" rtlCol="0" fromWordArt="0" anchor="ctr" anchorCtr="0" forceAA="0" compatLnSpc="1">
            <a:prstTxWarp prst="textNoShape">
              <a:avLst/>
            </a:prstTxWarp>
            <a:noAutofit/>
          </a:bodyPr>
          <a:lstStyle>
            <a:defPPr>
              <a:defRPr lang="en-US"/>
            </a:defPPr>
            <a:lvl1pPr marR="0" lvl="0" indent="0" algn="ctr" fontAlgn="base">
              <a:lnSpc>
                <a:spcPct val="100000"/>
              </a:lnSpc>
              <a:spcBef>
                <a:spcPct val="0"/>
              </a:spcBef>
              <a:spcAft>
                <a:spcPct val="0"/>
              </a:spcAft>
              <a:buClrTx/>
              <a:buSzTx/>
              <a:buFontTx/>
              <a:buNone/>
              <a:tabLst/>
              <a:defRPr kumimoji="0" sz="2000" b="1" i="0" u="none" strike="noStrike" cap="none" spc="0" normalizeH="0" baseline="0">
                <a:ln w="3175">
                  <a:noFill/>
                </a:ln>
                <a:solidFill>
                  <a:schemeClr val="tx1">
                    <a:lumMod val="85000"/>
                    <a:lumOff val="15000"/>
                  </a:schemeClr>
                </a:solidFill>
                <a:effectLst/>
                <a:uLnTx/>
                <a:uFillTx/>
                <a:latin typeface="Segoe UI Variable Display"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Segoe UI Semibold"/>
                <a:ea typeface="+mn-ea"/>
                <a:cs typeface="Segoe UI" pitchFamily="34" charset="0"/>
              </a:rPr>
              <a:t>Free</a:t>
            </a:r>
          </a:p>
        </p:txBody>
      </p:sp>
      <p:graphicFrame>
        <p:nvGraphicFramePr>
          <p:cNvPr id="52" name="Table 3">
            <a:extLst>
              <a:ext uri="{FF2B5EF4-FFF2-40B4-BE49-F238E27FC236}">
                <a16:creationId xmlns:a16="http://schemas.microsoft.com/office/drawing/2014/main" id="{7B6168F0-349E-B7E0-8E51-9AC8153A9E52}"/>
              </a:ext>
            </a:extLst>
          </p:cNvPr>
          <p:cNvGraphicFramePr>
            <a:graphicFrameLocks noGrp="1"/>
          </p:cNvGraphicFramePr>
          <p:nvPr>
            <p:extLst>
              <p:ext uri="{D42A27DB-BD31-4B8C-83A1-F6EECF244321}">
                <p14:modId xmlns:p14="http://schemas.microsoft.com/office/powerpoint/2010/main" val="145313346"/>
              </p:ext>
            </p:extLst>
          </p:nvPr>
        </p:nvGraphicFramePr>
        <p:xfrm>
          <a:off x="212987" y="683299"/>
          <a:ext cx="11729720" cy="5632643"/>
        </p:xfrm>
        <a:graphic>
          <a:graphicData uri="http://schemas.openxmlformats.org/drawingml/2006/table">
            <a:tbl>
              <a:tblPr firstRow="1" bandRow="1"/>
              <a:tblGrid>
                <a:gridCol w="4846320">
                  <a:extLst>
                    <a:ext uri="{9D8B030D-6E8A-4147-A177-3AD203B41FA5}">
                      <a16:colId xmlns:a16="http://schemas.microsoft.com/office/drawing/2014/main" val="470002673"/>
                    </a:ext>
                  </a:extLst>
                </a:gridCol>
                <a:gridCol w="1645920">
                  <a:extLst>
                    <a:ext uri="{9D8B030D-6E8A-4147-A177-3AD203B41FA5}">
                      <a16:colId xmlns:a16="http://schemas.microsoft.com/office/drawing/2014/main" val="3905166343"/>
                    </a:ext>
                  </a:extLst>
                </a:gridCol>
                <a:gridCol w="1645920">
                  <a:extLst>
                    <a:ext uri="{9D8B030D-6E8A-4147-A177-3AD203B41FA5}">
                      <a16:colId xmlns:a16="http://schemas.microsoft.com/office/drawing/2014/main" val="1646087710"/>
                    </a:ext>
                  </a:extLst>
                </a:gridCol>
                <a:gridCol w="299720">
                  <a:extLst>
                    <a:ext uri="{9D8B030D-6E8A-4147-A177-3AD203B41FA5}">
                      <a16:colId xmlns:a16="http://schemas.microsoft.com/office/drawing/2014/main" val="2424205616"/>
                    </a:ext>
                  </a:extLst>
                </a:gridCol>
                <a:gridCol w="1645920">
                  <a:extLst>
                    <a:ext uri="{9D8B030D-6E8A-4147-A177-3AD203B41FA5}">
                      <a16:colId xmlns:a16="http://schemas.microsoft.com/office/drawing/2014/main" val="2230011668"/>
                    </a:ext>
                  </a:extLst>
                </a:gridCol>
                <a:gridCol w="1645920">
                  <a:extLst>
                    <a:ext uri="{9D8B030D-6E8A-4147-A177-3AD203B41FA5}">
                      <a16:colId xmlns:a16="http://schemas.microsoft.com/office/drawing/2014/main" val="802745116"/>
                    </a:ext>
                  </a:extLst>
                </a:gridCol>
              </a:tblGrid>
              <a:tr h="636993">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2000">
                        <a:solidFill>
                          <a:srgbClr val="FFFFFF"/>
                        </a:solidFill>
                        <a:latin typeface="Segoe UI" panose="020B0502040204020203" pitchFamily="34" charset="0"/>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0" kern="1200">
                          <a:solidFill>
                            <a:srgbClr val="3A4953"/>
                          </a:solidFill>
                          <a:latin typeface="Segoe UI Semibold" panose="020B0702040204020203" pitchFamily="34" charset="0"/>
                          <a:ea typeface="+mn-ea"/>
                          <a:cs typeface="Segoe UI Semibold" panose="020B0702040204020203" pitchFamily="34" charset="0"/>
                        </a:rPr>
                        <a:t>Copilot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0" kern="1200">
                          <a:solidFill>
                            <a:srgbClr val="3A4953"/>
                          </a:solidFill>
                          <a:latin typeface="Segoe UI Semibold" panose="020B0702040204020203" pitchFamily="34" charset="0"/>
                          <a:ea typeface="+mn-ea"/>
                          <a:cs typeface="Segoe UI Semibold" panose="020B0702040204020203" pitchFamily="34" charset="0"/>
                        </a:rPr>
                        <a:t>Copilot</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0" kern="1200">
                          <a:solidFill>
                            <a:srgbClr val="3A4953"/>
                          </a:solidFill>
                          <a:latin typeface="Segoe UI Semibold" panose="020B0702040204020203" pitchFamily="34" charset="0"/>
                          <a:ea typeface="+mn-ea"/>
                          <a:cs typeface="Segoe UI Semibold" panose="020B0702040204020203" pitchFamily="34" charset="0"/>
                        </a:rPr>
                        <a:t>Pro</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100" b="0" kern="1200">
                        <a:solidFill>
                          <a:srgbClr val="3A4953"/>
                        </a:solidFill>
                        <a:latin typeface="Segoe UI Semibold" panose="020B0702040204020203" pitchFamily="34" charset="0"/>
                        <a:ea typeface="+mn-ea"/>
                        <a:cs typeface="Segoe UI Semibold" panose="020B07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0" kern="1200">
                          <a:solidFill>
                            <a:srgbClr val="3A4953"/>
                          </a:solidFill>
                          <a:latin typeface="Segoe UI Semibold" panose="020B0702040204020203" pitchFamily="34" charset="0"/>
                          <a:ea typeface="+mn-ea"/>
                          <a:cs typeface="Segoe UI Semibold" panose="020B0702040204020203" pitchFamily="34" charset="0"/>
                        </a:rPr>
                        <a:t>Copilot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0" kern="1200">
                          <a:solidFill>
                            <a:srgbClr val="3A4953"/>
                          </a:solidFill>
                          <a:latin typeface="Segoe UI Semibold" panose="020B0702040204020203" pitchFamily="34" charset="0"/>
                          <a:ea typeface="+mn-ea"/>
                          <a:cs typeface="Segoe UI Semibold" panose="020B0702040204020203" pitchFamily="34" charset="0"/>
                        </a:rPr>
                        <a:t>Copilot for</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0" kern="1200">
                          <a:solidFill>
                            <a:srgbClr val="3A4953"/>
                          </a:solidFill>
                          <a:latin typeface="Segoe UI Semibold" panose="020B0702040204020203" pitchFamily="34" charset="0"/>
                          <a:ea typeface="+mn-ea"/>
                          <a:cs typeface="Segoe UI Semibold" panose="020B0702040204020203" pitchFamily="34" charset="0"/>
                        </a:rPr>
                        <a:t> Microsoft 365</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237025"/>
                  </a:ext>
                </a:extLst>
              </a:tr>
              <a:tr h="341258">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endParaRPr lang="en-US" sz="1600">
                        <a:solidFill>
                          <a:srgbClr val="3A4953"/>
                        </a:solidFill>
                        <a:latin typeface="Segoe UI" panose="020B0502040204020203" pitchFamily="34" charset="0"/>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1757124"/>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Foundational Capabilities</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844128"/>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Web Grounding </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1575284"/>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Commercial Data Protection</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1000304"/>
                  </a:ext>
                </a:extLst>
              </a:tr>
              <a:tr h="517029">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r>
                        <a:rPr lang="en-US" sz="1400">
                          <a:solidFill>
                            <a:srgbClr val="3A4953"/>
                          </a:solidFill>
                          <a:latin typeface="Segoe UI" panose="020B0502040204020203" pitchFamily="34" charset="0"/>
                          <a:cs typeface="Segoe UI" panose="020B0502040204020203" pitchFamily="34" charset="0"/>
                        </a:rPr>
                        <a:t>Priority Model Access</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5798760"/>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Copilot in Outlook, Word, Excel, PowerPoint, and OneNote</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136525" cap="rnd" cmpd="sng">
                          <a:gradFill flip="none" rotWithShape="1">
                            <a:gsLst>
                              <a:gs pos="0">
                                <a:srgbClr val="79C6EA"/>
                              </a:gs>
                              <a:gs pos="57000">
                                <a:srgbClr val="1592DE"/>
                              </a:gs>
                            </a:gsLst>
                            <a:lin ang="2700000" scaled="1"/>
                            <a:tileRect/>
                          </a:gradFill>
                          <a:round/>
                        </a:ln>
                        <a:no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gradFill flip="none" rotWithShape="1">
                            <a:gsLst>
                              <a:gs pos="0">
                                <a:srgbClr val="79C6EA"/>
                              </a:gs>
                              <a:gs pos="54000">
                                <a:srgbClr val="1592DE"/>
                              </a:gs>
                            </a:gsLst>
                            <a:lin ang="2700000" scaled="1"/>
                            <a:tileRect/>
                          </a:grad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136525" cap="rnd" cmpd="sng">
                          <a:gradFill flip="none" rotWithShape="1">
                            <a:gsLst>
                              <a:gs pos="0">
                                <a:srgbClr val="79C6EA"/>
                              </a:gs>
                              <a:gs pos="57000">
                                <a:srgbClr val="1592DE"/>
                              </a:gs>
                            </a:gsLst>
                            <a:lin ang="2700000" scaled="1"/>
                            <a:tileRect/>
                          </a:gradFill>
                          <a:round/>
                        </a:ln>
                        <a:no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326626"/>
                  </a:ext>
                </a:extLst>
              </a:tr>
              <a:tr h="517029">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r>
                        <a:rPr lang="en-US" sz="1400">
                          <a:solidFill>
                            <a:srgbClr val="3A4953"/>
                          </a:solidFill>
                          <a:latin typeface="Segoe UI" panose="020B0502040204020203" pitchFamily="34" charset="0"/>
                          <a:cs typeface="Segoe UI" panose="020B0502040204020203" pitchFamily="34" charset="0"/>
                        </a:rPr>
                        <a:t>Copilot in Teams</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075559"/>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Microsoft Graph Grounding </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1203997"/>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Enterprise-Grade Data Protection</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88900" cap="flat" cmpd="sng">
                            <a:gradFill flip="none" rotWithShape="1">
                              <a:gsLst>
                                <a:gs pos="0">
                                  <a:srgbClr val="79C6EA"/>
                                </a:gs>
                                <a:gs pos="57000">
                                  <a:srgbClr val="1592DE"/>
                                </a:gs>
                              </a:gsLst>
                              <a:lin ang="2700000" scaled="1"/>
                              <a:tileRect/>
                            </a:gradFill>
                            <a:round/>
                          </a:ln>
                          <a:solidFill>
                            <a:srgbClr val="1592DE"/>
                          </a:solidFill>
                          <a:effectLst/>
                          <a:uLnTx/>
                          <a:uFillTx/>
                          <a:latin typeface="Segoe UI" panose="020B0502040204020203" pitchFamily="34" charset="0"/>
                          <a:ea typeface="+mn-ea"/>
                          <a:cs typeface="Segoe UI" panose="020B0502040204020203" pitchFamily="34" charset="0"/>
                        </a:rPr>
                        <a:t>●</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381389"/>
                  </a:ext>
                </a:extLst>
              </a:tr>
              <a:tr h="51702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400">
                          <a:solidFill>
                            <a:srgbClr val="3A4953"/>
                          </a:solidFill>
                          <a:latin typeface="Segoe UI" panose="020B0502040204020203" pitchFamily="34" charset="0"/>
                          <a:cs typeface="Segoe UI" panose="020B0502040204020203" pitchFamily="34" charset="0"/>
                        </a:rPr>
                        <a:t>Customization</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A4953"/>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4953"/>
                          </a:solidFill>
                          <a:effectLst/>
                          <a:uLnTx/>
                          <a:uFillTx/>
                          <a:latin typeface="Segoe UI" panose="020B0502040204020203" pitchFamily="34" charset="0"/>
                          <a:ea typeface="+mn-ea"/>
                          <a:cs typeface="Segoe UI" panose="020B0502040204020203" pitchFamily="34" charset="0"/>
                        </a:rPr>
                        <a:t>Copilot GPT </a:t>
                      </a:r>
                    </a:p>
                    <a:p>
                      <a:pPr marL="0" marR="0" lvl="0" indent="0" algn="ctr" defTabSz="9323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4953"/>
                          </a:solidFill>
                          <a:effectLst/>
                          <a:uLnTx/>
                          <a:uFillTx/>
                          <a:latin typeface="Segoe UI" panose="020B0502040204020203" pitchFamily="34" charset="0"/>
                          <a:ea typeface="+mn-ea"/>
                          <a:cs typeface="Segoe UI" panose="020B0502040204020203" pitchFamily="34" charset="0"/>
                        </a:rPr>
                        <a:t>Builder</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5370"/>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A4953"/>
                        </a:solidFill>
                        <a:effectLst/>
                        <a:uLnTx/>
                        <a:uFillTx/>
                        <a:latin typeface="Segoe UI" panose="020B0502040204020203" pitchFamily="34" charset="0"/>
                        <a:ea typeface="+mn-ea"/>
                        <a:cs typeface="Segoe UI" panose="020B0502040204020203" pitchFamily="34" charset="0"/>
                      </a:endParaRP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384" rtl="0" eaLnBrk="1" fontAlgn="auto" latinLnBrk="0" hangingPunct="1">
                        <a:lnSpc>
                          <a:spcPct val="100000"/>
                        </a:lnSpc>
                        <a:spcBef>
                          <a:spcPts val="0"/>
                        </a:spcBef>
                        <a:spcAft>
                          <a:spcPts val="0"/>
                        </a:spcAft>
                        <a:buClrTx/>
                        <a:buSzTx/>
                        <a:buFontTx/>
                        <a:buNone/>
                        <a:tabLst/>
                        <a:defRPr/>
                      </a:pPr>
                      <a:r>
                        <a:rPr lang="en-US" sz="1400">
                          <a:solidFill>
                            <a:srgbClr val="3A4953"/>
                          </a:solidFill>
                          <a:latin typeface="Segoe UI" panose="020B0502040204020203" pitchFamily="34" charset="0"/>
                          <a:cs typeface="Segoe UI" panose="020B0502040204020203" pitchFamily="34" charset="0"/>
                        </a:rPr>
                        <a:t>Copilot</a:t>
                      </a:r>
                    </a:p>
                    <a:p>
                      <a:pPr marL="0" marR="0" lvl="0" indent="0" algn="ctr" defTabSz="932384" rtl="0" eaLnBrk="1" fontAlgn="auto" latinLnBrk="0" hangingPunct="1">
                        <a:lnSpc>
                          <a:spcPct val="100000"/>
                        </a:lnSpc>
                        <a:spcBef>
                          <a:spcPts val="0"/>
                        </a:spcBef>
                        <a:spcAft>
                          <a:spcPts val="0"/>
                        </a:spcAft>
                        <a:buClrTx/>
                        <a:buSzTx/>
                        <a:buFontTx/>
                        <a:buNone/>
                        <a:tabLst/>
                        <a:defRPr/>
                      </a:pPr>
                      <a:r>
                        <a:rPr lang="en-US" sz="1400">
                          <a:solidFill>
                            <a:srgbClr val="3A4953"/>
                          </a:solidFill>
                          <a:latin typeface="Segoe UI" panose="020B0502040204020203" pitchFamily="34" charset="0"/>
                          <a:cs typeface="Segoe UI" panose="020B0502040204020203" pitchFamily="34" charset="0"/>
                        </a:rPr>
                        <a:t>Studio</a:t>
                      </a:r>
                    </a:p>
                  </a:txBody>
                  <a:tcPr marL="137160" marR="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90752"/>
                  </a:ext>
                </a:extLst>
              </a:tr>
            </a:tbl>
          </a:graphicData>
        </a:graphic>
      </p:graphicFrame>
    </p:spTree>
    <p:extLst>
      <p:ext uri="{BB962C8B-B14F-4D97-AF65-F5344CB8AC3E}">
        <p14:creationId xmlns:p14="http://schemas.microsoft.com/office/powerpoint/2010/main" val="384175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path" presetSubtype="0" decel="100000" fill="hold" grpId="1" nodeType="withEffect">
                                  <p:stCondLst>
                                    <p:cond delay="500"/>
                                  </p:stCondLst>
                                  <p:childTnLst>
                                    <p:animMotion origin="layout" path="M -8.33333E-7 7.40741E-7 L -8.33333E-7 0.03542 " pathEditMode="relative" rAng="0" ptsTypes="AA">
                                      <p:cBhvr>
                                        <p:cTn id="9" dur="700" spd="-100000" fill="hold"/>
                                        <p:tgtEl>
                                          <p:spTgt spid="38"/>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500"/>
                                  </p:stCondLst>
                                  <p:childTnLst>
                                    <p:animMotion origin="layout" path="M -1.45833E-6 7.40741E-7 L -1.45833E-6 0.03542 " pathEditMode="relative" rAng="0" ptsTypes="AA">
                                      <p:cBhvr>
                                        <p:cTn id="14" dur="700" spd="-100000" fill="hold"/>
                                        <p:tgtEl>
                                          <p:spTgt spid="37"/>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42" presetClass="path" presetSubtype="0" decel="100000" fill="hold" grpId="1" nodeType="withEffect">
                                  <p:stCondLst>
                                    <p:cond delay="0"/>
                                  </p:stCondLst>
                                  <p:childTnLst>
                                    <p:animMotion origin="layout" path="M -3.54167E-6 3.7037E-7 L -3.54167E-6 0.03542 " pathEditMode="relative" rAng="0" ptsTypes="AA">
                                      <p:cBhvr>
                                        <p:cTn id="19" dur="700" spd="-100000" fill="hold"/>
                                        <p:tgtEl>
                                          <p:spTgt spid="48"/>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42" presetClass="path" presetSubtype="0" decel="100000" fill="hold" grpId="1" nodeType="withEffect">
                                  <p:stCondLst>
                                    <p:cond delay="0"/>
                                  </p:stCondLst>
                                  <p:childTnLst>
                                    <p:animMotion origin="layout" path="M 4.375E-6 0 L 4.375E-6 0.03542 " pathEditMode="relative" rAng="0" ptsTypes="AA">
                                      <p:cBhvr>
                                        <p:cTn id="24" dur="700" spd="-100000" fill="hold"/>
                                        <p:tgtEl>
                                          <p:spTgt spid="49"/>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42" presetClass="path" presetSubtype="0" decel="100000" fill="hold" grpId="1" nodeType="withEffect">
                                  <p:stCondLst>
                                    <p:cond delay="0"/>
                                  </p:stCondLst>
                                  <p:childTnLst>
                                    <p:animMotion origin="layout" path="M -1.45833E-6 2.22222E-6 L -1.45833E-6 0.03541 " pathEditMode="relative" rAng="0" ptsTypes="AA">
                                      <p:cBhvr>
                                        <p:cTn id="29" dur="700" spd="-100000" fill="hold"/>
                                        <p:tgtEl>
                                          <p:spTgt spid="50"/>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42" presetClass="path" presetSubtype="0" decel="100000" fill="hold" grpId="1" nodeType="withEffect">
                                  <p:stCondLst>
                                    <p:cond delay="0"/>
                                  </p:stCondLst>
                                  <p:childTnLst>
                                    <p:animMotion origin="layout" path="M -3.54167E-6 3.7037E-7 L -3.54167E-6 0.03542 " pathEditMode="relative" rAng="0" ptsTypes="AA">
                                      <p:cBhvr>
                                        <p:cTn id="34" dur="700" spd="-100000" fill="hold"/>
                                        <p:tgtEl>
                                          <p:spTgt spid="51"/>
                                        </p:tgtEl>
                                        <p:attrNameLst>
                                          <p:attrName>ppt_x</p:attrName>
                                          <p:attrName>ppt_y</p:attrName>
                                        </p:attrNameLst>
                                      </p:cBhvr>
                                      <p:rCtr x="0" y="1759"/>
                                    </p:animMotion>
                                  </p:childTnLst>
                                </p:cTn>
                              </p:par>
                              <p:par>
                                <p:cTn id="35" presetID="10"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51BD1DB-244E-5D39-17C8-456F40EE1C9E}"/>
              </a:ext>
            </a:extLst>
          </p:cNvPr>
          <p:cNvSpPr>
            <a:spLocks noGrp="1"/>
          </p:cNvSpPr>
          <p:nvPr>
            <p:ph type="title"/>
          </p:nvPr>
        </p:nvSpPr>
        <p:spPr/>
        <p:txBody>
          <a:bodyPr/>
          <a:lstStyle/>
          <a:p>
            <a:r>
              <a:rPr lang="en-AU"/>
              <a:t>Getting Customers AI Ready</a:t>
            </a:r>
          </a:p>
        </p:txBody>
      </p:sp>
      <p:sp>
        <p:nvSpPr>
          <p:cNvPr id="12" name="Content Placeholder 11">
            <a:extLst>
              <a:ext uri="{FF2B5EF4-FFF2-40B4-BE49-F238E27FC236}">
                <a16:creationId xmlns:a16="http://schemas.microsoft.com/office/drawing/2014/main" id="{FA2E1820-252C-2A0C-1212-34B4CA3CC268}"/>
              </a:ext>
            </a:extLst>
          </p:cNvPr>
          <p:cNvSpPr>
            <a:spLocks noGrp="1"/>
          </p:cNvSpPr>
          <p:nvPr>
            <p:ph idx="25"/>
          </p:nvPr>
        </p:nvSpPr>
        <p:spPr>
          <a:xfrm>
            <a:off x="1044157" y="2690036"/>
            <a:ext cx="5722404" cy="3371225"/>
          </a:xfrm>
        </p:spPr>
        <p:txBody>
          <a:bodyPr>
            <a:normAutofit/>
          </a:bodyPr>
          <a:lstStyle/>
          <a:p>
            <a:pPr marL="57150" indent="-285750">
              <a:buFont typeface="Arial" panose="020B0604020202020204" pitchFamily="34" charset="0"/>
              <a:buChar char="•"/>
            </a:pPr>
            <a:r>
              <a:rPr lang="en-AU"/>
              <a:t>Reviewing subscription renewals &amp; upselling licenses </a:t>
            </a:r>
          </a:p>
          <a:p>
            <a:pPr marL="57150" indent="-285750">
              <a:buFont typeface="Arial" panose="020B0604020202020204" pitchFamily="34" charset="0"/>
              <a:buChar char="•"/>
            </a:pPr>
            <a:r>
              <a:rPr lang="en-AU"/>
              <a:t>Consolidating data in Microsoft 365</a:t>
            </a:r>
          </a:p>
          <a:p>
            <a:pPr marL="57150" indent="-285750">
              <a:buFont typeface="Arial" panose="020B0604020202020204" pitchFamily="34" charset="0"/>
              <a:buChar char="•"/>
            </a:pPr>
            <a:r>
              <a:rPr lang="en-AU"/>
              <a:t>Identifying business cases and which users within the organisation with benefit from Copilot for M365 </a:t>
            </a:r>
          </a:p>
          <a:p>
            <a:pPr marL="57150" indent="-285750">
              <a:buFont typeface="Arial" panose="020B0604020202020204" pitchFamily="34" charset="0"/>
              <a:buChar char="•"/>
            </a:pPr>
            <a:r>
              <a:rPr lang="en-AU"/>
              <a:t>Reviewing and correcting permissions</a:t>
            </a:r>
          </a:p>
          <a:p>
            <a:pPr marL="57150" indent="-285750">
              <a:buFont typeface="Arial" panose="020B0604020202020204" pitchFamily="34" charset="0"/>
              <a:buChar char="•"/>
            </a:pPr>
            <a:r>
              <a:rPr lang="en-AU"/>
              <a:t>Implementing Microsoft Information Protection</a:t>
            </a:r>
          </a:p>
          <a:p>
            <a:endParaRPr lang="en-AU"/>
          </a:p>
        </p:txBody>
      </p:sp>
      <p:sp>
        <p:nvSpPr>
          <p:cNvPr id="3" name="Rectangle: Rounded Corners 4">
            <a:extLst>
              <a:ext uri="{FF2B5EF4-FFF2-40B4-BE49-F238E27FC236}">
                <a16:creationId xmlns:a16="http://schemas.microsoft.com/office/drawing/2014/main" id="{97A375F7-0214-6CD7-BB1D-7101D1E5E08D}"/>
              </a:ext>
              <a:ext uri="{C183D7F6-B498-43B3-948B-1728B52AA6E4}">
                <adec:decorative xmlns:adec="http://schemas.microsoft.com/office/drawing/2017/decorative" val="1"/>
              </a:ext>
            </a:extLst>
          </p:cNvPr>
          <p:cNvSpPr/>
          <p:nvPr/>
        </p:nvSpPr>
        <p:spPr bwMode="auto">
          <a:xfrm>
            <a:off x="6766561" y="1121679"/>
            <a:ext cx="3506774" cy="4614642"/>
          </a:xfrm>
          <a:prstGeom prst="roundRect">
            <a:avLst>
              <a:gd name="adj" fmla="val 4148"/>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46304" rIns="144000" bIns="18288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a:ln w="3175">
                <a:noFill/>
              </a:ln>
              <a:solidFill>
                <a:srgbClr val="8661C5"/>
              </a:solidFill>
              <a:effectLst/>
              <a:uLnTx/>
              <a:uFillTx/>
              <a:latin typeface="Segoe Sans Display Semibold"/>
              <a:ea typeface="+mn-ea"/>
              <a:cs typeface="Segoe UI" pitchFamily="34" charset="0"/>
            </a:endParaRPr>
          </a:p>
        </p:txBody>
      </p:sp>
      <p:sp>
        <p:nvSpPr>
          <p:cNvPr id="4" name="TextBox 3">
            <a:extLst>
              <a:ext uri="{FF2B5EF4-FFF2-40B4-BE49-F238E27FC236}">
                <a16:creationId xmlns:a16="http://schemas.microsoft.com/office/drawing/2014/main" id="{B1BEB6D5-D9B8-18AE-0564-E305DCD904A4}"/>
              </a:ext>
              <a:ext uri="{C183D7F6-B498-43B3-948B-1728B52AA6E4}">
                <adec:decorative xmlns:adec="http://schemas.microsoft.com/office/drawing/2017/decorative" val="1"/>
              </a:ext>
            </a:extLst>
          </p:cNvPr>
          <p:cNvSpPr txBox="1"/>
          <p:nvPr/>
        </p:nvSpPr>
        <p:spPr>
          <a:xfrm>
            <a:off x="7077042" y="1394636"/>
            <a:ext cx="2885813" cy="2690313"/>
          </a:xfrm>
          <a:prstGeom prst="roundRect">
            <a:avLst>
              <a:gd name="adj" fmla="val 6068"/>
            </a:avLst>
          </a:prstGeom>
          <a:noFill/>
          <a:ln w="57150">
            <a:solidFill>
              <a:schemeClr val="accent1"/>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noFill/>
              <a:effectLst/>
              <a:uLnTx/>
              <a:uFillTx/>
              <a:latin typeface="Segoe Sans Display"/>
              <a:ea typeface="+mn-ea"/>
              <a:cs typeface="+mn-cs"/>
            </a:endParaRPr>
          </a:p>
        </p:txBody>
      </p:sp>
      <p:sp>
        <p:nvSpPr>
          <p:cNvPr id="5" name="Rectangle: Rounded Corners 4">
            <a:extLst>
              <a:ext uri="{FF2B5EF4-FFF2-40B4-BE49-F238E27FC236}">
                <a16:creationId xmlns:a16="http://schemas.microsoft.com/office/drawing/2014/main" id="{F65EC334-9C0E-8772-1134-2FF6FABBAB79}"/>
              </a:ext>
            </a:extLst>
          </p:cNvPr>
          <p:cNvSpPr/>
          <p:nvPr/>
        </p:nvSpPr>
        <p:spPr bwMode="auto">
          <a:xfrm>
            <a:off x="7198493" y="150994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8661C5"/>
                </a:solidFill>
                <a:latin typeface="Segoe Sans Display Semibold"/>
              </a:rPr>
              <a:t>Data protection and restriction</a:t>
            </a:r>
          </a:p>
        </p:txBody>
      </p:sp>
      <p:sp>
        <p:nvSpPr>
          <p:cNvPr id="6" name="Rectangle: Rounded Corners 5">
            <a:extLst>
              <a:ext uri="{FF2B5EF4-FFF2-40B4-BE49-F238E27FC236}">
                <a16:creationId xmlns:a16="http://schemas.microsoft.com/office/drawing/2014/main" id="{BB6A6279-B5F5-201C-7733-19F7772C6E4A}"/>
              </a:ext>
            </a:extLst>
          </p:cNvPr>
          <p:cNvSpPr/>
          <p:nvPr/>
        </p:nvSpPr>
        <p:spPr bwMode="auto">
          <a:xfrm>
            <a:off x="7198493" y="214139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Data structuring</a:t>
            </a:r>
          </a:p>
        </p:txBody>
      </p:sp>
      <p:sp>
        <p:nvSpPr>
          <p:cNvPr id="7" name="Rectangle: Rounded Corners 6">
            <a:extLst>
              <a:ext uri="{FF2B5EF4-FFF2-40B4-BE49-F238E27FC236}">
                <a16:creationId xmlns:a16="http://schemas.microsoft.com/office/drawing/2014/main" id="{8F1B755B-844B-C065-CDDF-E821D32A6B83}"/>
              </a:ext>
            </a:extLst>
          </p:cNvPr>
          <p:cNvSpPr/>
          <p:nvPr/>
        </p:nvSpPr>
        <p:spPr bwMode="auto">
          <a:xfrm>
            <a:off x="7198493" y="277284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Foundational</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productivity deployment</a:t>
            </a:r>
          </a:p>
        </p:txBody>
      </p:sp>
      <p:sp>
        <p:nvSpPr>
          <p:cNvPr id="8" name="Rectangle: Rounded Corners 7">
            <a:extLst>
              <a:ext uri="{FF2B5EF4-FFF2-40B4-BE49-F238E27FC236}">
                <a16:creationId xmlns:a16="http://schemas.microsoft.com/office/drawing/2014/main" id="{DA9F5593-34C0-5BE4-E632-CD969527446E}"/>
              </a:ext>
            </a:extLst>
          </p:cNvPr>
          <p:cNvSpPr/>
          <p:nvPr/>
        </p:nvSpPr>
        <p:spPr bwMode="auto">
          <a:xfrm>
            <a:off x="7198493" y="340429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AI readiness evaluation</a:t>
            </a:r>
          </a:p>
        </p:txBody>
      </p:sp>
      <p:sp>
        <p:nvSpPr>
          <p:cNvPr id="9" name="Plus Sign 8" descr="Plus">
            <a:extLst>
              <a:ext uri="{FF2B5EF4-FFF2-40B4-BE49-F238E27FC236}">
                <a16:creationId xmlns:a16="http://schemas.microsoft.com/office/drawing/2014/main" id="{6B4B8410-6E0F-42A6-EE48-AAC5F02CDB77}"/>
              </a:ext>
              <a:ext uri="{C183D7F6-B498-43B3-948B-1728B52AA6E4}">
                <adec:decorative xmlns:adec="http://schemas.microsoft.com/office/drawing/2017/decorative" val="0"/>
              </a:ext>
            </a:extLst>
          </p:cNvPr>
          <p:cNvSpPr/>
          <p:nvPr/>
        </p:nvSpPr>
        <p:spPr bwMode="auto">
          <a:xfrm>
            <a:off x="8359294" y="4222599"/>
            <a:ext cx="321308"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481DFDBB-6C27-882D-57EC-99DE1507E6F9}"/>
              </a:ext>
            </a:extLst>
          </p:cNvPr>
          <p:cNvSpPr/>
          <p:nvPr/>
        </p:nvSpPr>
        <p:spPr bwMode="auto">
          <a:xfrm>
            <a:off x="7198493" y="4688634"/>
            <a:ext cx="2642911" cy="89476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Copilot for Microsoft 365</a:t>
            </a:r>
          </a:p>
        </p:txBody>
      </p:sp>
      <p:sp>
        <p:nvSpPr>
          <p:cNvPr id="13" name="TextBox 12">
            <a:extLst>
              <a:ext uri="{FF2B5EF4-FFF2-40B4-BE49-F238E27FC236}">
                <a16:creationId xmlns:a16="http://schemas.microsoft.com/office/drawing/2014/main" id="{E2A6F71D-7ED5-FD1D-2A48-CB8E620CF1C6}"/>
              </a:ext>
            </a:extLst>
          </p:cNvPr>
          <p:cNvSpPr txBox="1"/>
          <p:nvPr/>
        </p:nvSpPr>
        <p:spPr>
          <a:xfrm>
            <a:off x="10816872" y="2535195"/>
            <a:ext cx="1123557" cy="517065"/>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Get AI Ready services</a:t>
            </a:r>
          </a:p>
        </p:txBody>
      </p:sp>
      <p:sp>
        <p:nvSpPr>
          <p:cNvPr id="14" name="!!Get AI brace">
            <a:extLst>
              <a:ext uri="{FF2B5EF4-FFF2-40B4-BE49-F238E27FC236}">
                <a16:creationId xmlns:a16="http://schemas.microsoft.com/office/drawing/2014/main" id="{CAE70DC8-B596-7E14-C541-FF19E69BBE07}"/>
              </a:ext>
              <a:ext uri="{C183D7F6-B498-43B3-948B-1728B52AA6E4}">
                <adec:decorative xmlns:adec="http://schemas.microsoft.com/office/drawing/2017/decorative" val="1"/>
              </a:ext>
            </a:extLst>
          </p:cNvPr>
          <p:cNvSpPr/>
          <p:nvPr/>
        </p:nvSpPr>
        <p:spPr>
          <a:xfrm>
            <a:off x="10396248" y="1527196"/>
            <a:ext cx="420182" cy="2496917"/>
          </a:xfrm>
          <a:prstGeom prst="rightBrace">
            <a:avLst>
              <a:gd name="adj1" fmla="val 0"/>
              <a:gd name="adj2" fmla="val 50025"/>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38447674-48C5-A89E-F6A0-281EB837706D}"/>
              </a:ext>
            </a:extLst>
          </p:cNvPr>
          <p:cNvSpPr txBox="1"/>
          <p:nvPr/>
        </p:nvSpPr>
        <p:spPr>
          <a:xfrm>
            <a:off x="10816872" y="4576271"/>
            <a:ext cx="1160602" cy="517065"/>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Copilot for M365 license</a:t>
            </a:r>
          </a:p>
        </p:txBody>
      </p:sp>
      <p:sp>
        <p:nvSpPr>
          <p:cNvPr id="16" name="Copilot brace">
            <a:extLst>
              <a:ext uri="{FF2B5EF4-FFF2-40B4-BE49-F238E27FC236}">
                <a16:creationId xmlns:a16="http://schemas.microsoft.com/office/drawing/2014/main" id="{9C16679E-5955-845D-756D-FAD40FB99E2B}"/>
              </a:ext>
              <a:ext uri="{C183D7F6-B498-43B3-948B-1728B52AA6E4}">
                <adec:decorative xmlns:adec="http://schemas.microsoft.com/office/drawing/2017/decorative" val="1"/>
              </a:ext>
            </a:extLst>
          </p:cNvPr>
          <p:cNvSpPr/>
          <p:nvPr/>
        </p:nvSpPr>
        <p:spPr>
          <a:xfrm>
            <a:off x="10396248" y="4083147"/>
            <a:ext cx="420182" cy="1507817"/>
          </a:xfrm>
          <a:prstGeom prst="rightBrace">
            <a:avLst>
              <a:gd name="adj1" fmla="val 0"/>
              <a:gd name="adj2" fmla="val 50000"/>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253022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42" presetClass="path" presetSubtype="0" decel="100000" fill="hold" grpId="1" nodeType="withEffect">
                                  <p:stCondLst>
                                    <p:cond delay="0"/>
                                  </p:stCondLst>
                                  <p:childTnLst>
                                    <p:animMotion origin="layout" path="M -4.58333E-6 1.85185E-6 L -0.02591 1.85185E-6 " pathEditMode="relative" rAng="0" ptsTypes="AA">
                                      <p:cBhvr>
                                        <p:cTn id="31" dur="750" spd="-100000" fill="hold"/>
                                        <p:tgtEl>
                                          <p:spTgt spid="16"/>
                                        </p:tgtEl>
                                        <p:attrNameLst>
                                          <p:attrName>ppt_x</p:attrName>
                                          <p:attrName>ppt_y</p:attrName>
                                        </p:attrNameLst>
                                      </p:cBhvr>
                                      <p:rCtr x="-1302" y="0"/>
                                    </p:animMotion>
                                  </p:childTnLst>
                                </p:cTn>
                              </p:par>
                              <p:par>
                                <p:cTn id="32" presetID="10" presetClass="entr" presetSubtype="0" fill="hold" grpId="0" nodeType="withEffect">
                                  <p:stCondLst>
                                    <p:cond delay="1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42" presetClass="path" presetSubtype="0" decel="100000" fill="hold" grpId="1" nodeType="withEffect">
                                  <p:stCondLst>
                                    <p:cond delay="100"/>
                                  </p:stCondLst>
                                  <p:childTnLst>
                                    <p:animMotion origin="layout" path="M 1.66667E-6 3.33333E-6 L -0.02591 3.33333E-6 " pathEditMode="relative" rAng="0" ptsTypes="AA">
                                      <p:cBhvr>
                                        <p:cTn id="36" dur="750" spd="-100000" fill="hold"/>
                                        <p:tgtEl>
                                          <p:spTgt spid="15"/>
                                        </p:tgtEl>
                                        <p:attrNameLst>
                                          <p:attrName>ppt_x</p:attrName>
                                          <p:attrName>ppt_y</p:attrName>
                                        </p:attrNameLst>
                                      </p:cBhvr>
                                      <p:rCtr x="-1302" y="0"/>
                                    </p:animMotion>
                                  </p:childTnLst>
                                </p:cTn>
                              </p:par>
                              <p:par>
                                <p:cTn id="37" presetID="21" presetClass="entr" presetSubtype="1" fill="hold" grpId="0" nodeType="withEffect">
                                  <p:stCondLst>
                                    <p:cond delay="75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1000"/>
                                        <p:tgtEl>
                                          <p:spTgt spid="4"/>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42" presetClass="path" presetSubtype="0" decel="100000" fill="hold" grpId="1" nodeType="withEffect">
                                  <p:stCondLst>
                                    <p:cond delay="1000"/>
                                  </p:stCondLst>
                                  <p:childTnLst>
                                    <p:animMotion origin="layout" path="M -4.58333E-6 -3.7037E-6 L -0.02591 -3.7037E-6 " pathEditMode="relative" rAng="0" ptsTypes="AA">
                                      <p:cBhvr>
                                        <p:cTn id="44" dur="750" spd="-100000" fill="hold"/>
                                        <p:tgtEl>
                                          <p:spTgt spid="14"/>
                                        </p:tgtEl>
                                        <p:attrNameLst>
                                          <p:attrName>ppt_x</p:attrName>
                                          <p:attrName>ppt_y</p:attrName>
                                        </p:attrNameLst>
                                      </p:cBhvr>
                                      <p:rCtr x="-1302" y="0"/>
                                    </p:animMotion>
                                  </p:childTnLst>
                                </p:cTn>
                              </p:par>
                              <p:par>
                                <p:cTn id="45" presetID="10" presetClass="entr" presetSubtype="0" fill="hold" grpId="0" nodeType="withEffect">
                                  <p:stCondLst>
                                    <p:cond delay="11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42" presetClass="path" presetSubtype="0" decel="100000" fill="hold" grpId="1" nodeType="withEffect">
                                  <p:stCondLst>
                                    <p:cond delay="1100"/>
                                  </p:stCondLst>
                                  <p:childTnLst>
                                    <p:animMotion origin="layout" path="M 4.16667E-6 -1.48148E-6 L -0.02592 -1.48148E-6 " pathEditMode="relative" rAng="0" ptsTypes="AA">
                                      <p:cBhvr>
                                        <p:cTn id="49" dur="750" spd="-100000" fill="hold"/>
                                        <p:tgtEl>
                                          <p:spTgt spid="13"/>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3" grpId="0"/>
      <p:bldP spid="13" grpId="1"/>
      <p:bldP spid="14" grpId="0" animBg="1"/>
      <p:bldP spid="14" grpId="1" animBg="1"/>
      <p:bldP spid="15" grpId="0"/>
      <p:bldP spid="15" grpId="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4E917-B1A6-FE3E-D538-8CD235173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37EAD-6AB1-A3C8-2DD3-C8142FADB74F}"/>
              </a:ext>
            </a:extLst>
          </p:cNvPr>
          <p:cNvSpPr>
            <a:spLocks noGrp="1"/>
          </p:cNvSpPr>
          <p:nvPr>
            <p:ph type="title"/>
          </p:nvPr>
        </p:nvSpPr>
        <p:spPr>
          <a:xfrm>
            <a:off x="3744967" y="2506134"/>
            <a:ext cx="7905165" cy="1359934"/>
          </a:xfrm>
        </p:spPr>
        <p:txBody>
          <a:bodyPr/>
          <a:lstStyle/>
          <a:p>
            <a:r>
              <a:rPr lang="en-AU"/>
              <a:t>Partner Opportunity</a:t>
            </a:r>
          </a:p>
        </p:txBody>
      </p:sp>
      <p:pic>
        <p:nvPicPr>
          <p:cNvPr id="8" name="Content Placeholder 7" descr="A rainbow colored logo on a black background&#10;&#10;Description automatically generated">
            <a:extLst>
              <a:ext uri="{FF2B5EF4-FFF2-40B4-BE49-F238E27FC236}">
                <a16:creationId xmlns:a16="http://schemas.microsoft.com/office/drawing/2014/main" id="{6C4FAB39-4421-DB87-1758-702C40B053A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4144" y="1076325"/>
            <a:ext cx="2913063" cy="2913063"/>
          </a:xfrm>
        </p:spPr>
      </p:pic>
    </p:spTree>
    <p:extLst>
      <p:ext uri="{BB962C8B-B14F-4D97-AF65-F5344CB8AC3E}">
        <p14:creationId xmlns:p14="http://schemas.microsoft.com/office/powerpoint/2010/main" val="381862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6" y="510988"/>
            <a:ext cx="6196098" cy="738664"/>
          </a:xfrm>
        </p:spPr>
        <p:txBody>
          <a:bodyPr/>
          <a:lstStyle/>
          <a:p>
            <a:r>
              <a:rPr lang="en-US" sz="2400">
                <a:latin typeface="Montserrat Black" panose="00000A00000000000000" pitchFamily="2" charset="0"/>
              </a:rPr>
              <a:t>Copilot brings additional CSP revenue and profitability opportunities    </a:t>
            </a:r>
          </a:p>
        </p:txBody>
      </p:sp>
      <p:sp>
        <p:nvSpPr>
          <p:cNvPr id="5" name="Rectangle: Rounded Corners 4">
            <a:extLst>
              <a:ext uri="{FF2B5EF4-FFF2-40B4-BE49-F238E27FC236}">
                <a16:creationId xmlns:a16="http://schemas.microsoft.com/office/drawing/2014/main" id="{5C9FD9B2-5588-96B9-ABE0-9743E161EAE8}"/>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89" name="Rectangle: Rounded Corners 4">
            <a:extLst>
              <a:ext uri="{FF2B5EF4-FFF2-40B4-BE49-F238E27FC236}">
                <a16:creationId xmlns:a16="http://schemas.microsoft.com/office/drawing/2014/main" id="{E209887F-3813-501B-66AC-86F61BFAF3D3}"/>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sp>
        <p:nvSpPr>
          <p:cNvPr id="4" name="Speech Bubble: Rectangle with Corners Rounded 3">
            <a:extLst>
              <a:ext uri="{FF2B5EF4-FFF2-40B4-BE49-F238E27FC236}">
                <a16:creationId xmlns:a16="http://schemas.microsoft.com/office/drawing/2014/main" id="{1A399147-0751-3F0D-54A6-4616D0D4FAD0}"/>
              </a:ext>
            </a:extLst>
          </p:cNvPr>
          <p:cNvSpPr/>
          <p:nvPr/>
        </p:nvSpPr>
        <p:spPr bwMode="auto">
          <a:xfrm>
            <a:off x="574815" y="3256796"/>
            <a:ext cx="1613447" cy="1225868"/>
          </a:xfrm>
          <a:prstGeom prst="wedgeRoundRectCallout">
            <a:avLst>
              <a:gd name="adj1" fmla="val 89750"/>
              <a:gd name="adj2" fmla="val -4198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Sans Display Semibold"/>
                <a:ea typeface="+mn-ea"/>
                <a:cs typeface="+mn-cs"/>
              </a:rPr>
              <a:t>Partner services opportunity with Business Premium 2-3x license price</a:t>
            </a:r>
          </a:p>
        </p:txBody>
      </p:sp>
      <p:sp>
        <p:nvSpPr>
          <p:cNvPr id="6" name="Rectangle: Rounded Corners 5">
            <a:extLst>
              <a:ext uri="{FF2B5EF4-FFF2-40B4-BE49-F238E27FC236}">
                <a16:creationId xmlns:a16="http://schemas.microsoft.com/office/drawing/2014/main" id="{433D64EB-86EC-5361-0963-8B1650A85D1B}"/>
              </a:ext>
            </a:extLst>
          </p:cNvPr>
          <p:cNvSpPr/>
          <p:nvPr/>
        </p:nvSpPr>
        <p:spPr bwMode="auto">
          <a:xfrm>
            <a:off x="2853400" y="1629667"/>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Teams Phone</a:t>
            </a:r>
          </a:p>
        </p:txBody>
      </p:sp>
      <p:sp>
        <p:nvSpPr>
          <p:cNvPr id="7" name="Rectangle: Rounded Corners 6">
            <a:extLst>
              <a:ext uri="{FF2B5EF4-FFF2-40B4-BE49-F238E27FC236}">
                <a16:creationId xmlns:a16="http://schemas.microsoft.com/office/drawing/2014/main" id="{C0E6CEB0-8B62-4B3D-44FF-B75119FDE548}"/>
              </a:ext>
            </a:extLst>
          </p:cNvPr>
          <p:cNvSpPr/>
          <p:nvPr/>
        </p:nvSpPr>
        <p:spPr bwMode="auto">
          <a:xfrm>
            <a:off x="2853400" y="2028449"/>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Teams Meeting room</a:t>
            </a:r>
          </a:p>
        </p:txBody>
      </p:sp>
      <p:sp>
        <p:nvSpPr>
          <p:cNvPr id="8" name="Rectangle: Rounded Corners 7">
            <a:extLst>
              <a:ext uri="{FF2B5EF4-FFF2-40B4-BE49-F238E27FC236}">
                <a16:creationId xmlns:a16="http://schemas.microsoft.com/office/drawing/2014/main" id="{BEFF7835-08CF-B097-0E67-6458CD2B5A08}"/>
              </a:ext>
            </a:extLst>
          </p:cNvPr>
          <p:cNvSpPr/>
          <p:nvPr/>
        </p:nvSpPr>
        <p:spPr bwMode="auto">
          <a:xfrm>
            <a:off x="2853399" y="2427231"/>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Endpoint MDR/SOC </a:t>
            </a:r>
          </a:p>
        </p:txBody>
      </p:sp>
      <p:sp>
        <p:nvSpPr>
          <p:cNvPr id="9" name="Rectangle: Rounded Corners 8">
            <a:extLst>
              <a:ext uri="{FF2B5EF4-FFF2-40B4-BE49-F238E27FC236}">
                <a16:creationId xmlns:a16="http://schemas.microsoft.com/office/drawing/2014/main" id="{E3FEB3EE-BFD6-05A9-3DAB-C8165F7DC5BB}"/>
              </a:ext>
            </a:extLst>
          </p:cNvPr>
          <p:cNvSpPr/>
          <p:nvPr/>
        </p:nvSpPr>
        <p:spPr bwMode="auto">
          <a:xfrm>
            <a:off x="2853400" y="2826013"/>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NIST/CIS security frameworks standardization </a:t>
            </a:r>
          </a:p>
        </p:txBody>
      </p:sp>
      <p:sp>
        <p:nvSpPr>
          <p:cNvPr id="10" name="Rectangle: Rounded Corners 9">
            <a:extLst>
              <a:ext uri="{FF2B5EF4-FFF2-40B4-BE49-F238E27FC236}">
                <a16:creationId xmlns:a16="http://schemas.microsoft.com/office/drawing/2014/main" id="{CC797853-9DBC-95D7-EFE4-5479AE8112EB}"/>
              </a:ext>
            </a:extLst>
          </p:cNvPr>
          <p:cNvSpPr/>
          <p:nvPr/>
        </p:nvSpPr>
        <p:spPr bwMode="auto">
          <a:xfrm>
            <a:off x="2853400" y="3412080"/>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Risk assessment w/ secure score</a:t>
            </a:r>
          </a:p>
        </p:txBody>
      </p:sp>
      <p:sp>
        <p:nvSpPr>
          <p:cNvPr id="11" name="Rectangle: Rounded Corners 10">
            <a:extLst>
              <a:ext uri="{FF2B5EF4-FFF2-40B4-BE49-F238E27FC236}">
                <a16:creationId xmlns:a16="http://schemas.microsoft.com/office/drawing/2014/main" id="{7DDE9066-BC6A-DD29-4965-1AB58C1A64CC}"/>
              </a:ext>
            </a:extLst>
          </p:cNvPr>
          <p:cNvSpPr/>
          <p:nvPr/>
        </p:nvSpPr>
        <p:spPr bwMode="auto">
          <a:xfrm>
            <a:off x="2853400" y="3810862"/>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Onboarding services (email, endpoint, identity, remote access, etc.)</a:t>
            </a:r>
          </a:p>
        </p:txBody>
      </p:sp>
      <p:sp>
        <p:nvSpPr>
          <p:cNvPr id="12" name="Rectangle: Rounded Corners 11">
            <a:extLst>
              <a:ext uri="{FF2B5EF4-FFF2-40B4-BE49-F238E27FC236}">
                <a16:creationId xmlns:a16="http://schemas.microsoft.com/office/drawing/2014/main" id="{4CABDCD0-05B5-2DF6-121E-CB40B809C89F}"/>
              </a:ext>
            </a:extLst>
          </p:cNvPr>
          <p:cNvSpPr/>
          <p:nvPr/>
        </p:nvSpPr>
        <p:spPr bwMode="auto">
          <a:xfrm>
            <a:off x="2853400" y="4396929"/>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Device lifecycle management </a:t>
            </a:r>
          </a:p>
        </p:txBody>
      </p:sp>
      <p:sp>
        <p:nvSpPr>
          <p:cNvPr id="13" name="Rectangle: Rounded Corners 12">
            <a:extLst>
              <a:ext uri="{FF2B5EF4-FFF2-40B4-BE49-F238E27FC236}">
                <a16:creationId xmlns:a16="http://schemas.microsoft.com/office/drawing/2014/main" id="{A247DB41-2C65-39EE-5B3D-4099F82721D7}"/>
              </a:ext>
            </a:extLst>
          </p:cNvPr>
          <p:cNvSpPr/>
          <p:nvPr/>
        </p:nvSpPr>
        <p:spPr bwMode="auto">
          <a:xfrm>
            <a:off x="2853399" y="4795708"/>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Support </a:t>
            </a:r>
          </a:p>
        </p:txBody>
      </p:sp>
      <p:sp>
        <p:nvSpPr>
          <p:cNvPr id="14" name="Rectangle: Rounded Corners 13">
            <a:extLst>
              <a:ext uri="{FF2B5EF4-FFF2-40B4-BE49-F238E27FC236}">
                <a16:creationId xmlns:a16="http://schemas.microsoft.com/office/drawing/2014/main" id="{31B81E2E-F311-54EB-19B9-D6E9DF7A4888}"/>
              </a:ext>
            </a:extLst>
          </p:cNvPr>
          <p:cNvSpPr/>
          <p:nvPr/>
        </p:nvSpPr>
        <p:spPr bwMode="auto">
          <a:xfrm>
            <a:off x="2853400" y="5395361"/>
            <a:ext cx="2557074" cy="951651"/>
          </a:xfrm>
          <a:prstGeom prst="roundRect">
            <a:avLst/>
          </a:prstGeom>
          <a:solidFill>
            <a:schemeClr val="accent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Microsoft 365 </a:t>
            </a:r>
            <a:b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Business Premium </a:t>
            </a:r>
            <a:b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standard services</a:t>
            </a:r>
          </a:p>
        </p:txBody>
      </p:sp>
      <p:sp>
        <p:nvSpPr>
          <p:cNvPr id="100" name="TextBox 99">
            <a:extLst>
              <a:ext uri="{FF2B5EF4-FFF2-40B4-BE49-F238E27FC236}">
                <a16:creationId xmlns:a16="http://schemas.microsoft.com/office/drawing/2014/main" id="{529B365B-82E3-5C17-7BDF-D439EB4FE7A9}"/>
              </a:ext>
            </a:extLst>
          </p:cNvPr>
          <p:cNvSpPr txBox="1"/>
          <p:nvPr/>
        </p:nvSpPr>
        <p:spPr>
          <a:xfrm>
            <a:off x="6019040" y="3108592"/>
            <a:ext cx="999910" cy="738664"/>
          </a:xfrm>
          <a:prstGeom prst="rect">
            <a:avLst/>
          </a:prstGeom>
          <a:noFill/>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Business Premium managed services</a:t>
            </a:r>
          </a:p>
        </p:txBody>
      </p:sp>
      <p:sp>
        <p:nvSpPr>
          <p:cNvPr id="101" name="Right Brace 100">
            <a:extLst>
              <a:ext uri="{FF2B5EF4-FFF2-40B4-BE49-F238E27FC236}">
                <a16:creationId xmlns:a16="http://schemas.microsoft.com/office/drawing/2014/main" id="{557F5A49-98ED-6C92-41DB-B555194DE20A}"/>
              </a:ext>
              <a:ext uri="{C183D7F6-B498-43B3-948B-1728B52AA6E4}">
                <adec:decorative xmlns:adec="http://schemas.microsoft.com/office/drawing/2017/decorative" val="1"/>
              </a:ext>
            </a:extLst>
          </p:cNvPr>
          <p:cNvSpPr/>
          <p:nvPr/>
        </p:nvSpPr>
        <p:spPr>
          <a:xfrm>
            <a:off x="5678050" y="1629667"/>
            <a:ext cx="245880" cy="3696515"/>
          </a:xfrm>
          <a:prstGeom prst="rightBrace">
            <a:avLst>
              <a:gd name="adj1" fmla="val 0"/>
              <a:gd name="adj2" fmla="val 49748"/>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2" name="Plus Sign 101">
            <a:extLst>
              <a:ext uri="{FF2B5EF4-FFF2-40B4-BE49-F238E27FC236}">
                <a16:creationId xmlns:a16="http://schemas.microsoft.com/office/drawing/2014/main" id="{502722CD-219C-C35F-AA5A-9AD998F7B8A1}"/>
              </a:ext>
              <a:ext uri="{C183D7F6-B498-43B3-948B-1728B52AA6E4}">
                <adec:decorative xmlns:adec="http://schemas.microsoft.com/office/drawing/2017/decorative" val="1"/>
              </a:ext>
            </a:extLst>
          </p:cNvPr>
          <p:cNvSpPr/>
          <p:nvPr/>
        </p:nvSpPr>
        <p:spPr bwMode="auto">
          <a:xfrm>
            <a:off x="6389140" y="5716028"/>
            <a:ext cx="322530"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03" name="Right Brace 102">
            <a:extLst>
              <a:ext uri="{FF2B5EF4-FFF2-40B4-BE49-F238E27FC236}">
                <a16:creationId xmlns:a16="http://schemas.microsoft.com/office/drawing/2014/main" id="{8B20A786-2A13-7757-230D-9F6EC0CED13D}"/>
              </a:ext>
              <a:ext uri="{C183D7F6-B498-43B3-948B-1728B52AA6E4}">
                <adec:decorative xmlns:adec="http://schemas.microsoft.com/office/drawing/2017/decorative" val="1"/>
              </a:ext>
            </a:extLst>
          </p:cNvPr>
          <p:cNvSpPr/>
          <p:nvPr/>
        </p:nvSpPr>
        <p:spPr>
          <a:xfrm>
            <a:off x="5674117" y="5395360"/>
            <a:ext cx="275364" cy="969721"/>
          </a:xfrm>
          <a:prstGeom prst="rightBrace">
            <a:avLst>
              <a:gd name="adj1" fmla="val 0"/>
              <a:gd name="adj2" fmla="val 50000"/>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sp>
        <p:nvSpPr>
          <p:cNvPr id="104" name="Rectangle: Rounded Corners 4">
            <a:extLst>
              <a:ext uri="{FF2B5EF4-FFF2-40B4-BE49-F238E27FC236}">
                <a16:creationId xmlns:a16="http://schemas.microsoft.com/office/drawing/2014/main" id="{C1EE451B-DFF2-D8B9-83CE-2496C3CBCB59}"/>
              </a:ext>
              <a:ext uri="{C183D7F6-B498-43B3-948B-1728B52AA6E4}">
                <adec:decorative xmlns:adec="http://schemas.microsoft.com/office/drawing/2017/decorative" val="1"/>
              </a:ext>
            </a:extLst>
          </p:cNvPr>
          <p:cNvSpPr/>
          <p:nvPr/>
        </p:nvSpPr>
        <p:spPr bwMode="auto">
          <a:xfrm>
            <a:off x="7228424" y="213360"/>
            <a:ext cx="3061860" cy="6291268"/>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F6F36ABD-B271-B073-86F0-EC95E5209C6D}"/>
              </a:ext>
            </a:extLst>
          </p:cNvPr>
          <p:cNvSpPr/>
          <p:nvPr/>
        </p:nvSpPr>
        <p:spPr bwMode="auto">
          <a:xfrm>
            <a:off x="7437898" y="34536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Extensions with Copilot Studio</a:t>
            </a:r>
          </a:p>
        </p:txBody>
      </p:sp>
      <p:sp>
        <p:nvSpPr>
          <p:cNvPr id="105" name="Rectangle: Rounded Corners 104">
            <a:extLst>
              <a:ext uri="{FF2B5EF4-FFF2-40B4-BE49-F238E27FC236}">
                <a16:creationId xmlns:a16="http://schemas.microsoft.com/office/drawing/2014/main" id="{D14DFE43-F437-CEA0-DE6A-A5987526993F}"/>
              </a:ext>
            </a:extLst>
          </p:cNvPr>
          <p:cNvSpPr/>
          <p:nvPr/>
        </p:nvSpPr>
        <p:spPr bwMode="auto">
          <a:xfrm>
            <a:off x="7437898" y="9752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Copilot for M365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user adoption &amp; training</a:t>
            </a:r>
          </a:p>
        </p:txBody>
      </p:sp>
      <p:sp>
        <p:nvSpPr>
          <p:cNvPr id="106" name="Rectangle: Rounded Corners 105">
            <a:extLst>
              <a:ext uri="{FF2B5EF4-FFF2-40B4-BE49-F238E27FC236}">
                <a16:creationId xmlns:a16="http://schemas.microsoft.com/office/drawing/2014/main" id="{CCD41113-1E80-3506-FED9-609E9BD2E938}"/>
              </a:ext>
            </a:extLst>
          </p:cNvPr>
          <p:cNvSpPr/>
          <p:nvPr/>
        </p:nvSpPr>
        <p:spPr bwMode="auto">
          <a:xfrm>
            <a:off x="7437899" y="16066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Microsoft Copilot for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M365 Deployment</a:t>
            </a:r>
          </a:p>
        </p:txBody>
      </p:sp>
      <p:sp>
        <p:nvSpPr>
          <p:cNvPr id="107" name="Rectangle: Rounded Corners 106">
            <a:extLst>
              <a:ext uri="{FF2B5EF4-FFF2-40B4-BE49-F238E27FC236}">
                <a16:creationId xmlns:a16="http://schemas.microsoft.com/office/drawing/2014/main" id="{28C3D534-9597-5AC3-0C3D-CBB359278FFB}"/>
              </a:ext>
            </a:extLst>
          </p:cNvPr>
          <p:cNvSpPr/>
          <p:nvPr/>
        </p:nvSpPr>
        <p:spPr bwMode="auto">
          <a:xfrm>
            <a:off x="7437899" y="22381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Microsoft Copilot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Deployment</a:t>
            </a:r>
          </a:p>
        </p:txBody>
      </p:sp>
      <p:sp>
        <p:nvSpPr>
          <p:cNvPr id="108" name="Rectangle: Rounded Corners 107">
            <a:extLst>
              <a:ext uri="{FF2B5EF4-FFF2-40B4-BE49-F238E27FC236}">
                <a16:creationId xmlns:a16="http://schemas.microsoft.com/office/drawing/2014/main" id="{214D76A4-6384-D6DC-9553-DB57A0ADB3FA}"/>
              </a:ext>
            </a:extLst>
          </p:cNvPr>
          <p:cNvSpPr/>
          <p:nvPr/>
        </p:nvSpPr>
        <p:spPr bwMode="auto">
          <a:xfrm>
            <a:off x="7437899" y="28695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Data protection, restriction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and labeling</a:t>
            </a:r>
          </a:p>
        </p:txBody>
      </p:sp>
      <p:sp>
        <p:nvSpPr>
          <p:cNvPr id="109" name="Rectangle: Rounded Corners 108">
            <a:extLst>
              <a:ext uri="{FF2B5EF4-FFF2-40B4-BE49-F238E27FC236}">
                <a16:creationId xmlns:a16="http://schemas.microsoft.com/office/drawing/2014/main" id="{739B19C9-C403-020C-BC7A-B0E1CAB9ED44}"/>
              </a:ext>
            </a:extLst>
          </p:cNvPr>
          <p:cNvSpPr/>
          <p:nvPr/>
        </p:nvSpPr>
        <p:spPr bwMode="auto">
          <a:xfrm>
            <a:off x="7437899" y="35010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Save data to OneDrive</a:t>
            </a:r>
          </a:p>
        </p:txBody>
      </p:sp>
      <p:sp>
        <p:nvSpPr>
          <p:cNvPr id="110" name="Rectangle: Rounded Corners 109">
            <a:extLst>
              <a:ext uri="{FF2B5EF4-FFF2-40B4-BE49-F238E27FC236}">
                <a16:creationId xmlns:a16="http://schemas.microsoft.com/office/drawing/2014/main" id="{0E236DCA-117D-2C5E-170B-F042F2EDF512}"/>
              </a:ext>
            </a:extLst>
          </p:cNvPr>
          <p:cNvSpPr/>
          <p:nvPr/>
        </p:nvSpPr>
        <p:spPr bwMode="auto">
          <a:xfrm>
            <a:off x="7437899" y="41324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M365 foundational</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productivity deployment</a:t>
            </a:r>
          </a:p>
        </p:txBody>
      </p:sp>
      <p:sp>
        <p:nvSpPr>
          <p:cNvPr id="111" name="Rectangle: Rounded Corners 110">
            <a:extLst>
              <a:ext uri="{FF2B5EF4-FFF2-40B4-BE49-F238E27FC236}">
                <a16:creationId xmlns:a16="http://schemas.microsoft.com/office/drawing/2014/main" id="{BC572288-AE91-3191-E047-DE54C05BEB1A}"/>
              </a:ext>
            </a:extLst>
          </p:cNvPr>
          <p:cNvSpPr/>
          <p:nvPr/>
        </p:nvSpPr>
        <p:spPr bwMode="auto">
          <a:xfrm>
            <a:off x="7437899" y="47639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AI readiness evaluation</a:t>
            </a:r>
          </a:p>
        </p:txBody>
      </p:sp>
      <p:sp>
        <p:nvSpPr>
          <p:cNvPr id="112" name="Rectangle: Rounded Corners 111">
            <a:extLst>
              <a:ext uri="{FF2B5EF4-FFF2-40B4-BE49-F238E27FC236}">
                <a16:creationId xmlns:a16="http://schemas.microsoft.com/office/drawing/2014/main" id="{02FEA0BB-5601-7B8F-DC3E-A991814E44B9}"/>
              </a:ext>
            </a:extLst>
          </p:cNvPr>
          <p:cNvSpPr/>
          <p:nvPr/>
        </p:nvSpPr>
        <p:spPr bwMode="auto">
          <a:xfrm>
            <a:off x="7437899" y="5395360"/>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Copilot for M365</a:t>
            </a:r>
          </a:p>
        </p:txBody>
      </p:sp>
      <p:sp>
        <p:nvSpPr>
          <p:cNvPr id="113" name="TextBox 112">
            <a:extLst>
              <a:ext uri="{FF2B5EF4-FFF2-40B4-BE49-F238E27FC236}">
                <a16:creationId xmlns:a16="http://schemas.microsoft.com/office/drawing/2014/main" id="{75168610-9794-AD4F-D339-7881246FC220}"/>
              </a:ext>
            </a:extLst>
          </p:cNvPr>
          <p:cNvSpPr txBox="1"/>
          <p:nvPr/>
        </p:nvSpPr>
        <p:spPr>
          <a:xfrm>
            <a:off x="10842692" y="992285"/>
            <a:ext cx="1123557" cy="1181862"/>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Copilot for M365 deployment and</a:t>
            </a:r>
            <a:br>
              <a:rPr kumimoji="0" lang="en-US" sz="1200" b="0" i="0" u="none" strike="noStrike" kern="1200" cap="none" spc="0" normalizeH="0" baseline="0" noProof="0">
                <a:ln>
                  <a:noFill/>
                </a:ln>
                <a:solidFill>
                  <a:prstClr val="black"/>
                </a:solidFill>
                <a:effectLst/>
                <a:uLnTx/>
                <a:uFillTx/>
                <a:latin typeface="Segoe Sans Display Semibold"/>
                <a:ea typeface="+mn-ea"/>
                <a:cs typeface="+mn-cs"/>
              </a:rPr>
            </a:b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adoption services</a:t>
            </a:r>
          </a:p>
        </p:txBody>
      </p:sp>
      <p:sp>
        <p:nvSpPr>
          <p:cNvPr id="114" name="Right Brace 113">
            <a:extLst>
              <a:ext uri="{FF2B5EF4-FFF2-40B4-BE49-F238E27FC236}">
                <a16:creationId xmlns:a16="http://schemas.microsoft.com/office/drawing/2014/main" id="{8444447B-3160-E7ED-FFA0-57A30AC8EA40}"/>
              </a:ext>
              <a:ext uri="{C183D7F6-B498-43B3-948B-1728B52AA6E4}">
                <adec:decorative xmlns:adec="http://schemas.microsoft.com/office/drawing/2017/decorative" val="1"/>
              </a:ext>
            </a:extLst>
          </p:cNvPr>
          <p:cNvSpPr/>
          <p:nvPr/>
        </p:nvSpPr>
        <p:spPr>
          <a:xfrm>
            <a:off x="10385394" y="345367"/>
            <a:ext cx="421644" cy="2441386"/>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 name="TextBox 1">
            <a:extLst>
              <a:ext uri="{FF2B5EF4-FFF2-40B4-BE49-F238E27FC236}">
                <a16:creationId xmlns:a16="http://schemas.microsoft.com/office/drawing/2014/main" id="{F7257102-DD5C-2936-4201-4F6107FE4B5C}"/>
              </a:ext>
            </a:extLst>
          </p:cNvPr>
          <p:cNvSpPr txBox="1"/>
          <p:nvPr/>
        </p:nvSpPr>
        <p:spPr>
          <a:xfrm>
            <a:off x="10842692" y="3860585"/>
            <a:ext cx="1123557" cy="517065"/>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Get AI Ready services</a:t>
            </a:r>
          </a:p>
        </p:txBody>
      </p:sp>
      <p:sp>
        <p:nvSpPr>
          <p:cNvPr id="15" name="Right Brace 14">
            <a:extLst>
              <a:ext uri="{FF2B5EF4-FFF2-40B4-BE49-F238E27FC236}">
                <a16:creationId xmlns:a16="http://schemas.microsoft.com/office/drawing/2014/main" id="{19FDBB9D-52C7-2523-A922-EA952D165874}"/>
              </a:ext>
              <a:ext uri="{C183D7F6-B498-43B3-948B-1728B52AA6E4}">
                <adec:decorative xmlns:adec="http://schemas.microsoft.com/office/drawing/2017/decorative" val="1"/>
              </a:ext>
            </a:extLst>
          </p:cNvPr>
          <p:cNvSpPr/>
          <p:nvPr/>
        </p:nvSpPr>
        <p:spPr>
          <a:xfrm>
            <a:off x="10385394" y="2884886"/>
            <a:ext cx="421644" cy="2400657"/>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12782539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3621247" cy="532151"/>
          </a:xfrm>
        </p:spPr>
        <p:txBody>
          <a:bodyPr>
            <a:normAutofit/>
          </a:bodyPr>
          <a:lstStyle/>
          <a:p>
            <a:r>
              <a:rPr lang="en-AU"/>
              <a:t>Main Topic: Copilot for M365</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BDEAD3-005E-B618-54F4-1CF7A527BF7F}"/>
              </a:ext>
              <a:ext uri="{C183D7F6-B498-43B3-948B-1728B52AA6E4}">
                <adec:decorative xmlns:adec="http://schemas.microsoft.com/office/drawing/2017/decorative" val="1"/>
              </a:ext>
            </a:extLst>
          </p:cNvPr>
          <p:cNvGrpSpPr/>
          <p:nvPr/>
        </p:nvGrpSpPr>
        <p:grpSpPr>
          <a:xfrm>
            <a:off x="520885" y="840733"/>
            <a:ext cx="11269198" cy="4967212"/>
            <a:chOff x="1925419" y="3392806"/>
            <a:chExt cx="8592458" cy="2112644"/>
          </a:xfrm>
        </p:grpSpPr>
        <p:sp>
          <p:nvSpPr>
            <p:cNvPr id="4" name="TextBox 3">
              <a:extLst>
                <a:ext uri="{FF2B5EF4-FFF2-40B4-BE49-F238E27FC236}">
                  <a16:creationId xmlns:a16="http://schemas.microsoft.com/office/drawing/2014/main" id="{F0825F42-1884-6262-DBAF-A479500B262F}"/>
                </a:ext>
              </a:extLst>
            </p:cNvPr>
            <p:cNvSpPr txBox="1"/>
            <p:nvPr/>
          </p:nvSpPr>
          <p:spPr>
            <a:xfrm>
              <a:off x="4925335" y="3392806"/>
              <a:ext cx="2561937" cy="18326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A4953"/>
                  </a:solidFill>
                  <a:effectLst/>
                  <a:uLnTx/>
                  <a:uFillTx/>
                  <a:latin typeface="Montserrat Black" panose="00000A00000000000000" pitchFamily="2" charset="0"/>
                  <a:ea typeface="+mn-ea"/>
                  <a:cs typeface="+mn-cs"/>
                </a:rPr>
                <a:t>Security and Compliance controls for Copilot for Microsoft 365</a:t>
              </a:r>
            </a:p>
          </p:txBody>
        </p:sp>
        <p:sp>
          <p:nvSpPr>
            <p:cNvPr id="5" name="Rectangle: Rounded Corners 34">
              <a:extLst>
                <a:ext uri="{FF2B5EF4-FFF2-40B4-BE49-F238E27FC236}">
                  <a16:creationId xmlns:a16="http://schemas.microsoft.com/office/drawing/2014/main" id="{C3901D6C-DF0A-D7B7-3492-ED60051FA6EC}"/>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pic>
        <p:nvPicPr>
          <p:cNvPr id="6" name="Picture 5">
            <a:extLst>
              <a:ext uri="{FF2B5EF4-FFF2-40B4-BE49-F238E27FC236}">
                <a16:creationId xmlns:a16="http://schemas.microsoft.com/office/drawing/2014/main" id="{9CE7B800-4349-4020-FD0E-7DEEBD0B6E33}"/>
              </a:ext>
              <a:ext uri="{C183D7F6-B498-43B3-948B-1728B52AA6E4}">
                <adec:decorative xmlns:adec="http://schemas.microsoft.com/office/drawing/2017/decorative" val="1"/>
              </a:ext>
            </a:extLst>
          </p:cNvPr>
          <p:cNvPicPr>
            <a:picLocks/>
          </p:cNvPicPr>
          <p:nvPr/>
        </p:nvPicPr>
        <p:blipFill>
          <a:blip r:embed="rId3"/>
          <a:stretch>
            <a:fillRect/>
          </a:stretch>
        </p:blipFill>
        <p:spPr>
          <a:xfrm>
            <a:off x="1203288" y="1502208"/>
            <a:ext cx="4142232" cy="4846320"/>
          </a:xfrm>
          <a:prstGeom prst="roundRect">
            <a:avLst>
              <a:gd name="adj" fmla="val 3266"/>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A93077D7-71AB-05A6-464B-105880CE09A0}"/>
              </a:ext>
              <a:ext uri="{C183D7F6-B498-43B3-948B-1728B52AA6E4}">
                <adec:decorative xmlns:adec="http://schemas.microsoft.com/office/drawing/2017/decorative" val="1"/>
              </a:ext>
            </a:extLst>
          </p:cNvPr>
          <p:cNvPicPr>
            <a:picLocks/>
          </p:cNvPicPr>
          <p:nvPr/>
        </p:nvPicPr>
        <p:blipFill>
          <a:blip r:embed="rId3"/>
          <a:stretch>
            <a:fillRect/>
          </a:stretch>
        </p:blipFill>
        <p:spPr>
          <a:xfrm>
            <a:off x="6439276" y="1486962"/>
            <a:ext cx="4142232" cy="4846320"/>
          </a:xfrm>
          <a:prstGeom prst="roundRect">
            <a:avLst>
              <a:gd name="adj" fmla="val 3266"/>
            </a:avLst>
          </a:prstGeom>
          <a:effectLst>
            <a:outerShdw blurRad="50800" dist="38100" dir="2700000" sx="101000" sy="101000" algn="tl" rotWithShape="0">
              <a:prstClr val="black">
                <a:alpha val="40000"/>
              </a:prstClr>
            </a:outerShdw>
          </a:effectLst>
        </p:spPr>
      </p:pic>
      <p:grpSp>
        <p:nvGrpSpPr>
          <p:cNvPr id="9" name="Group 8">
            <a:extLst>
              <a:ext uri="{FF2B5EF4-FFF2-40B4-BE49-F238E27FC236}">
                <a16:creationId xmlns:a16="http://schemas.microsoft.com/office/drawing/2014/main" id="{2249285B-9EBE-DE10-17FE-C66F86D8D8B1}"/>
              </a:ext>
            </a:extLst>
          </p:cNvPr>
          <p:cNvGrpSpPr>
            <a:grpSpLocks/>
          </p:cNvGrpSpPr>
          <p:nvPr/>
        </p:nvGrpSpPr>
        <p:grpSpPr>
          <a:xfrm>
            <a:off x="2899817" y="2031619"/>
            <a:ext cx="744537" cy="744536"/>
            <a:chOff x="1347941" y="6448734"/>
            <a:chExt cx="744537" cy="744536"/>
          </a:xfrm>
        </p:grpSpPr>
        <p:grpSp>
          <p:nvGrpSpPr>
            <p:cNvPr id="10" name="Group 9">
              <a:extLst>
                <a:ext uri="{FF2B5EF4-FFF2-40B4-BE49-F238E27FC236}">
                  <a16:creationId xmlns:a16="http://schemas.microsoft.com/office/drawing/2014/main" id="{9F26E19A-4932-7263-CF55-0047E903547E}"/>
                </a:ext>
              </a:extLst>
            </p:cNvPr>
            <p:cNvGrpSpPr/>
            <p:nvPr/>
          </p:nvGrpSpPr>
          <p:grpSpPr>
            <a:xfrm>
              <a:off x="1347941" y="6448734"/>
              <a:ext cx="744537" cy="744536"/>
              <a:chOff x="5553520" y="1717263"/>
              <a:chExt cx="640110" cy="640108"/>
            </a:xfrm>
          </p:grpSpPr>
          <p:sp>
            <p:nvSpPr>
              <p:cNvPr id="12" name="Oval 11">
                <a:extLst>
                  <a:ext uri="{FF2B5EF4-FFF2-40B4-BE49-F238E27FC236}">
                    <a16:creationId xmlns:a16="http://schemas.microsoft.com/office/drawing/2014/main" id="{26735307-7988-86CE-DE1E-A275392327A3}"/>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Oval 1091_1">
                <a:extLst>
                  <a:ext uri="{FF2B5EF4-FFF2-40B4-BE49-F238E27FC236}">
                    <a16:creationId xmlns:a16="http://schemas.microsoft.com/office/drawing/2014/main" id="{F10E9ADB-D4D2-F28F-8585-1911B3DC0046}"/>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1" name="Freeform: Shape 10" descr="Icon of a person in front of a diamond">
              <a:extLst>
                <a:ext uri="{FF2B5EF4-FFF2-40B4-BE49-F238E27FC236}">
                  <a16:creationId xmlns:a16="http://schemas.microsoft.com/office/drawing/2014/main" id="{7782ACA4-D361-2FBF-7244-66B9219F5BA3}"/>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9" name="Arc 18">
            <a:extLst>
              <a:ext uri="{FF2B5EF4-FFF2-40B4-BE49-F238E27FC236}">
                <a16:creationId xmlns:a16="http://schemas.microsoft.com/office/drawing/2014/main" id="{5A4AF7DF-264F-2995-7EB8-3B4A28B7958C}"/>
              </a:ext>
            </a:extLst>
          </p:cNvPr>
          <p:cNvSpPr/>
          <p:nvPr/>
        </p:nvSpPr>
        <p:spPr>
          <a:xfrm>
            <a:off x="2901753" y="2033555"/>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FAEA1E4A-DD01-EF97-E708-811C9B6E19C3}"/>
              </a:ext>
            </a:extLst>
          </p:cNvPr>
          <p:cNvGrpSpPr/>
          <p:nvPr/>
        </p:nvGrpSpPr>
        <p:grpSpPr>
          <a:xfrm>
            <a:off x="8138124" y="2030862"/>
            <a:ext cx="744537" cy="746051"/>
            <a:chOff x="3568784" y="3962019"/>
            <a:chExt cx="744537" cy="746051"/>
          </a:xfrm>
        </p:grpSpPr>
        <p:grpSp>
          <p:nvGrpSpPr>
            <p:cNvPr id="21" name="Group 20">
              <a:extLst>
                <a:ext uri="{FF2B5EF4-FFF2-40B4-BE49-F238E27FC236}">
                  <a16:creationId xmlns:a16="http://schemas.microsoft.com/office/drawing/2014/main" id="{77896B4C-8020-6669-A88D-DC9D1F3B5D5C}"/>
                </a:ext>
              </a:extLst>
            </p:cNvPr>
            <p:cNvGrpSpPr>
              <a:grpSpLocks/>
            </p:cNvGrpSpPr>
            <p:nvPr/>
          </p:nvGrpSpPr>
          <p:grpSpPr>
            <a:xfrm>
              <a:off x="3568784" y="3963534"/>
              <a:ext cx="744537" cy="744536"/>
              <a:chOff x="3568784" y="6329162"/>
              <a:chExt cx="744537" cy="744536"/>
            </a:xfrm>
          </p:grpSpPr>
          <p:grpSp>
            <p:nvGrpSpPr>
              <p:cNvPr id="23" name="Group 22">
                <a:extLst>
                  <a:ext uri="{FF2B5EF4-FFF2-40B4-BE49-F238E27FC236}">
                    <a16:creationId xmlns:a16="http://schemas.microsoft.com/office/drawing/2014/main" id="{86CA05EA-78E7-100E-33AF-6C0A9AC58073}"/>
                  </a:ext>
                </a:extLst>
              </p:cNvPr>
              <p:cNvGrpSpPr/>
              <p:nvPr/>
            </p:nvGrpSpPr>
            <p:grpSpPr>
              <a:xfrm>
                <a:off x="3568784" y="6329162"/>
                <a:ext cx="744537" cy="744536"/>
                <a:chOff x="5553520" y="1717263"/>
                <a:chExt cx="640110" cy="640108"/>
              </a:xfrm>
            </p:grpSpPr>
            <p:sp>
              <p:nvSpPr>
                <p:cNvPr id="25" name="Oval 24">
                  <a:extLst>
                    <a:ext uri="{FF2B5EF4-FFF2-40B4-BE49-F238E27FC236}">
                      <a16:creationId xmlns:a16="http://schemas.microsoft.com/office/drawing/2014/main" id="{0DCDF929-BE5E-3851-6D8F-D92093627377}"/>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1091_1">
                  <a:extLst>
                    <a:ext uri="{FF2B5EF4-FFF2-40B4-BE49-F238E27FC236}">
                      <a16:creationId xmlns:a16="http://schemas.microsoft.com/office/drawing/2014/main" id="{130693AB-12AB-1FAF-CEFE-55F3B97847E0}"/>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24" name="Graphic 23">
                <a:extLst>
                  <a:ext uri="{FF2B5EF4-FFF2-40B4-BE49-F238E27FC236}">
                    <a16:creationId xmlns:a16="http://schemas.microsoft.com/office/drawing/2014/main" id="{8231A4AF-CEDD-D51E-3391-F90EB821A5C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795375" y="6555752"/>
                <a:ext cx="291356" cy="291356"/>
              </a:xfrm>
              <a:prstGeom prst="rect">
                <a:avLst/>
              </a:prstGeom>
            </p:spPr>
          </p:pic>
        </p:grpSp>
        <p:sp>
          <p:nvSpPr>
            <p:cNvPr id="22" name="Arc 21">
              <a:extLst>
                <a:ext uri="{FF2B5EF4-FFF2-40B4-BE49-F238E27FC236}">
                  <a16:creationId xmlns:a16="http://schemas.microsoft.com/office/drawing/2014/main" id="{7D55ADE4-0158-2F4B-B550-ED5E984796F9}"/>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1BEB5CEA-86F2-BEA0-F6BD-C1CC3FE36FA0}"/>
              </a:ext>
            </a:extLst>
          </p:cNvPr>
          <p:cNvSpPr txBox="1"/>
          <p:nvPr/>
        </p:nvSpPr>
        <p:spPr>
          <a:xfrm>
            <a:off x="6439275" y="2821357"/>
            <a:ext cx="4142231"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Business Premium</a:t>
            </a:r>
          </a:p>
        </p:txBody>
      </p:sp>
      <p:sp>
        <p:nvSpPr>
          <p:cNvPr id="29" name="TextBox 28">
            <a:extLst>
              <a:ext uri="{FF2B5EF4-FFF2-40B4-BE49-F238E27FC236}">
                <a16:creationId xmlns:a16="http://schemas.microsoft.com/office/drawing/2014/main" id="{E3552ED5-65F4-A50D-2DA0-D6912D30A113}"/>
              </a:ext>
            </a:extLst>
          </p:cNvPr>
          <p:cNvSpPr txBox="1"/>
          <p:nvPr/>
        </p:nvSpPr>
        <p:spPr>
          <a:xfrm>
            <a:off x="1214127" y="2821357"/>
            <a:ext cx="4137594"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M365 Business Standard</a:t>
            </a:r>
          </a:p>
        </p:txBody>
      </p:sp>
      <p:pic>
        <p:nvPicPr>
          <p:cNvPr id="31" name="!Copilot" descr="Copilot icon">
            <a:extLst>
              <a:ext uri="{FF2B5EF4-FFF2-40B4-BE49-F238E27FC236}">
                <a16:creationId xmlns:a16="http://schemas.microsoft.com/office/drawing/2014/main" id="{F7AFEB8F-CAAF-2CCE-9580-7CA2B65A4DBA}"/>
              </a:ext>
            </a:extLst>
          </p:cNvPr>
          <p:cNvPicPr>
            <a:picLocks noChangeAspect="1"/>
          </p:cNvPicPr>
          <p:nvPr/>
        </p:nvPicPr>
        <p:blipFill>
          <a:blip r:embed="rId6"/>
          <a:stretch>
            <a:fillRect/>
          </a:stretch>
        </p:blipFill>
        <p:spPr>
          <a:xfrm>
            <a:off x="5710238" y="158761"/>
            <a:ext cx="636771" cy="63677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2" name="Rectangle 31">
            <a:extLst>
              <a:ext uri="{FF2B5EF4-FFF2-40B4-BE49-F238E27FC236}">
                <a16:creationId xmlns:a16="http://schemas.microsoft.com/office/drawing/2014/main" id="{B0991F56-7434-27D9-D5FB-36EA195ACB15}"/>
              </a:ext>
            </a:extLst>
          </p:cNvPr>
          <p:cNvSpPr/>
          <p:nvPr/>
        </p:nvSpPr>
        <p:spPr bwMode="auto">
          <a:xfrm>
            <a:off x="1192449" y="3371424"/>
            <a:ext cx="4159272"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Multi-factor Authentication</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rPr>
              <a:t>with security defaults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Device-based access </a:t>
            </a:r>
            <a:r>
              <a:rPr kumimoji="0" lang="en-US" sz="1200" b="0" i="0" u="none" strike="noStrike" kern="1200" cap="none" spc="0" normalizeH="0" baseline="0" noProof="0">
                <a:ln>
                  <a:noFill/>
                </a:ln>
                <a:solidFill>
                  <a:srgbClr val="000000"/>
                </a:solidFill>
                <a:effectLst/>
                <a:uLnTx/>
                <a:uFillTx/>
                <a:latin typeface="Segoe UI"/>
                <a:ea typeface="+mn-ea"/>
                <a:cs typeface="+mn-cs"/>
              </a:rPr>
              <a:t>&amp; security controls</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for M365 resources</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Basic content and keyword search </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for Copilot generated data</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C4709843-C3CE-DBF0-A323-D82FFCAA86D9}"/>
              </a:ext>
            </a:extLst>
          </p:cNvPr>
          <p:cNvSpPr/>
          <p:nvPr/>
        </p:nvSpPr>
        <p:spPr bwMode="auto">
          <a:xfrm>
            <a:off x="6439276" y="3366054"/>
            <a:ext cx="4142232" cy="29881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Everything in M365 Business Standard, plus: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Conditional Access </a:t>
            </a:r>
            <a:r>
              <a:rPr kumimoji="0" lang="en-US" sz="1200" b="0" i="0" u="none" strike="noStrike" kern="1200" cap="none" spc="0" normalizeH="0" baseline="0" noProof="0">
                <a:ln>
                  <a:noFill/>
                </a:ln>
                <a:solidFill>
                  <a:srgbClr val="000000"/>
                </a:solidFill>
                <a:effectLst/>
                <a:uLnTx/>
                <a:uFillTx/>
                <a:latin typeface="Segoe UI"/>
                <a:ea typeface="+mn-ea"/>
                <a:cs typeface="+mn-cs"/>
              </a:rPr>
              <a:t>policies</a:t>
            </a: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rPr>
              <a:t>based on identity, device, location, &amp; network</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Terms of use policies </a:t>
            </a:r>
            <a:r>
              <a:rPr kumimoji="0" lang="en-US" sz="1200" b="0" i="0" u="none" strike="noStrike" kern="1200" cap="none" spc="0" normalizeH="0" baseline="0" noProof="0">
                <a:ln>
                  <a:noFill/>
                </a:ln>
                <a:solidFill>
                  <a:srgbClr val="000000"/>
                </a:solidFill>
                <a:effectLst/>
                <a:uLnTx/>
                <a:uFillTx/>
                <a:latin typeface="Segoe UI"/>
                <a:ea typeface="+mn-ea"/>
                <a:cs typeface="+mn-cs"/>
              </a:rPr>
              <a:t>to accept before getting access</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Restrict saving business data and files </a:t>
            </a:r>
            <a:r>
              <a:rPr kumimoji="0" lang="en-US" sz="1200" b="0" i="0" u="none" strike="noStrike" kern="1200" cap="none" spc="0" normalizeH="0" baseline="0" noProof="0">
                <a:ln>
                  <a:noFill/>
                </a:ln>
                <a:solidFill>
                  <a:srgbClr val="000000"/>
                </a:solidFill>
                <a:effectLst/>
                <a:uLnTx/>
                <a:uFillTx/>
                <a:latin typeface="Segoe UI"/>
                <a:ea typeface="+mn-ea"/>
                <a:cs typeface="+mn-cs"/>
              </a:rPr>
              <a:t>to approved applications only</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Protect sensitive M365 data from exfiltration </a:t>
            </a:r>
            <a:r>
              <a:rPr kumimoji="0" lang="en-US" sz="1200" b="0" i="0" u="none" strike="noStrike" kern="1200" cap="none" spc="0" normalizeH="0" baseline="0" noProof="0">
                <a:ln>
                  <a:noFill/>
                </a:ln>
                <a:solidFill>
                  <a:srgbClr val="000000"/>
                </a:solidFill>
                <a:effectLst/>
                <a:uLnTx/>
                <a:uFillTx/>
                <a:latin typeface="Segoe UI"/>
                <a:ea typeface="+mn-ea"/>
                <a:cs typeface="+mn-cs"/>
              </a:rPr>
              <a:t>and improper use (files &amp; emails only)</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eDiscovery, litigation hold and retention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policies</a:t>
            </a:r>
          </a:p>
        </p:txBody>
      </p:sp>
      <p:sp>
        <p:nvSpPr>
          <p:cNvPr id="35" name="Rectangle 34">
            <a:extLst>
              <a:ext uri="{FF2B5EF4-FFF2-40B4-BE49-F238E27FC236}">
                <a16:creationId xmlns:a16="http://schemas.microsoft.com/office/drawing/2014/main" id="{3C7BDEC4-04DB-90A0-4820-B52A90F039BF}"/>
              </a:ext>
            </a:extLst>
          </p:cNvPr>
          <p:cNvSpPr/>
          <p:nvPr/>
        </p:nvSpPr>
        <p:spPr bwMode="auto">
          <a:xfrm>
            <a:off x="1203288" y="1482410"/>
            <a:ext cx="413759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Essential security controls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8F4BF610-52E9-CD18-4444-1820EE662D56}"/>
              </a:ext>
            </a:extLst>
          </p:cNvPr>
          <p:cNvSpPr/>
          <p:nvPr/>
        </p:nvSpPr>
        <p:spPr bwMode="auto">
          <a:xfrm>
            <a:off x="6439276" y="1482410"/>
            <a:ext cx="4142232"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Comprehensive security controls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099D511-E187-1356-1604-8B6B2AE6CF17}"/>
              </a:ext>
            </a:extLst>
          </p:cNvPr>
          <p:cNvSpPr txBox="1"/>
          <p:nvPr/>
        </p:nvSpPr>
        <p:spPr>
          <a:xfrm>
            <a:off x="1607820" y="6581001"/>
            <a:ext cx="6418216" cy="276999"/>
          </a:xfrm>
          <a:prstGeom prst="rect">
            <a:avLst/>
          </a:prstGeom>
          <a:noFill/>
        </p:spPr>
        <p:txBody>
          <a:bodyPr wrap="square">
            <a:spAutoFit/>
          </a:bodyPr>
          <a:lstStyle/>
          <a:p>
            <a:pPr marL="0" marR="0" lvl="0" indent="0" algn="l" defTabSz="913963" rtl="0" eaLnBrk="1" fontAlgn="auto" latinLnBrk="0" hangingPunct="1">
              <a:lnSpc>
                <a:spcPct val="100000"/>
              </a:lnSpc>
              <a:spcBef>
                <a:spcPts val="27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a:ea typeface="+mn-ea"/>
                <a:cs typeface="+mn-cs"/>
              </a:rPr>
              <a:t>Note: Not all features/products shown.</a:t>
            </a:r>
          </a:p>
        </p:txBody>
      </p:sp>
    </p:spTree>
    <p:extLst>
      <p:ext uri="{BB962C8B-B14F-4D97-AF65-F5344CB8AC3E}">
        <p14:creationId xmlns:p14="http://schemas.microsoft.com/office/powerpoint/2010/main" val="1392341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F286-F481-3DDD-BA7F-544C149A487D}"/>
            </a:ext>
          </a:extLst>
        </p:cNvPr>
        <p:cNvGrpSpPr/>
        <p:nvPr/>
      </p:nvGrpSpPr>
      <p:grpSpPr>
        <a:xfrm>
          <a:off x="0" y="0"/>
          <a:ext cx="0" cy="0"/>
          <a:chOff x="0" y="0"/>
          <a:chExt cx="0" cy="0"/>
        </a:xfrm>
      </p:grpSpPr>
      <p:grpSp>
        <p:nvGrpSpPr>
          <p:cNvPr id="138" name="Group 137">
            <a:extLst>
              <a:ext uri="{FF2B5EF4-FFF2-40B4-BE49-F238E27FC236}">
                <a16:creationId xmlns:a16="http://schemas.microsoft.com/office/drawing/2014/main" id="{805000E0-8DDE-42F1-9704-762037822751}"/>
              </a:ext>
              <a:ext uri="{C183D7F6-B498-43B3-948B-1728B52AA6E4}">
                <adec:decorative xmlns:adec="http://schemas.microsoft.com/office/drawing/2017/decorative" val="1"/>
              </a:ext>
            </a:extLst>
          </p:cNvPr>
          <p:cNvGrpSpPr/>
          <p:nvPr/>
        </p:nvGrpSpPr>
        <p:grpSpPr>
          <a:xfrm>
            <a:off x="520885" y="840733"/>
            <a:ext cx="11269198" cy="4967212"/>
            <a:chOff x="1925419" y="3392806"/>
            <a:chExt cx="8592458" cy="2112644"/>
          </a:xfrm>
        </p:grpSpPr>
        <p:sp>
          <p:nvSpPr>
            <p:cNvPr id="139" name="TextBox 138">
              <a:extLst>
                <a:ext uri="{FF2B5EF4-FFF2-40B4-BE49-F238E27FC236}">
                  <a16:creationId xmlns:a16="http://schemas.microsoft.com/office/drawing/2014/main" id="{BBEC91FE-4738-1C6C-1F67-31C6571BE643}"/>
                </a:ext>
              </a:extLst>
            </p:cNvPr>
            <p:cNvSpPr txBox="1"/>
            <p:nvPr/>
          </p:nvSpPr>
          <p:spPr>
            <a:xfrm>
              <a:off x="4925335" y="3392806"/>
              <a:ext cx="2561937" cy="18326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A4953"/>
                  </a:solidFill>
                  <a:effectLst/>
                  <a:uLnTx/>
                  <a:uFillTx/>
                  <a:latin typeface="Montserrat Black" panose="00000A00000000000000" pitchFamily="2" charset="0"/>
                  <a:ea typeface="+mn-ea"/>
                  <a:cs typeface="+mn-cs"/>
                </a:rPr>
                <a:t>Security and Compliance controls for Copilot for Microsoft 365</a:t>
              </a:r>
            </a:p>
          </p:txBody>
        </p:sp>
        <p:sp>
          <p:nvSpPr>
            <p:cNvPr id="140" name="Rectangle: Rounded Corners 34">
              <a:extLst>
                <a:ext uri="{FF2B5EF4-FFF2-40B4-BE49-F238E27FC236}">
                  <a16:creationId xmlns:a16="http://schemas.microsoft.com/office/drawing/2014/main" id="{5609309C-0896-3782-49AA-508594E6A87D}"/>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pic>
        <p:nvPicPr>
          <p:cNvPr id="124" name="Picture 123">
            <a:extLst>
              <a:ext uri="{FF2B5EF4-FFF2-40B4-BE49-F238E27FC236}">
                <a16:creationId xmlns:a16="http://schemas.microsoft.com/office/drawing/2014/main" id="{B4B7DE6C-40EB-C3D3-F90E-7085189B78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00313" y="1753339"/>
            <a:ext cx="3001793" cy="4580377"/>
          </a:xfrm>
          <a:prstGeom prst="roundRect">
            <a:avLst>
              <a:gd name="adj" fmla="val 3266"/>
            </a:avLst>
          </a:prstGeom>
          <a:effectLst>
            <a:outerShdw blurRad="50800" dist="38100" dir="2700000" sx="101000" sy="101000" algn="tl" rotWithShape="0">
              <a:prstClr val="black">
                <a:alpha val="40000"/>
              </a:prstClr>
            </a:outerShdw>
          </a:effectLst>
        </p:spPr>
      </p:pic>
      <p:pic>
        <p:nvPicPr>
          <p:cNvPr id="125" name="Picture 124">
            <a:extLst>
              <a:ext uri="{FF2B5EF4-FFF2-40B4-BE49-F238E27FC236}">
                <a16:creationId xmlns:a16="http://schemas.microsoft.com/office/drawing/2014/main" id="{99C6069E-FE26-4889-4BDE-BD3C60129C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86836" y="1738093"/>
            <a:ext cx="2988070" cy="4578153"/>
          </a:xfrm>
          <a:prstGeom prst="roundRect">
            <a:avLst>
              <a:gd name="adj" fmla="val 3266"/>
            </a:avLst>
          </a:prstGeom>
          <a:effectLst>
            <a:outerShdw blurRad="50800" dist="38100" dir="2700000" sx="101000" sy="101000" algn="tl" rotWithShape="0">
              <a:prstClr val="black">
                <a:alpha val="40000"/>
              </a:prstClr>
            </a:outerShdw>
          </a:effectLst>
        </p:spPr>
      </p:pic>
      <p:pic>
        <p:nvPicPr>
          <p:cNvPr id="126" name="Picture 125">
            <a:extLst>
              <a:ext uri="{FF2B5EF4-FFF2-40B4-BE49-F238E27FC236}">
                <a16:creationId xmlns:a16="http://schemas.microsoft.com/office/drawing/2014/main" id="{8DCE5FC7-4A0A-61B3-FA92-6C5C48208D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28480" y="1746813"/>
            <a:ext cx="3001793" cy="4578152"/>
          </a:xfrm>
          <a:prstGeom prst="roundRect">
            <a:avLst>
              <a:gd name="adj" fmla="val 3266"/>
            </a:avLst>
          </a:prstGeom>
          <a:effectLst>
            <a:outerShdw blurRad="50800" dist="38100" dir="2700000" sx="101000" sy="101000" algn="tl" rotWithShape="0">
              <a:prstClr val="black">
                <a:alpha val="40000"/>
              </a:prstClr>
            </a:outerShdw>
          </a:effectLst>
        </p:spPr>
      </p:pic>
      <p:grpSp>
        <p:nvGrpSpPr>
          <p:cNvPr id="75" name="Group 74">
            <a:extLst>
              <a:ext uri="{FF2B5EF4-FFF2-40B4-BE49-F238E27FC236}">
                <a16:creationId xmlns:a16="http://schemas.microsoft.com/office/drawing/2014/main" id="{B18039A3-899A-94BD-E7D2-4C5F00988137}"/>
              </a:ext>
            </a:extLst>
          </p:cNvPr>
          <p:cNvGrpSpPr>
            <a:grpSpLocks/>
          </p:cNvGrpSpPr>
          <p:nvPr/>
        </p:nvGrpSpPr>
        <p:grpSpPr>
          <a:xfrm>
            <a:off x="2328941" y="2424514"/>
            <a:ext cx="744537" cy="744536"/>
            <a:chOff x="1347941" y="6448734"/>
            <a:chExt cx="744537" cy="744536"/>
          </a:xfrm>
        </p:grpSpPr>
        <p:grpSp>
          <p:nvGrpSpPr>
            <p:cNvPr id="76" name="Group 75">
              <a:extLst>
                <a:ext uri="{FF2B5EF4-FFF2-40B4-BE49-F238E27FC236}">
                  <a16:creationId xmlns:a16="http://schemas.microsoft.com/office/drawing/2014/main" id="{2758DE93-6432-A2E6-99BA-001D6E4D9AAF}"/>
                </a:ext>
              </a:extLst>
            </p:cNvPr>
            <p:cNvGrpSpPr/>
            <p:nvPr/>
          </p:nvGrpSpPr>
          <p:grpSpPr>
            <a:xfrm>
              <a:off x="1347941" y="6448734"/>
              <a:ext cx="744537" cy="744536"/>
              <a:chOff x="5553520" y="1717263"/>
              <a:chExt cx="640110" cy="640108"/>
            </a:xfrm>
          </p:grpSpPr>
          <p:sp>
            <p:nvSpPr>
              <p:cNvPr id="78" name="Oval 77">
                <a:extLst>
                  <a:ext uri="{FF2B5EF4-FFF2-40B4-BE49-F238E27FC236}">
                    <a16:creationId xmlns:a16="http://schemas.microsoft.com/office/drawing/2014/main" id="{B77EAFDC-EF2B-F357-208F-B362861BE538}"/>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1091_1">
                <a:extLst>
                  <a:ext uri="{FF2B5EF4-FFF2-40B4-BE49-F238E27FC236}">
                    <a16:creationId xmlns:a16="http://schemas.microsoft.com/office/drawing/2014/main" id="{E59159AA-8367-EAB6-DEC5-E91D114F837E}"/>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77" name="Freeform: Shape 76" descr="Icon of a person in front of a diamond">
              <a:extLst>
                <a:ext uri="{FF2B5EF4-FFF2-40B4-BE49-F238E27FC236}">
                  <a16:creationId xmlns:a16="http://schemas.microsoft.com/office/drawing/2014/main" id="{88AFF3BD-0B6E-6D4B-72D0-7A654D617F9B}"/>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85" name="Group 84">
            <a:extLst>
              <a:ext uri="{FF2B5EF4-FFF2-40B4-BE49-F238E27FC236}">
                <a16:creationId xmlns:a16="http://schemas.microsoft.com/office/drawing/2014/main" id="{87472D1A-DBDA-475D-F40A-2541E9BFEC12}"/>
              </a:ext>
            </a:extLst>
          </p:cNvPr>
          <p:cNvGrpSpPr>
            <a:grpSpLocks/>
          </p:cNvGrpSpPr>
          <p:nvPr/>
        </p:nvGrpSpPr>
        <p:grpSpPr>
          <a:xfrm>
            <a:off x="9057108" y="2424514"/>
            <a:ext cx="744537" cy="744536"/>
            <a:chOff x="5789628" y="5870425"/>
            <a:chExt cx="744537" cy="744536"/>
          </a:xfrm>
        </p:grpSpPr>
        <p:grpSp>
          <p:nvGrpSpPr>
            <p:cNvPr id="86" name="Group 85">
              <a:extLst>
                <a:ext uri="{FF2B5EF4-FFF2-40B4-BE49-F238E27FC236}">
                  <a16:creationId xmlns:a16="http://schemas.microsoft.com/office/drawing/2014/main" id="{746204A7-DFCD-87EE-D909-F7AF20E1B25C}"/>
                </a:ext>
              </a:extLst>
            </p:cNvPr>
            <p:cNvGrpSpPr/>
            <p:nvPr/>
          </p:nvGrpSpPr>
          <p:grpSpPr>
            <a:xfrm>
              <a:off x="5789628" y="5870425"/>
              <a:ext cx="744537" cy="744536"/>
              <a:chOff x="5553520" y="1717263"/>
              <a:chExt cx="640110" cy="640108"/>
            </a:xfrm>
          </p:grpSpPr>
          <p:sp>
            <p:nvSpPr>
              <p:cNvPr id="88" name="Oval 87">
                <a:extLst>
                  <a:ext uri="{FF2B5EF4-FFF2-40B4-BE49-F238E27FC236}">
                    <a16:creationId xmlns:a16="http://schemas.microsoft.com/office/drawing/2014/main" id="{E633A210-04A0-B7B8-A3D4-3B82B41A3EE3}"/>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1091_1">
                <a:extLst>
                  <a:ext uri="{FF2B5EF4-FFF2-40B4-BE49-F238E27FC236}">
                    <a16:creationId xmlns:a16="http://schemas.microsoft.com/office/drawing/2014/main" id="{FE6587AC-36EE-DF6F-7008-82BE1929B457}"/>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87" name="Graphic 86">
              <a:extLst>
                <a:ext uri="{FF2B5EF4-FFF2-40B4-BE49-F238E27FC236}">
                  <a16:creationId xmlns:a16="http://schemas.microsoft.com/office/drawing/2014/main" id="{DB57C9B5-D0DC-8174-70F3-C98594CDEBF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6016218" y="6097015"/>
              <a:ext cx="291356" cy="291356"/>
            </a:xfrm>
            <a:prstGeom prst="rect">
              <a:avLst/>
            </a:prstGeom>
          </p:spPr>
        </p:pic>
      </p:grpSp>
      <p:sp>
        <p:nvSpPr>
          <p:cNvPr id="115" name="Arc 114">
            <a:extLst>
              <a:ext uri="{FF2B5EF4-FFF2-40B4-BE49-F238E27FC236}">
                <a16:creationId xmlns:a16="http://schemas.microsoft.com/office/drawing/2014/main" id="{FB7E4684-44DA-AD26-D149-440AB2B2B800}"/>
              </a:ext>
            </a:extLst>
          </p:cNvPr>
          <p:cNvSpPr/>
          <p:nvPr/>
        </p:nvSpPr>
        <p:spPr>
          <a:xfrm>
            <a:off x="2330877" y="2426450"/>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nvGrpSpPr>
          <p:cNvPr id="120" name="Group 119">
            <a:extLst>
              <a:ext uri="{FF2B5EF4-FFF2-40B4-BE49-F238E27FC236}">
                <a16:creationId xmlns:a16="http://schemas.microsoft.com/office/drawing/2014/main" id="{BB7748AB-5FAE-FA16-74D5-25E64CA3CAB4}"/>
              </a:ext>
            </a:extLst>
          </p:cNvPr>
          <p:cNvGrpSpPr/>
          <p:nvPr/>
        </p:nvGrpSpPr>
        <p:grpSpPr>
          <a:xfrm>
            <a:off x="5708603" y="2423757"/>
            <a:ext cx="744537" cy="746051"/>
            <a:chOff x="3568784" y="3962019"/>
            <a:chExt cx="744537" cy="746051"/>
          </a:xfrm>
        </p:grpSpPr>
        <p:grpSp>
          <p:nvGrpSpPr>
            <p:cNvPr id="80" name="Group 79">
              <a:extLst>
                <a:ext uri="{FF2B5EF4-FFF2-40B4-BE49-F238E27FC236}">
                  <a16:creationId xmlns:a16="http://schemas.microsoft.com/office/drawing/2014/main" id="{A0910A3E-71A5-A1E5-E77F-D95B217504F9}"/>
                </a:ext>
              </a:extLst>
            </p:cNvPr>
            <p:cNvGrpSpPr>
              <a:grpSpLocks/>
            </p:cNvGrpSpPr>
            <p:nvPr/>
          </p:nvGrpSpPr>
          <p:grpSpPr>
            <a:xfrm>
              <a:off x="3568784" y="3963534"/>
              <a:ext cx="744537" cy="744536"/>
              <a:chOff x="3568784" y="6329162"/>
              <a:chExt cx="744537" cy="744536"/>
            </a:xfrm>
          </p:grpSpPr>
          <p:grpSp>
            <p:nvGrpSpPr>
              <p:cNvPr id="81" name="Group 80">
                <a:extLst>
                  <a:ext uri="{FF2B5EF4-FFF2-40B4-BE49-F238E27FC236}">
                    <a16:creationId xmlns:a16="http://schemas.microsoft.com/office/drawing/2014/main" id="{C9D8C57D-8659-F179-CAF7-DDF6D38D1E41}"/>
                  </a:ext>
                </a:extLst>
              </p:cNvPr>
              <p:cNvGrpSpPr/>
              <p:nvPr/>
            </p:nvGrpSpPr>
            <p:grpSpPr>
              <a:xfrm>
                <a:off x="3568784" y="6329162"/>
                <a:ext cx="744537" cy="744536"/>
                <a:chOff x="5553520" y="1717263"/>
                <a:chExt cx="640110" cy="640108"/>
              </a:xfrm>
            </p:grpSpPr>
            <p:sp>
              <p:nvSpPr>
                <p:cNvPr id="83" name="Oval 82">
                  <a:extLst>
                    <a:ext uri="{FF2B5EF4-FFF2-40B4-BE49-F238E27FC236}">
                      <a16:creationId xmlns:a16="http://schemas.microsoft.com/office/drawing/2014/main" id="{3948C4A2-E604-0232-DAA5-3DB3AD47EAD1}"/>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1091_1">
                  <a:extLst>
                    <a:ext uri="{FF2B5EF4-FFF2-40B4-BE49-F238E27FC236}">
                      <a16:creationId xmlns:a16="http://schemas.microsoft.com/office/drawing/2014/main" id="{DC17FDEA-9FC1-E956-E773-004FA7C6A078}"/>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82" name="Graphic 81">
                <a:extLst>
                  <a:ext uri="{FF2B5EF4-FFF2-40B4-BE49-F238E27FC236}">
                    <a16:creationId xmlns:a16="http://schemas.microsoft.com/office/drawing/2014/main" id="{6BF00B22-EABC-9A16-ED86-4566F7DE22A6}"/>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795375" y="6555752"/>
                <a:ext cx="291356" cy="291356"/>
              </a:xfrm>
              <a:prstGeom prst="rect">
                <a:avLst/>
              </a:prstGeom>
            </p:spPr>
          </p:pic>
        </p:grpSp>
        <p:sp>
          <p:nvSpPr>
            <p:cNvPr id="116" name="Arc 115">
              <a:extLst>
                <a:ext uri="{FF2B5EF4-FFF2-40B4-BE49-F238E27FC236}">
                  <a16:creationId xmlns:a16="http://schemas.microsoft.com/office/drawing/2014/main" id="{2EDC9F98-1C5D-3927-F397-24434C023824}"/>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17" name="Arc 116">
            <a:extLst>
              <a:ext uri="{FF2B5EF4-FFF2-40B4-BE49-F238E27FC236}">
                <a16:creationId xmlns:a16="http://schemas.microsoft.com/office/drawing/2014/main" id="{7C681CF7-37D4-0A40-3A22-C3595A127D09}"/>
              </a:ext>
            </a:extLst>
          </p:cNvPr>
          <p:cNvSpPr/>
          <p:nvPr/>
        </p:nvSpPr>
        <p:spPr>
          <a:xfrm>
            <a:off x="9059044" y="2426450"/>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130" name="TextBox 129">
            <a:extLst>
              <a:ext uri="{FF2B5EF4-FFF2-40B4-BE49-F238E27FC236}">
                <a16:creationId xmlns:a16="http://schemas.microsoft.com/office/drawing/2014/main" id="{33372D45-CCC6-5A1B-6E4B-321163C5F2F1}"/>
              </a:ext>
            </a:extLst>
          </p:cNvPr>
          <p:cNvSpPr txBox="1"/>
          <p:nvPr/>
        </p:nvSpPr>
        <p:spPr>
          <a:xfrm>
            <a:off x="5075031" y="3214252"/>
            <a:ext cx="201168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E3</a:t>
            </a:r>
          </a:p>
        </p:txBody>
      </p:sp>
      <p:sp>
        <p:nvSpPr>
          <p:cNvPr id="133" name="TextBox 132">
            <a:extLst>
              <a:ext uri="{FF2B5EF4-FFF2-40B4-BE49-F238E27FC236}">
                <a16:creationId xmlns:a16="http://schemas.microsoft.com/office/drawing/2014/main" id="{328206D3-E8BA-25BD-E167-36F13D220430}"/>
              </a:ext>
            </a:extLst>
          </p:cNvPr>
          <p:cNvSpPr txBox="1"/>
          <p:nvPr/>
        </p:nvSpPr>
        <p:spPr>
          <a:xfrm>
            <a:off x="1695369" y="3214252"/>
            <a:ext cx="201168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Office 365 E3</a:t>
            </a:r>
          </a:p>
        </p:txBody>
      </p:sp>
      <p:sp>
        <p:nvSpPr>
          <p:cNvPr id="136" name="TextBox 135">
            <a:extLst>
              <a:ext uri="{FF2B5EF4-FFF2-40B4-BE49-F238E27FC236}">
                <a16:creationId xmlns:a16="http://schemas.microsoft.com/office/drawing/2014/main" id="{B22F2997-2052-4BB2-D827-E9EC321589D4}"/>
              </a:ext>
            </a:extLst>
          </p:cNvPr>
          <p:cNvSpPr txBox="1"/>
          <p:nvPr/>
        </p:nvSpPr>
        <p:spPr>
          <a:xfrm>
            <a:off x="8423536" y="3214252"/>
            <a:ext cx="201168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E5</a:t>
            </a:r>
          </a:p>
        </p:txBody>
      </p:sp>
      <p:pic>
        <p:nvPicPr>
          <p:cNvPr id="26" name="!Copilot" descr="Copilot icon">
            <a:extLst>
              <a:ext uri="{FF2B5EF4-FFF2-40B4-BE49-F238E27FC236}">
                <a16:creationId xmlns:a16="http://schemas.microsoft.com/office/drawing/2014/main" id="{A029FF8C-EE06-EDE7-61FE-393C29E7B019}"/>
              </a:ext>
            </a:extLst>
          </p:cNvPr>
          <p:cNvPicPr>
            <a:picLocks noChangeAspect="1"/>
          </p:cNvPicPr>
          <p:nvPr/>
        </p:nvPicPr>
        <p:blipFill>
          <a:blip r:embed="rId8"/>
          <a:stretch>
            <a:fillRect/>
          </a:stretch>
        </p:blipFill>
        <p:spPr>
          <a:xfrm>
            <a:off x="5710238" y="158761"/>
            <a:ext cx="636771" cy="63677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8" name="Rectangle 7">
            <a:extLst>
              <a:ext uri="{FF2B5EF4-FFF2-40B4-BE49-F238E27FC236}">
                <a16:creationId xmlns:a16="http://schemas.microsoft.com/office/drawing/2014/main" id="{FA3976FC-75BA-0E1F-D7E7-C54129D5D1C8}"/>
              </a:ext>
            </a:extLst>
          </p:cNvPr>
          <p:cNvSpPr/>
          <p:nvPr/>
        </p:nvSpPr>
        <p:spPr bwMode="auto">
          <a:xfrm>
            <a:off x="1192449" y="3757233"/>
            <a:ext cx="3017520"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Multi-factor Authentication</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 </a:t>
            </a:r>
            <a:r>
              <a:rPr kumimoji="0" lang="en-US" sz="1400" b="0" i="0" u="none" strike="noStrike" kern="1200" cap="none" spc="0" normalizeH="0" baseline="0" noProof="0">
                <a:ln>
                  <a:noFill/>
                </a:ln>
                <a:solidFill>
                  <a:srgbClr val="000000"/>
                </a:solidFill>
                <a:effectLst/>
                <a:uLnTx/>
                <a:uFillTx/>
                <a:latin typeface="Segoe UI"/>
                <a:ea typeface="+mn-ea"/>
                <a:cs typeface="+mn-cs"/>
              </a:rPr>
              <a:t>with security defaults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Manual sensitivity labels</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for</a:t>
            </a: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Copilot generated content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(Office only)</a:t>
            </a:r>
          </a:p>
        </p:txBody>
      </p:sp>
      <p:sp>
        <p:nvSpPr>
          <p:cNvPr id="10" name="Rectangle 9">
            <a:extLst>
              <a:ext uri="{FF2B5EF4-FFF2-40B4-BE49-F238E27FC236}">
                <a16:creationId xmlns:a16="http://schemas.microsoft.com/office/drawing/2014/main" id="{0C0ACCFE-6F27-B741-E85F-5D46C59C07EB}"/>
              </a:ext>
            </a:extLst>
          </p:cNvPr>
          <p:cNvSpPr/>
          <p:nvPr/>
        </p:nvSpPr>
        <p:spPr bwMode="auto">
          <a:xfrm>
            <a:off x="4572111" y="3751863"/>
            <a:ext cx="3017520"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Conditional Access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policies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a:t>
            </a:r>
            <a:r>
              <a:rPr kumimoji="0" lang="en-US" sz="1400" b="0" i="0" u="none" strike="noStrike" kern="1200" cap="none" spc="0" normalizeH="0" baseline="0" noProof="0">
                <a:ln>
                  <a:noFill/>
                </a:ln>
                <a:solidFill>
                  <a:srgbClr val="000000"/>
                </a:solidFill>
                <a:effectLst/>
                <a:uLnTx/>
                <a:uFillTx/>
                <a:latin typeface="Segoe UI"/>
                <a:ea typeface="+mn-ea"/>
                <a:cs typeface="+mn-cs"/>
              </a:rPr>
              <a:t>based on identity, device, location, &amp; network</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Manual sensitivity labels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for </a:t>
            </a:r>
            <a:r>
              <a:rPr kumimoji="0" lang="en-US" sz="1400" b="0" i="0" u="none" strike="noStrike" kern="1200" cap="none" spc="0" normalizeH="0" baseline="0" noProof="0">
                <a:ln>
                  <a:noFill/>
                </a:ln>
                <a:solidFill>
                  <a:srgbClr val="000000"/>
                </a:solidFill>
                <a:effectLst/>
                <a:uLnTx/>
                <a:uFillTx/>
                <a:latin typeface="Segoe UI Semibold"/>
                <a:ea typeface="+mn-ea"/>
                <a:cs typeface="+mn-cs"/>
              </a:rPr>
              <a:t>non-Microsoft </a:t>
            </a: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documents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(e.g., pdf)</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Endpoint management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capabilities</a:t>
            </a:r>
          </a:p>
        </p:txBody>
      </p:sp>
      <p:sp>
        <p:nvSpPr>
          <p:cNvPr id="14" name="Rectangle 13">
            <a:extLst>
              <a:ext uri="{FF2B5EF4-FFF2-40B4-BE49-F238E27FC236}">
                <a16:creationId xmlns:a16="http://schemas.microsoft.com/office/drawing/2014/main" id="{AA1CE462-8159-F668-6AAA-6082B2D80EB8}"/>
              </a:ext>
            </a:extLst>
          </p:cNvPr>
          <p:cNvSpPr/>
          <p:nvPr/>
        </p:nvSpPr>
        <p:spPr bwMode="auto">
          <a:xfrm>
            <a:off x="7920616" y="3761083"/>
            <a:ext cx="3017520"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User/session risk</a:t>
            </a:r>
            <a:r>
              <a:rPr kumimoji="0" lang="en-US" sz="1400" b="0" i="0" u="none" strike="noStrike" kern="1200" cap="none" spc="0" normalizeH="0" baseline="0" noProof="0">
                <a:ln>
                  <a:noFill/>
                </a:ln>
                <a:solidFill>
                  <a:srgbClr val="000000"/>
                </a:solidFill>
                <a:effectLst/>
                <a:uLnTx/>
                <a:uFillTx/>
                <a:latin typeface="Segoe UI"/>
                <a:ea typeface="+mn-ea"/>
                <a:cs typeface="+mn-cs"/>
              </a:rPr>
              <a:t>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and access control</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Automatic sensitivity labels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for </a:t>
            </a:r>
            <a:r>
              <a:rPr kumimoji="0" lang="en-US" sz="1400" b="0" i="0" u="none" strike="noStrike" kern="1200" cap="none" spc="0" normalizeH="0" baseline="0" noProof="0">
                <a:ln>
                  <a:noFill/>
                </a:ln>
                <a:solidFill>
                  <a:srgbClr val="000000"/>
                </a:solidFill>
                <a:effectLst/>
                <a:uLnTx/>
                <a:uFillTx/>
                <a:latin typeface="Segoe UI Semibold"/>
                <a:ea typeface="+mn-ea"/>
                <a:cs typeface="+mn-cs"/>
              </a:rPr>
              <a:t>non-Microsoft </a:t>
            </a: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documents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(e.g., pdf)</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Segoe UI"/>
                <a:ea typeface="Segoe UI" pitchFamily="34" charset="0"/>
                <a:cs typeface="Segoe UI" pitchFamily="34" charset="0"/>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Discover and evaluate </a:t>
            </a: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the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risk of 400+ </a:t>
            </a:r>
            <a:r>
              <a:rPr kumimoji="0" lang="en-US" sz="1400" b="0" i="0" u="none" strike="noStrike" kern="1200" cap="none" spc="0" normalizeH="0" baseline="0" noProof="0">
                <a:ln>
                  <a:noFill/>
                </a:ln>
                <a:solidFill>
                  <a:srgbClr val="000000"/>
                </a:solidFill>
                <a:effectLst/>
                <a:uLnTx/>
                <a:uFillTx/>
                <a:latin typeface="Segoe UI Semibold"/>
                <a:ea typeface="+mn-ea"/>
                <a:cs typeface="+mn-cs"/>
              </a:rPr>
              <a:t>AI apps </a:t>
            </a: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&amp; implement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controls to for their use </a:t>
            </a: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at work</a:t>
            </a:r>
          </a:p>
        </p:txBody>
      </p:sp>
      <p:sp>
        <p:nvSpPr>
          <p:cNvPr id="2" name="Rectangle 1">
            <a:extLst>
              <a:ext uri="{FF2B5EF4-FFF2-40B4-BE49-F238E27FC236}">
                <a16:creationId xmlns:a16="http://schemas.microsoft.com/office/drawing/2014/main" id="{55262AC2-228B-2DB0-0D37-30AAA11D6162}"/>
              </a:ext>
            </a:extLst>
          </p:cNvPr>
          <p:cNvSpPr/>
          <p:nvPr/>
        </p:nvSpPr>
        <p:spPr bwMode="auto">
          <a:xfrm>
            <a:off x="1200313" y="1733541"/>
            <a:ext cx="3001793"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Baseline security</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 name="Rectangle 2">
            <a:extLst>
              <a:ext uri="{FF2B5EF4-FFF2-40B4-BE49-F238E27FC236}">
                <a16:creationId xmlns:a16="http://schemas.microsoft.com/office/drawing/2014/main" id="{351B366A-EFFC-D0E3-0729-3EB27606ABAC}"/>
              </a:ext>
            </a:extLst>
          </p:cNvPr>
          <p:cNvSpPr/>
          <p:nvPr/>
        </p:nvSpPr>
        <p:spPr bwMode="auto">
          <a:xfrm>
            <a:off x="4677194" y="1733541"/>
            <a:ext cx="280735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Core security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controls</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1E289825-EE9B-184D-462E-11F0B7B0727A}"/>
              </a:ext>
            </a:extLst>
          </p:cNvPr>
          <p:cNvSpPr/>
          <p:nvPr/>
        </p:nvSpPr>
        <p:spPr bwMode="auto">
          <a:xfrm>
            <a:off x="7959701" y="1733541"/>
            <a:ext cx="2939351"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Best in class security controls</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549997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685AD-C720-A79E-C467-4B74D83310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6D7939-F6EC-F510-7276-CB98E2410192}"/>
              </a:ext>
            </a:extLst>
          </p:cNvPr>
          <p:cNvSpPr>
            <a:spLocks noGrp="1"/>
          </p:cNvSpPr>
          <p:nvPr>
            <p:ph type="title"/>
          </p:nvPr>
        </p:nvSpPr>
        <p:spPr>
          <a:xfrm>
            <a:off x="574816" y="510988"/>
            <a:ext cx="6196098" cy="738664"/>
          </a:xfrm>
        </p:spPr>
        <p:txBody>
          <a:bodyPr/>
          <a:lstStyle/>
          <a:p>
            <a:r>
              <a:rPr lang="en-US" sz="2400">
                <a:latin typeface="Montserrat Black" panose="00000A00000000000000" pitchFamily="2" charset="0"/>
              </a:rPr>
              <a:t>Copilot brings additional CSP revenue and profitability opportunities    </a:t>
            </a:r>
          </a:p>
        </p:txBody>
      </p:sp>
      <p:sp>
        <p:nvSpPr>
          <p:cNvPr id="5" name="Rectangle: Rounded Corners 4">
            <a:extLst>
              <a:ext uri="{FF2B5EF4-FFF2-40B4-BE49-F238E27FC236}">
                <a16:creationId xmlns:a16="http://schemas.microsoft.com/office/drawing/2014/main" id="{1266080E-E580-3E71-908C-7B347CD40F39}"/>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89" name="Rectangle: Rounded Corners 4">
            <a:extLst>
              <a:ext uri="{FF2B5EF4-FFF2-40B4-BE49-F238E27FC236}">
                <a16:creationId xmlns:a16="http://schemas.microsoft.com/office/drawing/2014/main" id="{BEEEAF6D-B0D0-F2B5-51E2-E6214CB697C3}"/>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sp>
        <p:nvSpPr>
          <p:cNvPr id="4" name="Speech Bubble: Rectangle with Corners Rounded 3">
            <a:extLst>
              <a:ext uri="{FF2B5EF4-FFF2-40B4-BE49-F238E27FC236}">
                <a16:creationId xmlns:a16="http://schemas.microsoft.com/office/drawing/2014/main" id="{12619CC2-CC66-078C-BEFD-6442273426D4}"/>
              </a:ext>
            </a:extLst>
          </p:cNvPr>
          <p:cNvSpPr/>
          <p:nvPr/>
        </p:nvSpPr>
        <p:spPr bwMode="auto">
          <a:xfrm>
            <a:off x="574815" y="3256796"/>
            <a:ext cx="1613447" cy="1225868"/>
          </a:xfrm>
          <a:prstGeom prst="wedgeRoundRectCallout">
            <a:avLst>
              <a:gd name="adj1" fmla="val 89750"/>
              <a:gd name="adj2" fmla="val -4198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Sans Display Semibold"/>
                <a:ea typeface="+mn-ea"/>
                <a:cs typeface="+mn-cs"/>
              </a:rPr>
              <a:t>Partner services opportunity with Business Premium 2-3x license price</a:t>
            </a:r>
          </a:p>
        </p:txBody>
      </p:sp>
      <p:sp>
        <p:nvSpPr>
          <p:cNvPr id="6" name="Rectangle: Rounded Corners 5">
            <a:extLst>
              <a:ext uri="{FF2B5EF4-FFF2-40B4-BE49-F238E27FC236}">
                <a16:creationId xmlns:a16="http://schemas.microsoft.com/office/drawing/2014/main" id="{A890B4F0-DDEB-DACA-016A-794D1B4221E6}"/>
              </a:ext>
            </a:extLst>
          </p:cNvPr>
          <p:cNvSpPr/>
          <p:nvPr/>
        </p:nvSpPr>
        <p:spPr bwMode="auto">
          <a:xfrm>
            <a:off x="2853400" y="1629667"/>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Teams Phone</a:t>
            </a:r>
          </a:p>
        </p:txBody>
      </p:sp>
      <p:sp>
        <p:nvSpPr>
          <p:cNvPr id="7" name="Rectangle: Rounded Corners 6">
            <a:extLst>
              <a:ext uri="{FF2B5EF4-FFF2-40B4-BE49-F238E27FC236}">
                <a16:creationId xmlns:a16="http://schemas.microsoft.com/office/drawing/2014/main" id="{959385D2-EB81-8038-5451-DA92A947598D}"/>
              </a:ext>
            </a:extLst>
          </p:cNvPr>
          <p:cNvSpPr/>
          <p:nvPr/>
        </p:nvSpPr>
        <p:spPr bwMode="auto">
          <a:xfrm>
            <a:off x="2853400" y="2028449"/>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Teams Meeting room</a:t>
            </a:r>
          </a:p>
        </p:txBody>
      </p:sp>
      <p:sp>
        <p:nvSpPr>
          <p:cNvPr id="8" name="Rectangle: Rounded Corners 7">
            <a:extLst>
              <a:ext uri="{FF2B5EF4-FFF2-40B4-BE49-F238E27FC236}">
                <a16:creationId xmlns:a16="http://schemas.microsoft.com/office/drawing/2014/main" id="{69FAE6AC-7A44-7D37-A46C-196A1289E3C0}"/>
              </a:ext>
            </a:extLst>
          </p:cNvPr>
          <p:cNvSpPr/>
          <p:nvPr/>
        </p:nvSpPr>
        <p:spPr bwMode="auto">
          <a:xfrm>
            <a:off x="2853399" y="2427231"/>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Endpoint MDR/SOC </a:t>
            </a:r>
          </a:p>
        </p:txBody>
      </p:sp>
      <p:sp>
        <p:nvSpPr>
          <p:cNvPr id="9" name="Rectangle: Rounded Corners 8">
            <a:extLst>
              <a:ext uri="{FF2B5EF4-FFF2-40B4-BE49-F238E27FC236}">
                <a16:creationId xmlns:a16="http://schemas.microsoft.com/office/drawing/2014/main" id="{613B2301-06C9-86D0-C873-D9AA007C474C}"/>
              </a:ext>
            </a:extLst>
          </p:cNvPr>
          <p:cNvSpPr/>
          <p:nvPr/>
        </p:nvSpPr>
        <p:spPr bwMode="auto">
          <a:xfrm>
            <a:off x="2853400" y="2826013"/>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NIST/CIS security frameworks standardization </a:t>
            </a:r>
          </a:p>
        </p:txBody>
      </p:sp>
      <p:sp>
        <p:nvSpPr>
          <p:cNvPr id="10" name="Rectangle: Rounded Corners 9">
            <a:extLst>
              <a:ext uri="{FF2B5EF4-FFF2-40B4-BE49-F238E27FC236}">
                <a16:creationId xmlns:a16="http://schemas.microsoft.com/office/drawing/2014/main" id="{12DFF9F4-8E25-3562-F663-01D720F29B9C}"/>
              </a:ext>
            </a:extLst>
          </p:cNvPr>
          <p:cNvSpPr/>
          <p:nvPr/>
        </p:nvSpPr>
        <p:spPr bwMode="auto">
          <a:xfrm>
            <a:off x="2853400" y="3412080"/>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Risk assessment w/ secure score</a:t>
            </a:r>
          </a:p>
        </p:txBody>
      </p:sp>
      <p:sp>
        <p:nvSpPr>
          <p:cNvPr id="11" name="Rectangle: Rounded Corners 10">
            <a:extLst>
              <a:ext uri="{FF2B5EF4-FFF2-40B4-BE49-F238E27FC236}">
                <a16:creationId xmlns:a16="http://schemas.microsoft.com/office/drawing/2014/main" id="{10726E09-7D07-87AC-45CD-C87B41B9224A}"/>
              </a:ext>
            </a:extLst>
          </p:cNvPr>
          <p:cNvSpPr/>
          <p:nvPr/>
        </p:nvSpPr>
        <p:spPr bwMode="auto">
          <a:xfrm>
            <a:off x="2853400" y="3810862"/>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Onboarding services (email, endpoint, identity, remote access, etc.)</a:t>
            </a:r>
          </a:p>
        </p:txBody>
      </p:sp>
      <p:sp>
        <p:nvSpPr>
          <p:cNvPr id="12" name="Rectangle: Rounded Corners 11">
            <a:extLst>
              <a:ext uri="{FF2B5EF4-FFF2-40B4-BE49-F238E27FC236}">
                <a16:creationId xmlns:a16="http://schemas.microsoft.com/office/drawing/2014/main" id="{4A773A02-E43D-2A00-D641-23545AF49691}"/>
              </a:ext>
            </a:extLst>
          </p:cNvPr>
          <p:cNvSpPr/>
          <p:nvPr/>
        </p:nvSpPr>
        <p:spPr bwMode="auto">
          <a:xfrm>
            <a:off x="2853400" y="4396929"/>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Device lifecycle management </a:t>
            </a:r>
          </a:p>
        </p:txBody>
      </p:sp>
      <p:sp>
        <p:nvSpPr>
          <p:cNvPr id="13" name="Rectangle: Rounded Corners 12">
            <a:extLst>
              <a:ext uri="{FF2B5EF4-FFF2-40B4-BE49-F238E27FC236}">
                <a16:creationId xmlns:a16="http://schemas.microsoft.com/office/drawing/2014/main" id="{48484C00-3D60-4F70-ED5F-2CAD48D989C2}"/>
              </a:ext>
            </a:extLst>
          </p:cNvPr>
          <p:cNvSpPr/>
          <p:nvPr/>
        </p:nvSpPr>
        <p:spPr bwMode="auto">
          <a:xfrm>
            <a:off x="2853399" y="4795708"/>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Support </a:t>
            </a:r>
          </a:p>
        </p:txBody>
      </p:sp>
      <p:sp>
        <p:nvSpPr>
          <p:cNvPr id="14" name="Rectangle: Rounded Corners 13">
            <a:extLst>
              <a:ext uri="{FF2B5EF4-FFF2-40B4-BE49-F238E27FC236}">
                <a16:creationId xmlns:a16="http://schemas.microsoft.com/office/drawing/2014/main" id="{E8458ABC-4288-FB54-067C-EDC1B9370FE0}"/>
              </a:ext>
            </a:extLst>
          </p:cNvPr>
          <p:cNvSpPr/>
          <p:nvPr/>
        </p:nvSpPr>
        <p:spPr bwMode="auto">
          <a:xfrm>
            <a:off x="2853400" y="5395361"/>
            <a:ext cx="2557074" cy="951651"/>
          </a:xfrm>
          <a:prstGeom prst="roundRect">
            <a:avLst/>
          </a:prstGeom>
          <a:solidFill>
            <a:schemeClr val="accent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Microsoft 365 </a:t>
            </a:r>
            <a:b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Business Premium </a:t>
            </a:r>
            <a:b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standard services</a:t>
            </a:r>
          </a:p>
        </p:txBody>
      </p:sp>
      <p:sp>
        <p:nvSpPr>
          <p:cNvPr id="100" name="TextBox 99">
            <a:extLst>
              <a:ext uri="{FF2B5EF4-FFF2-40B4-BE49-F238E27FC236}">
                <a16:creationId xmlns:a16="http://schemas.microsoft.com/office/drawing/2014/main" id="{E6746804-A42D-AE28-54BF-F1913F592011}"/>
              </a:ext>
            </a:extLst>
          </p:cNvPr>
          <p:cNvSpPr txBox="1"/>
          <p:nvPr/>
        </p:nvSpPr>
        <p:spPr>
          <a:xfrm>
            <a:off x="6019040" y="3108592"/>
            <a:ext cx="999910" cy="738664"/>
          </a:xfrm>
          <a:prstGeom prst="rect">
            <a:avLst/>
          </a:prstGeom>
          <a:noFill/>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Business Premium managed services</a:t>
            </a:r>
          </a:p>
        </p:txBody>
      </p:sp>
      <p:sp>
        <p:nvSpPr>
          <p:cNvPr id="101" name="Right Brace 100">
            <a:extLst>
              <a:ext uri="{FF2B5EF4-FFF2-40B4-BE49-F238E27FC236}">
                <a16:creationId xmlns:a16="http://schemas.microsoft.com/office/drawing/2014/main" id="{A7335A89-B3BA-430A-245D-E4BB249F89BB}"/>
              </a:ext>
              <a:ext uri="{C183D7F6-B498-43B3-948B-1728B52AA6E4}">
                <adec:decorative xmlns:adec="http://schemas.microsoft.com/office/drawing/2017/decorative" val="1"/>
              </a:ext>
            </a:extLst>
          </p:cNvPr>
          <p:cNvSpPr/>
          <p:nvPr/>
        </p:nvSpPr>
        <p:spPr>
          <a:xfrm>
            <a:off x="5678050" y="1629667"/>
            <a:ext cx="245880" cy="3696515"/>
          </a:xfrm>
          <a:prstGeom prst="rightBrace">
            <a:avLst>
              <a:gd name="adj1" fmla="val 0"/>
              <a:gd name="adj2" fmla="val 49748"/>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2" name="Plus Sign 101">
            <a:extLst>
              <a:ext uri="{FF2B5EF4-FFF2-40B4-BE49-F238E27FC236}">
                <a16:creationId xmlns:a16="http://schemas.microsoft.com/office/drawing/2014/main" id="{B1F37D50-6212-6588-6094-8D982C121535}"/>
              </a:ext>
              <a:ext uri="{C183D7F6-B498-43B3-948B-1728B52AA6E4}">
                <adec:decorative xmlns:adec="http://schemas.microsoft.com/office/drawing/2017/decorative" val="1"/>
              </a:ext>
            </a:extLst>
          </p:cNvPr>
          <p:cNvSpPr/>
          <p:nvPr/>
        </p:nvSpPr>
        <p:spPr bwMode="auto">
          <a:xfrm>
            <a:off x="6389140" y="5716028"/>
            <a:ext cx="322530"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03" name="Right Brace 102">
            <a:extLst>
              <a:ext uri="{FF2B5EF4-FFF2-40B4-BE49-F238E27FC236}">
                <a16:creationId xmlns:a16="http://schemas.microsoft.com/office/drawing/2014/main" id="{8CB53B98-552D-2816-1C33-FD2C336A90D5}"/>
              </a:ext>
              <a:ext uri="{C183D7F6-B498-43B3-948B-1728B52AA6E4}">
                <adec:decorative xmlns:adec="http://schemas.microsoft.com/office/drawing/2017/decorative" val="1"/>
              </a:ext>
            </a:extLst>
          </p:cNvPr>
          <p:cNvSpPr/>
          <p:nvPr/>
        </p:nvSpPr>
        <p:spPr>
          <a:xfrm>
            <a:off x="5674117" y="5395360"/>
            <a:ext cx="275364" cy="969721"/>
          </a:xfrm>
          <a:prstGeom prst="rightBrace">
            <a:avLst>
              <a:gd name="adj1" fmla="val 0"/>
              <a:gd name="adj2" fmla="val 50000"/>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sp>
        <p:nvSpPr>
          <p:cNvPr id="104" name="Rectangle: Rounded Corners 4">
            <a:extLst>
              <a:ext uri="{FF2B5EF4-FFF2-40B4-BE49-F238E27FC236}">
                <a16:creationId xmlns:a16="http://schemas.microsoft.com/office/drawing/2014/main" id="{0E5D0F6C-5C2B-FD43-65F7-0A04BBA92BA5}"/>
              </a:ext>
              <a:ext uri="{C183D7F6-B498-43B3-948B-1728B52AA6E4}">
                <adec:decorative xmlns:adec="http://schemas.microsoft.com/office/drawing/2017/decorative" val="1"/>
              </a:ext>
            </a:extLst>
          </p:cNvPr>
          <p:cNvSpPr/>
          <p:nvPr/>
        </p:nvSpPr>
        <p:spPr bwMode="auto">
          <a:xfrm>
            <a:off x="7228424" y="213360"/>
            <a:ext cx="3061860" cy="6291268"/>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6" name="Rectangle: Rounded Corners 15">
            <a:extLst>
              <a:ext uri="{FF2B5EF4-FFF2-40B4-BE49-F238E27FC236}">
                <a16:creationId xmlns:a16="http://schemas.microsoft.com/office/drawing/2014/main" id="{3BCFB1D6-8C12-BFE8-DE9D-DB81CDF0E82B}"/>
              </a:ext>
            </a:extLst>
          </p:cNvPr>
          <p:cNvSpPr/>
          <p:nvPr/>
        </p:nvSpPr>
        <p:spPr bwMode="auto">
          <a:xfrm>
            <a:off x="7437898" y="34536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Extensions with Copilot Studio</a:t>
            </a:r>
          </a:p>
        </p:txBody>
      </p:sp>
      <p:sp>
        <p:nvSpPr>
          <p:cNvPr id="105" name="Rectangle: Rounded Corners 104">
            <a:extLst>
              <a:ext uri="{FF2B5EF4-FFF2-40B4-BE49-F238E27FC236}">
                <a16:creationId xmlns:a16="http://schemas.microsoft.com/office/drawing/2014/main" id="{15A1B79B-998F-B7BF-6E6A-E35AF75F5723}"/>
              </a:ext>
            </a:extLst>
          </p:cNvPr>
          <p:cNvSpPr/>
          <p:nvPr/>
        </p:nvSpPr>
        <p:spPr bwMode="auto">
          <a:xfrm>
            <a:off x="7437898" y="9752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Copilot for M365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user adoption &amp; training</a:t>
            </a:r>
          </a:p>
        </p:txBody>
      </p:sp>
      <p:sp>
        <p:nvSpPr>
          <p:cNvPr id="106" name="Rectangle: Rounded Corners 105">
            <a:extLst>
              <a:ext uri="{FF2B5EF4-FFF2-40B4-BE49-F238E27FC236}">
                <a16:creationId xmlns:a16="http://schemas.microsoft.com/office/drawing/2014/main" id="{5C7AB224-8CFF-828B-0D08-0FF1DFE08ACC}"/>
              </a:ext>
            </a:extLst>
          </p:cNvPr>
          <p:cNvSpPr/>
          <p:nvPr/>
        </p:nvSpPr>
        <p:spPr bwMode="auto">
          <a:xfrm>
            <a:off x="7437899" y="16066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Microsoft Copilot for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M365 Deployment</a:t>
            </a:r>
          </a:p>
        </p:txBody>
      </p:sp>
      <p:sp>
        <p:nvSpPr>
          <p:cNvPr id="107" name="Rectangle: Rounded Corners 106">
            <a:extLst>
              <a:ext uri="{FF2B5EF4-FFF2-40B4-BE49-F238E27FC236}">
                <a16:creationId xmlns:a16="http://schemas.microsoft.com/office/drawing/2014/main" id="{2CCE457C-A13B-BE56-70ED-FB9973C79F6E}"/>
              </a:ext>
            </a:extLst>
          </p:cNvPr>
          <p:cNvSpPr/>
          <p:nvPr/>
        </p:nvSpPr>
        <p:spPr bwMode="auto">
          <a:xfrm>
            <a:off x="7437899" y="22381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Microsoft Copilot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Deployment</a:t>
            </a:r>
          </a:p>
        </p:txBody>
      </p:sp>
      <p:sp>
        <p:nvSpPr>
          <p:cNvPr id="108" name="Rectangle: Rounded Corners 107">
            <a:extLst>
              <a:ext uri="{FF2B5EF4-FFF2-40B4-BE49-F238E27FC236}">
                <a16:creationId xmlns:a16="http://schemas.microsoft.com/office/drawing/2014/main" id="{6979F02E-7300-834A-54FD-0BA3038F5E78}"/>
              </a:ext>
            </a:extLst>
          </p:cNvPr>
          <p:cNvSpPr/>
          <p:nvPr/>
        </p:nvSpPr>
        <p:spPr bwMode="auto">
          <a:xfrm>
            <a:off x="7437899" y="28695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Data protection, restriction </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and labeling</a:t>
            </a:r>
          </a:p>
        </p:txBody>
      </p:sp>
      <p:sp>
        <p:nvSpPr>
          <p:cNvPr id="109" name="Rectangle: Rounded Corners 108">
            <a:extLst>
              <a:ext uri="{FF2B5EF4-FFF2-40B4-BE49-F238E27FC236}">
                <a16:creationId xmlns:a16="http://schemas.microsoft.com/office/drawing/2014/main" id="{57EC52FC-8130-7741-3FE9-52985447BCA8}"/>
              </a:ext>
            </a:extLst>
          </p:cNvPr>
          <p:cNvSpPr/>
          <p:nvPr/>
        </p:nvSpPr>
        <p:spPr bwMode="auto">
          <a:xfrm>
            <a:off x="7437899" y="35010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Save data to OneDrive</a:t>
            </a:r>
          </a:p>
        </p:txBody>
      </p:sp>
      <p:sp>
        <p:nvSpPr>
          <p:cNvPr id="110" name="Rectangle: Rounded Corners 109">
            <a:extLst>
              <a:ext uri="{FF2B5EF4-FFF2-40B4-BE49-F238E27FC236}">
                <a16:creationId xmlns:a16="http://schemas.microsoft.com/office/drawing/2014/main" id="{3CAF4DF7-6275-BC65-310F-3BDA39CCBF6C}"/>
              </a:ext>
            </a:extLst>
          </p:cNvPr>
          <p:cNvSpPr/>
          <p:nvPr/>
        </p:nvSpPr>
        <p:spPr bwMode="auto">
          <a:xfrm>
            <a:off x="7437899" y="41324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M365 foundational</a:t>
            </a:r>
            <a:b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b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productivity deployment</a:t>
            </a:r>
          </a:p>
        </p:txBody>
      </p:sp>
      <p:sp>
        <p:nvSpPr>
          <p:cNvPr id="111" name="Rectangle: Rounded Corners 110">
            <a:extLst>
              <a:ext uri="{FF2B5EF4-FFF2-40B4-BE49-F238E27FC236}">
                <a16:creationId xmlns:a16="http://schemas.microsoft.com/office/drawing/2014/main" id="{445B845C-AC70-20E6-9E7A-2EA89AB296D2}"/>
              </a:ext>
            </a:extLst>
          </p:cNvPr>
          <p:cNvSpPr/>
          <p:nvPr/>
        </p:nvSpPr>
        <p:spPr bwMode="auto">
          <a:xfrm>
            <a:off x="7437899" y="47639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661C5"/>
                </a:solidFill>
                <a:effectLst/>
                <a:uLnTx/>
                <a:uFillTx/>
                <a:latin typeface="Segoe Sans Display Semibold"/>
                <a:ea typeface="+mn-ea"/>
                <a:cs typeface="+mn-cs"/>
              </a:rPr>
              <a:t>AI readiness evaluation</a:t>
            </a:r>
          </a:p>
        </p:txBody>
      </p:sp>
      <p:sp>
        <p:nvSpPr>
          <p:cNvPr id="112" name="Rectangle: Rounded Corners 111">
            <a:extLst>
              <a:ext uri="{FF2B5EF4-FFF2-40B4-BE49-F238E27FC236}">
                <a16:creationId xmlns:a16="http://schemas.microsoft.com/office/drawing/2014/main" id="{12088822-C4BB-99AB-0446-A74F2FB07ED2}"/>
              </a:ext>
            </a:extLst>
          </p:cNvPr>
          <p:cNvSpPr/>
          <p:nvPr/>
        </p:nvSpPr>
        <p:spPr bwMode="auto">
          <a:xfrm>
            <a:off x="7437899" y="5395360"/>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n-ea"/>
                <a:cs typeface="+mn-cs"/>
              </a:rPr>
              <a:t>Copilot for M365</a:t>
            </a:r>
          </a:p>
        </p:txBody>
      </p:sp>
      <p:sp>
        <p:nvSpPr>
          <p:cNvPr id="113" name="TextBox 112">
            <a:extLst>
              <a:ext uri="{FF2B5EF4-FFF2-40B4-BE49-F238E27FC236}">
                <a16:creationId xmlns:a16="http://schemas.microsoft.com/office/drawing/2014/main" id="{C5942878-B407-75E7-8746-48375215A298}"/>
              </a:ext>
            </a:extLst>
          </p:cNvPr>
          <p:cNvSpPr txBox="1"/>
          <p:nvPr/>
        </p:nvSpPr>
        <p:spPr>
          <a:xfrm>
            <a:off x="10842692" y="992285"/>
            <a:ext cx="1123557" cy="1181862"/>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Copilot for M365 deployment and</a:t>
            </a:r>
            <a:br>
              <a:rPr kumimoji="0" lang="en-US" sz="1200" b="0" i="0" u="none" strike="noStrike" kern="1200" cap="none" spc="0" normalizeH="0" baseline="0" noProof="0">
                <a:ln>
                  <a:noFill/>
                </a:ln>
                <a:solidFill>
                  <a:prstClr val="black"/>
                </a:solidFill>
                <a:effectLst/>
                <a:uLnTx/>
                <a:uFillTx/>
                <a:latin typeface="Segoe Sans Display Semibold"/>
                <a:ea typeface="+mn-ea"/>
                <a:cs typeface="+mn-cs"/>
              </a:rPr>
            </a:b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adoption services</a:t>
            </a:r>
          </a:p>
        </p:txBody>
      </p:sp>
      <p:sp>
        <p:nvSpPr>
          <p:cNvPr id="114" name="Right Brace 113">
            <a:extLst>
              <a:ext uri="{FF2B5EF4-FFF2-40B4-BE49-F238E27FC236}">
                <a16:creationId xmlns:a16="http://schemas.microsoft.com/office/drawing/2014/main" id="{4E69CEA0-0FF4-A7D6-43D5-A780E696F0AE}"/>
              </a:ext>
              <a:ext uri="{C183D7F6-B498-43B3-948B-1728B52AA6E4}">
                <adec:decorative xmlns:adec="http://schemas.microsoft.com/office/drawing/2017/decorative" val="1"/>
              </a:ext>
            </a:extLst>
          </p:cNvPr>
          <p:cNvSpPr/>
          <p:nvPr/>
        </p:nvSpPr>
        <p:spPr>
          <a:xfrm>
            <a:off x="10385394" y="345367"/>
            <a:ext cx="421644" cy="2441386"/>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 name="TextBox 1">
            <a:extLst>
              <a:ext uri="{FF2B5EF4-FFF2-40B4-BE49-F238E27FC236}">
                <a16:creationId xmlns:a16="http://schemas.microsoft.com/office/drawing/2014/main" id="{307B9ECE-2B47-672E-049C-FB69B0F8029C}"/>
              </a:ext>
            </a:extLst>
          </p:cNvPr>
          <p:cNvSpPr txBox="1"/>
          <p:nvPr/>
        </p:nvSpPr>
        <p:spPr>
          <a:xfrm>
            <a:off x="10842692" y="3860585"/>
            <a:ext cx="1123557" cy="517065"/>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Display Semibold"/>
                <a:ea typeface="+mn-ea"/>
                <a:cs typeface="+mn-cs"/>
              </a:rPr>
              <a:t>Get AI Ready services</a:t>
            </a:r>
          </a:p>
        </p:txBody>
      </p:sp>
      <p:sp>
        <p:nvSpPr>
          <p:cNvPr id="15" name="Right Brace 14">
            <a:extLst>
              <a:ext uri="{FF2B5EF4-FFF2-40B4-BE49-F238E27FC236}">
                <a16:creationId xmlns:a16="http://schemas.microsoft.com/office/drawing/2014/main" id="{7CAB5565-475C-10E5-C5B6-174854F66A19}"/>
              </a:ext>
              <a:ext uri="{C183D7F6-B498-43B3-948B-1728B52AA6E4}">
                <adec:decorative xmlns:adec="http://schemas.microsoft.com/office/drawing/2017/decorative" val="1"/>
              </a:ext>
            </a:extLst>
          </p:cNvPr>
          <p:cNvSpPr/>
          <p:nvPr/>
        </p:nvSpPr>
        <p:spPr>
          <a:xfrm>
            <a:off x="10385394" y="2884886"/>
            <a:ext cx="421644" cy="2400657"/>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31801131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Tree>
    <p:extLst>
      <p:ext uri="{BB962C8B-B14F-4D97-AF65-F5344CB8AC3E}">
        <p14:creationId xmlns:p14="http://schemas.microsoft.com/office/powerpoint/2010/main" val="1793400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p:txBody>
          <a:bodyPr/>
          <a:lstStyle/>
          <a:p>
            <a:r>
              <a:rPr lang="en-AU"/>
              <a:t>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22783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dog&#10;&#10;Description automatically generated">
            <a:extLst>
              <a:ext uri="{FF2B5EF4-FFF2-40B4-BE49-F238E27FC236}">
                <a16:creationId xmlns:a16="http://schemas.microsoft.com/office/drawing/2014/main" id="{1258F7BE-C4B5-B578-287A-E4794CC5456D}"/>
              </a:ext>
            </a:extLst>
          </p:cNvPr>
          <p:cNvPicPr>
            <a:picLocks noGrp="1" noChangeAspect="1"/>
          </p:cNvPicPr>
          <p:nvPr>
            <p:ph idx="26"/>
          </p:nvPr>
        </p:nvPicPr>
        <p:blipFill>
          <a:blip r:embed="rId2">
            <a:extLst>
              <a:ext uri="{28A0092B-C50C-407E-A947-70E740481C1C}">
                <a14:useLocalDpi xmlns:a14="http://schemas.microsoft.com/office/drawing/2010/main" val="0"/>
              </a:ext>
            </a:extLst>
          </a:blip>
          <a:stretch>
            <a:fillRect/>
          </a:stretch>
        </p:blipFill>
        <p:spPr>
          <a:xfrm>
            <a:off x="7201037" y="2124621"/>
            <a:ext cx="4633912" cy="2608757"/>
          </a:xfrm>
          <a:prstGeom prst="rect">
            <a:avLst/>
          </a:prstGeom>
          <a:ln>
            <a:noFill/>
          </a:ln>
          <a:effectLst>
            <a:softEdge rad="112500"/>
          </a:effectLst>
        </p:spPr>
      </p:pic>
      <p:sp>
        <p:nvSpPr>
          <p:cNvPr id="5" name="Title 4">
            <a:extLst>
              <a:ext uri="{FF2B5EF4-FFF2-40B4-BE49-F238E27FC236}">
                <a16:creationId xmlns:a16="http://schemas.microsoft.com/office/drawing/2014/main" id="{BF24758F-6FAC-DD41-8636-BE88FFA50735}"/>
              </a:ext>
            </a:extLst>
          </p:cNvPr>
          <p:cNvSpPr>
            <a:spLocks noGrp="1"/>
          </p:cNvSpPr>
          <p:nvPr>
            <p:ph type="title"/>
          </p:nvPr>
        </p:nvSpPr>
        <p:spPr/>
        <p:txBody>
          <a:bodyPr/>
          <a:lstStyle/>
          <a:p>
            <a:r>
              <a:rPr lang="en-AU"/>
              <a:t>Microsoft Secure</a:t>
            </a:r>
          </a:p>
        </p:txBody>
      </p:sp>
      <p:sp>
        <p:nvSpPr>
          <p:cNvPr id="6" name="Content Placeholder 5">
            <a:extLst>
              <a:ext uri="{FF2B5EF4-FFF2-40B4-BE49-F238E27FC236}">
                <a16:creationId xmlns:a16="http://schemas.microsoft.com/office/drawing/2014/main" id="{C02206B9-E869-1988-10B8-28F3C4D4A70D}"/>
              </a:ext>
            </a:extLst>
          </p:cNvPr>
          <p:cNvSpPr>
            <a:spLocks noGrp="1"/>
          </p:cNvSpPr>
          <p:nvPr>
            <p:ph idx="25"/>
          </p:nvPr>
        </p:nvSpPr>
        <p:spPr>
          <a:xfrm>
            <a:off x="1044157" y="1690688"/>
            <a:ext cx="5722404" cy="4762363"/>
          </a:xfrm>
        </p:spPr>
        <p:txBody>
          <a:bodyPr>
            <a:normAutofit fontScale="92500" lnSpcReduction="10000"/>
          </a:bodyPr>
          <a:lstStyle/>
          <a:p>
            <a:r>
              <a:rPr lang="en-AU" sz="1600" b="1">
                <a:solidFill>
                  <a:srgbClr val="289ED8"/>
                </a:solidFill>
                <a:effectLst/>
                <a:cs typeface="Roboto" panose="02000000000000000000" pitchFamily="2" charset="0"/>
              </a:rPr>
              <a:t>Microsoft Secure 2024 </a:t>
            </a:r>
            <a:r>
              <a:rPr lang="en-AU" sz="1600">
                <a:effectLst/>
                <a:cs typeface="Roboto" panose="02000000000000000000" pitchFamily="2" charset="0"/>
              </a:rPr>
              <a:t>is a two-hour digital event from 5:00 AM – 7:00 AM NZT where Microsoft experts share insights, practices, and most importantly—new technology—to safeguard your organization.   —it’s an opportunity to be the first to see what Microsoft is building to help you secure your organization.</a:t>
            </a:r>
          </a:p>
          <a:p>
            <a:r>
              <a:rPr lang="en-AU" sz="1600">
                <a:effectLst/>
                <a:cs typeface="Roboto" panose="02000000000000000000" pitchFamily="2" charset="0"/>
              </a:rPr>
              <a:t>Whether you are new to security or a seasoned professional, you’ll find something valuable and relevant to help you take your security to the next level. AI, in the wrong hands, fuels sophisticated attacks exploiting system vulnerabilities. In the right hands, it empowers defenders, giving organizations a decisive advantage.  Expect some exciting announcements on the availability of Copilot for security.</a:t>
            </a:r>
          </a:p>
          <a:p>
            <a:r>
              <a:rPr lang="en-AU" sz="1600">
                <a:effectLst/>
                <a:cs typeface="Roboto" panose="02000000000000000000" pitchFamily="2" charset="0"/>
              </a:rPr>
              <a:t>So don’t wait. </a:t>
            </a:r>
            <a:r>
              <a:rPr lang="en-AU" sz="1600" u="sng">
                <a:solidFill>
                  <a:srgbClr val="0000FF"/>
                </a:solidFill>
                <a:effectLst/>
                <a:cs typeface="Roboto" panose="02000000000000000000" pitchFamily="2" charset="0"/>
                <a:hlinkClick r:id="rId3"/>
              </a:rPr>
              <a:t>Register today</a:t>
            </a:r>
            <a:r>
              <a:rPr lang="en-AU" sz="1600">
                <a:effectLst/>
                <a:cs typeface="Roboto" panose="02000000000000000000" pitchFamily="2" charset="0"/>
              </a:rPr>
              <a:t> and join me on March 14, 2024, from 5:00 AM – 7:00 AM NZT, for the ultimate AI security showcase. </a:t>
            </a:r>
          </a:p>
          <a:p>
            <a:r>
              <a:rPr lang="en-AU" sz="1600" b="1" i="1">
                <a:solidFill>
                  <a:srgbClr val="289ED8"/>
                </a:solidFill>
                <a:effectLst/>
                <a:cs typeface="Roboto" panose="02000000000000000000" pitchFamily="2" charset="0"/>
              </a:rPr>
              <a:t>Want more after Secure?</a:t>
            </a:r>
            <a:r>
              <a:rPr lang="en-AU" sz="1600" b="1">
                <a:solidFill>
                  <a:srgbClr val="289ED8"/>
                </a:solidFill>
                <a:effectLst/>
                <a:cs typeface="Roboto" panose="02000000000000000000" pitchFamily="2" charset="0"/>
              </a:rPr>
              <a:t>  </a:t>
            </a:r>
            <a:endParaRPr lang="en-AU" sz="1600">
              <a:solidFill>
                <a:srgbClr val="289ED8"/>
              </a:solidFill>
              <a:effectLst/>
              <a:cs typeface="Roboto" panose="02000000000000000000" pitchFamily="2" charset="0"/>
            </a:endParaRPr>
          </a:p>
          <a:p>
            <a:r>
              <a:rPr lang="en-AU" sz="1600">
                <a:effectLst/>
                <a:cs typeface="Roboto" panose="02000000000000000000" pitchFamily="2" charset="0"/>
              </a:rPr>
              <a:t>Practitioners can also join the Microsoft Secure Tech Accelerator post-event in the Tech Community on April 4, 2024. The 5-hour live event gives you deeper technical information on implementation and a chance to ask the team questions. </a:t>
            </a:r>
            <a:r>
              <a:rPr lang="en-AU" sz="1600" u="sng">
                <a:solidFill>
                  <a:srgbClr val="0000FF"/>
                </a:solidFill>
                <a:effectLst/>
                <a:cs typeface="Roboto" panose="02000000000000000000" pitchFamily="2" charset="0"/>
                <a:hlinkClick r:id="rId4"/>
              </a:rPr>
              <a:t>Learn more, RSVP, and build your schedule</a:t>
            </a:r>
            <a:r>
              <a:rPr lang="en-AU" sz="1600">
                <a:effectLst/>
                <a:cs typeface="Roboto" panose="02000000000000000000" pitchFamily="2" charset="0"/>
              </a:rPr>
              <a:t>.  3.00am -7.00am NZT.</a:t>
            </a:r>
          </a:p>
          <a:p>
            <a:endParaRPr lang="en-AU"/>
          </a:p>
        </p:txBody>
      </p:sp>
    </p:spTree>
    <p:extLst>
      <p:ext uri="{BB962C8B-B14F-4D97-AF65-F5344CB8AC3E}">
        <p14:creationId xmlns:p14="http://schemas.microsoft.com/office/powerpoint/2010/main" val="3962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62C4-6F7D-48FB-9B08-9308BBB54B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0D5B59-57EC-13B1-373C-230C9087B0E3}"/>
              </a:ext>
            </a:extLst>
          </p:cNvPr>
          <p:cNvSpPr>
            <a:spLocks noGrp="1"/>
          </p:cNvSpPr>
          <p:nvPr>
            <p:ph type="title"/>
          </p:nvPr>
        </p:nvSpPr>
        <p:spPr/>
        <p:txBody>
          <a:bodyPr/>
          <a:lstStyle/>
          <a:p>
            <a:r>
              <a:rPr lang="en-AU"/>
              <a:t>DD Microsoft Security Labs</a:t>
            </a:r>
          </a:p>
        </p:txBody>
      </p:sp>
      <p:sp>
        <p:nvSpPr>
          <p:cNvPr id="6" name="Content Placeholder 5">
            <a:extLst>
              <a:ext uri="{FF2B5EF4-FFF2-40B4-BE49-F238E27FC236}">
                <a16:creationId xmlns:a16="http://schemas.microsoft.com/office/drawing/2014/main" id="{E784C3C2-4D9B-B458-71B1-886BD0BB0905}"/>
              </a:ext>
            </a:extLst>
          </p:cNvPr>
          <p:cNvSpPr>
            <a:spLocks noGrp="1"/>
          </p:cNvSpPr>
          <p:nvPr>
            <p:ph idx="25"/>
          </p:nvPr>
        </p:nvSpPr>
        <p:spPr>
          <a:xfrm>
            <a:off x="1044158" y="2248037"/>
            <a:ext cx="5722404" cy="3316741"/>
          </a:xfrm>
        </p:spPr>
        <p:txBody>
          <a:bodyPr>
            <a:normAutofit/>
          </a:bodyPr>
          <a:lstStyle/>
          <a:p>
            <a:pPr algn="l"/>
            <a:r>
              <a:rPr lang="en-AU" b="0" i="0">
                <a:solidFill>
                  <a:srgbClr val="1B1C20"/>
                </a:solidFill>
                <a:effectLst/>
                <a:latin typeface="Roboto" panose="02000000000000000000" pitchFamily="2" charset="0"/>
              </a:rPr>
              <a:t>Join our experts </a:t>
            </a:r>
            <a:r>
              <a:rPr lang="en-AU" b="1" i="0">
                <a:solidFill>
                  <a:srgbClr val="1B1C20"/>
                </a:solidFill>
                <a:effectLst/>
                <a:latin typeface="Roboto" panose="02000000000000000000" pitchFamily="2" charset="0"/>
              </a:rPr>
              <a:t>Darren Bennett</a:t>
            </a:r>
            <a:r>
              <a:rPr lang="en-AU" b="0" i="0">
                <a:solidFill>
                  <a:srgbClr val="1B1C20"/>
                </a:solidFill>
                <a:effectLst/>
                <a:latin typeface="Roboto" panose="02000000000000000000" pitchFamily="2" charset="0"/>
              </a:rPr>
              <a:t>, </a:t>
            </a:r>
            <a:r>
              <a:rPr lang="en-AU" b="1" i="0">
                <a:solidFill>
                  <a:srgbClr val="1B1C20"/>
                </a:solidFill>
                <a:effectLst/>
                <a:latin typeface="Roboto" panose="02000000000000000000" pitchFamily="2" charset="0"/>
              </a:rPr>
              <a:t>Sean McGrath</a:t>
            </a:r>
            <a:r>
              <a:rPr lang="en-AU" b="0" i="0">
                <a:solidFill>
                  <a:srgbClr val="1B1C20"/>
                </a:solidFill>
                <a:effectLst/>
                <a:latin typeface="Roboto" panose="02000000000000000000" pitchFamily="2" charset="0"/>
              </a:rPr>
              <a:t> &amp; </a:t>
            </a:r>
            <a:r>
              <a:rPr lang="en-AU" b="1" i="0">
                <a:solidFill>
                  <a:srgbClr val="1B1C20"/>
                </a:solidFill>
                <a:effectLst/>
                <a:latin typeface="Roboto" panose="02000000000000000000" pitchFamily="2" charset="0"/>
              </a:rPr>
              <a:t>Steven </a:t>
            </a:r>
            <a:r>
              <a:rPr lang="en-AU" b="1" i="0" err="1">
                <a:solidFill>
                  <a:srgbClr val="1B1C20"/>
                </a:solidFill>
                <a:effectLst/>
                <a:latin typeface="Roboto" panose="02000000000000000000" pitchFamily="2" charset="0"/>
              </a:rPr>
              <a:t>Lanfranca</a:t>
            </a:r>
            <a:r>
              <a:rPr lang="en-AU" b="0" i="0">
                <a:solidFill>
                  <a:srgbClr val="1B1C20"/>
                </a:solidFill>
                <a:effectLst/>
                <a:latin typeface="Roboto" panose="02000000000000000000" pitchFamily="2" charset="0"/>
              </a:rPr>
              <a:t> as they host our 3-part Microsoft Security Deep Dive Series. Over the 3 virtual sessions, the team will deep dive into Microsoft's Modern Work Security platform. </a:t>
            </a:r>
          </a:p>
          <a:p>
            <a:pPr algn="l"/>
            <a:r>
              <a:rPr lang="en-AU" b="0" i="0">
                <a:solidFill>
                  <a:srgbClr val="1B1C20"/>
                </a:solidFill>
                <a:effectLst/>
                <a:latin typeface="Roboto" panose="02000000000000000000" pitchFamily="2" charset="0"/>
              </a:rPr>
              <a:t>These sessions will explore Microsoft 365 Security functionality as well as the intersection with Microsoft Azure to give you a thorough understanding of Microsoft’s Security platform for SMBs.</a:t>
            </a:r>
            <a:r>
              <a:rPr lang="en-AU" b="1" i="0">
                <a:solidFill>
                  <a:srgbClr val="1B1C20"/>
                </a:solidFill>
                <a:effectLst/>
                <a:latin typeface="Roboto" panose="02000000000000000000" pitchFamily="2" charset="0"/>
              </a:rPr>
              <a:t> </a:t>
            </a:r>
          </a:p>
          <a:p>
            <a:pPr algn="l"/>
            <a:r>
              <a:rPr lang="en-AU" b="0" i="0">
                <a:solidFill>
                  <a:srgbClr val="1B1C20"/>
                </a:solidFill>
                <a:effectLst/>
                <a:latin typeface="Roboto" panose="02000000000000000000" pitchFamily="2" charset="0"/>
              </a:rPr>
              <a:t>Sessions begin in a live practice environment and then move to discuss real customer scenarios as well as positioning guides to help you hit the ground running.  </a:t>
            </a:r>
          </a:p>
          <a:p>
            <a:pPr algn="l"/>
            <a:r>
              <a:rPr lang="en-AU" b="0" i="0">
                <a:solidFill>
                  <a:srgbClr val="1B1C20"/>
                </a:solidFill>
                <a:effectLst/>
                <a:latin typeface="Roboto" panose="02000000000000000000" pitchFamily="2" charset="0"/>
              </a:rPr>
              <a:t>The course runs across three 2-hour virtual sessions.</a:t>
            </a:r>
          </a:p>
        </p:txBody>
      </p:sp>
      <p:pic>
        <p:nvPicPr>
          <p:cNvPr id="8" name="Content Placeholder 7" descr="A person sitting at a desk with a computer&#10;&#10;Description automatically generated">
            <a:extLst>
              <a:ext uri="{FF2B5EF4-FFF2-40B4-BE49-F238E27FC236}">
                <a16:creationId xmlns:a16="http://schemas.microsoft.com/office/drawing/2014/main" id="{6B4B64FE-1B8D-3AC0-D79E-BEBFFD99D3A4}"/>
              </a:ext>
            </a:extLst>
          </p:cNvPr>
          <p:cNvPicPr>
            <a:picLocks noGrp="1" noChangeAspect="1"/>
          </p:cNvPicPr>
          <p:nvPr>
            <p:ph idx="26"/>
          </p:nvPr>
        </p:nvPicPr>
        <p:blipFill>
          <a:blip r:embed="rId3">
            <a:extLst>
              <a:ext uri="{28A0092B-C50C-407E-A947-70E740481C1C}">
                <a14:useLocalDpi xmlns:a14="http://schemas.microsoft.com/office/drawing/2010/main" val="0"/>
              </a:ext>
            </a:extLst>
          </a:blip>
          <a:stretch>
            <a:fillRect/>
          </a:stretch>
        </p:blipFill>
        <p:spPr>
          <a:xfrm>
            <a:off x="7650492" y="2586789"/>
            <a:ext cx="3952052" cy="2639236"/>
          </a:xfrm>
        </p:spPr>
      </p:pic>
      <p:sp>
        <p:nvSpPr>
          <p:cNvPr id="10" name="TextBox 9">
            <a:extLst>
              <a:ext uri="{FF2B5EF4-FFF2-40B4-BE49-F238E27FC236}">
                <a16:creationId xmlns:a16="http://schemas.microsoft.com/office/drawing/2014/main" id="{7FD61264-03EA-12C4-13F0-8FC567D79197}"/>
              </a:ext>
            </a:extLst>
          </p:cNvPr>
          <p:cNvSpPr txBox="1"/>
          <p:nvPr/>
        </p:nvSpPr>
        <p:spPr>
          <a:xfrm>
            <a:off x="1041351" y="5413382"/>
            <a:ext cx="5428029" cy="646331"/>
          </a:xfrm>
          <a:prstGeom prst="rect">
            <a:avLst/>
          </a:prstGeom>
          <a:noFill/>
        </p:spPr>
        <p:txBody>
          <a:bodyPr wrap="square">
            <a:spAutoFit/>
          </a:bodyPr>
          <a:lstStyle/>
          <a:p>
            <a:r>
              <a:rPr lang="en-AU">
                <a:hlinkClick r:id="rId4"/>
              </a:rPr>
              <a:t>Register for Session II: </a:t>
            </a:r>
            <a:r>
              <a:rPr lang="en-AU"/>
              <a:t>Tues 5th March 2024 12pm NZT</a:t>
            </a:r>
          </a:p>
          <a:p>
            <a:r>
              <a:rPr lang="en-AU">
                <a:hlinkClick r:id="rId4"/>
              </a:rPr>
              <a:t>Register for Session III: </a:t>
            </a:r>
            <a:r>
              <a:rPr lang="en-AU"/>
              <a:t>Tues 12th March 2024 12pm NZT</a:t>
            </a:r>
          </a:p>
        </p:txBody>
      </p:sp>
    </p:spTree>
    <p:extLst>
      <p:ext uri="{BB962C8B-B14F-4D97-AF65-F5344CB8AC3E}">
        <p14:creationId xmlns:p14="http://schemas.microsoft.com/office/powerpoint/2010/main" val="345431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8F7F-338A-D035-EC41-E5BADAE7EE3F}"/>
              </a:ext>
            </a:extLst>
          </p:cNvPr>
          <p:cNvSpPr>
            <a:spLocks noGrp="1"/>
          </p:cNvSpPr>
          <p:nvPr>
            <p:ph type="title"/>
          </p:nvPr>
        </p:nvSpPr>
        <p:spPr/>
        <p:txBody>
          <a:bodyPr/>
          <a:lstStyle/>
          <a:p>
            <a:r>
              <a:rPr lang="en-AU"/>
              <a:t>Security Depth Enablement</a:t>
            </a:r>
          </a:p>
        </p:txBody>
      </p:sp>
      <p:pic>
        <p:nvPicPr>
          <p:cNvPr id="8" name="Picture 7">
            <a:hlinkClick r:id="rId3"/>
            <a:extLst>
              <a:ext uri="{FF2B5EF4-FFF2-40B4-BE49-F238E27FC236}">
                <a16:creationId xmlns:a16="http://schemas.microsoft.com/office/drawing/2014/main" id="{77D7905C-E064-D938-21D2-B8F9A7F124BD}"/>
              </a:ext>
            </a:extLst>
          </p:cNvPr>
          <p:cNvPicPr>
            <a:picLocks noChangeAspect="1"/>
          </p:cNvPicPr>
          <p:nvPr/>
        </p:nvPicPr>
        <p:blipFill>
          <a:blip r:embed="rId4"/>
          <a:stretch>
            <a:fillRect/>
          </a:stretch>
        </p:blipFill>
        <p:spPr>
          <a:xfrm>
            <a:off x="1322070" y="1567130"/>
            <a:ext cx="9547860" cy="4825951"/>
          </a:xfrm>
          <a:prstGeom prst="rect">
            <a:avLst/>
          </a:prstGeom>
        </p:spPr>
      </p:pic>
      <p:sp>
        <p:nvSpPr>
          <p:cNvPr id="5" name="TextBox 4">
            <a:extLst>
              <a:ext uri="{FF2B5EF4-FFF2-40B4-BE49-F238E27FC236}">
                <a16:creationId xmlns:a16="http://schemas.microsoft.com/office/drawing/2014/main" id="{343BE885-A61D-83A9-1CB1-EE6A8C0A9308}"/>
              </a:ext>
            </a:extLst>
          </p:cNvPr>
          <p:cNvSpPr txBox="1"/>
          <p:nvPr/>
        </p:nvSpPr>
        <p:spPr>
          <a:xfrm>
            <a:off x="1524000" y="6393081"/>
            <a:ext cx="5593080" cy="307777"/>
          </a:xfrm>
          <a:prstGeom prst="rect">
            <a:avLst/>
          </a:prstGeom>
          <a:noFill/>
        </p:spPr>
        <p:txBody>
          <a:bodyPr wrap="square" rtlCol="0">
            <a:spAutoFit/>
          </a:bodyPr>
          <a:lstStyle/>
          <a:p>
            <a:r>
              <a:rPr lang="en-AU" sz="1400">
                <a:latin typeface="Roboto" panose="02000000000000000000" pitchFamily="2" charset="0"/>
                <a:ea typeface="Roboto" panose="02000000000000000000" pitchFamily="2" charset="0"/>
                <a:cs typeface="Roboto" panose="02000000000000000000" pitchFamily="2" charset="0"/>
              </a:rPr>
              <a:t>Access the Security Depth Enablement curriculum </a:t>
            </a:r>
            <a:r>
              <a:rPr lang="en-AU" sz="1400">
                <a:latin typeface="Roboto" panose="02000000000000000000" pitchFamily="2" charset="0"/>
                <a:ea typeface="Roboto" panose="02000000000000000000" pitchFamily="2" charset="0"/>
                <a:cs typeface="Roboto" panose="02000000000000000000" pitchFamily="2" charset="0"/>
                <a:hlinkClick r:id="rId3"/>
              </a:rPr>
              <a:t>here</a:t>
            </a:r>
            <a:r>
              <a:rPr lang="en-AU" sz="1400">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651685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08D6-ADB5-435C-3804-F6CBB9730D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7177FB-38EA-5148-2A50-D1D7A83536A5}"/>
              </a:ext>
            </a:extLst>
          </p:cNvPr>
          <p:cNvSpPr>
            <a:spLocks noGrp="1"/>
          </p:cNvSpPr>
          <p:nvPr>
            <p:ph type="title"/>
          </p:nvPr>
        </p:nvSpPr>
        <p:spPr>
          <a:xfrm>
            <a:off x="1044158" y="796738"/>
            <a:ext cx="6141502" cy="679365"/>
          </a:xfrm>
        </p:spPr>
        <p:txBody>
          <a:bodyPr/>
          <a:lstStyle/>
          <a:p>
            <a:r>
              <a:rPr lang="en-AU"/>
              <a:t>AVD Training Day: Data Fundamentals</a:t>
            </a:r>
          </a:p>
        </p:txBody>
      </p:sp>
      <p:sp>
        <p:nvSpPr>
          <p:cNvPr id="6" name="Content Placeholder 5">
            <a:extLst>
              <a:ext uri="{FF2B5EF4-FFF2-40B4-BE49-F238E27FC236}">
                <a16:creationId xmlns:a16="http://schemas.microsoft.com/office/drawing/2014/main" id="{5A45BAD5-7B0E-AEA5-6F71-AB5BF6FCD641}"/>
              </a:ext>
            </a:extLst>
          </p:cNvPr>
          <p:cNvSpPr>
            <a:spLocks noGrp="1"/>
          </p:cNvSpPr>
          <p:nvPr>
            <p:ph idx="25"/>
          </p:nvPr>
        </p:nvSpPr>
        <p:spPr>
          <a:xfrm>
            <a:off x="1044158" y="2248037"/>
            <a:ext cx="5722404" cy="3316741"/>
          </a:xfrm>
        </p:spPr>
        <p:txBody>
          <a:bodyPr>
            <a:normAutofit/>
          </a:bodyPr>
          <a:lstStyle/>
          <a:p>
            <a:pPr algn="l"/>
            <a:r>
              <a:rPr lang="en-AU" b="0" i="0">
                <a:solidFill>
                  <a:srgbClr val="1B1C20"/>
                </a:solidFill>
                <a:effectLst/>
                <a:latin typeface="Roboto" panose="02000000000000000000" pitchFamily="2" charset="0"/>
              </a:rPr>
              <a:t>Build the skills you need to create new opportunities and accelerate your understanding of Microsoft Cloud technologies at a </a:t>
            </a:r>
            <a:r>
              <a:rPr lang="en-AU" i="0">
                <a:solidFill>
                  <a:srgbClr val="1B1C20"/>
                </a:solidFill>
                <a:effectLst/>
                <a:latin typeface="Roboto" panose="02000000000000000000" pitchFamily="2" charset="0"/>
              </a:rPr>
              <a:t>free Microsoft Azure Virtual Training Day from Microsoft Learn</a:t>
            </a:r>
            <a:r>
              <a:rPr lang="en-AU" b="0" i="0">
                <a:solidFill>
                  <a:srgbClr val="1B1C20"/>
                </a:solidFill>
                <a:effectLst/>
                <a:latin typeface="Roboto" panose="02000000000000000000" pitchFamily="2" charset="0"/>
              </a:rPr>
              <a:t>. </a:t>
            </a:r>
          </a:p>
          <a:p>
            <a:pPr algn="l"/>
            <a:r>
              <a:rPr lang="en-AU" b="0" i="0">
                <a:solidFill>
                  <a:srgbClr val="1B1C20"/>
                </a:solidFill>
                <a:effectLst/>
                <a:latin typeface="Roboto" panose="02000000000000000000" pitchFamily="2" charset="0"/>
              </a:rPr>
              <a:t>Join us at Data Fundamentals to master the basics of core data concepts and explore Azure cloud data services. You’ll learn about Azure relational database services and Azure Storage for non-relational data, and discover the benefits of Azure Cosmos DB, a fast NoSQL database with open APIs for any scale. We’ll also discuss options for large-scale data </a:t>
            </a:r>
            <a:r>
              <a:rPr lang="en-AU" b="0" i="0" err="1">
                <a:solidFill>
                  <a:srgbClr val="1B1C20"/>
                </a:solidFill>
                <a:effectLst/>
                <a:latin typeface="Roboto" panose="02000000000000000000" pitchFamily="2" charset="0"/>
              </a:rPr>
              <a:t>lakehouses</a:t>
            </a:r>
            <a:r>
              <a:rPr lang="en-AU" b="0" i="0">
                <a:solidFill>
                  <a:srgbClr val="1B1C20"/>
                </a:solidFill>
                <a:effectLst/>
                <a:latin typeface="Roboto" panose="02000000000000000000" pitchFamily="2" charset="0"/>
              </a:rPr>
              <a:t> and data warehouses, real-time analytics and data visualisation.</a:t>
            </a:r>
          </a:p>
          <a:p>
            <a:pPr algn="l"/>
            <a:endParaRPr lang="en-AU">
              <a:solidFill>
                <a:srgbClr val="1B1C20"/>
              </a:solidFill>
            </a:endParaRPr>
          </a:p>
          <a:p>
            <a:pPr algn="l"/>
            <a:endParaRPr lang="en-AU" b="0" i="0">
              <a:solidFill>
                <a:srgbClr val="1B1C20"/>
              </a:solidFill>
              <a:effectLst/>
              <a:latin typeface="Roboto" panose="02000000000000000000" pitchFamily="2" charset="0"/>
            </a:endParaRPr>
          </a:p>
        </p:txBody>
      </p:sp>
      <p:pic>
        <p:nvPicPr>
          <p:cNvPr id="7" name="Content Placeholder 6" descr="A white background with black text and pink line&#10;&#10;Description automatically generated">
            <a:extLst>
              <a:ext uri="{FF2B5EF4-FFF2-40B4-BE49-F238E27FC236}">
                <a16:creationId xmlns:a16="http://schemas.microsoft.com/office/drawing/2014/main" id="{E771D06F-D15D-6B39-6D08-A55ED3AF2AA0}"/>
              </a:ext>
            </a:extLst>
          </p:cNvPr>
          <p:cNvPicPr>
            <a:picLocks noGrp="1" noChangeAspect="1"/>
          </p:cNvPicPr>
          <p:nvPr>
            <p:ph idx="26"/>
          </p:nvPr>
        </p:nvPicPr>
        <p:blipFill>
          <a:blip r:embed="rId3">
            <a:extLst>
              <a:ext uri="{28A0092B-C50C-407E-A947-70E740481C1C}">
                <a14:useLocalDpi xmlns:a14="http://schemas.microsoft.com/office/drawing/2010/main" val="0"/>
              </a:ext>
            </a:extLst>
          </a:blip>
          <a:stretch>
            <a:fillRect/>
          </a:stretch>
        </p:blipFill>
        <p:spPr>
          <a:xfrm>
            <a:off x="7386363" y="2720938"/>
            <a:ext cx="4489681" cy="1416123"/>
          </a:xfrm>
        </p:spPr>
      </p:pic>
      <p:sp>
        <p:nvSpPr>
          <p:cNvPr id="9" name="TextBox 8">
            <a:hlinkClick r:id="rId4"/>
            <a:extLst>
              <a:ext uri="{FF2B5EF4-FFF2-40B4-BE49-F238E27FC236}">
                <a16:creationId xmlns:a16="http://schemas.microsoft.com/office/drawing/2014/main" id="{3356037D-1D20-8120-6EFF-F8E1BBA53E85}"/>
              </a:ext>
            </a:extLst>
          </p:cNvPr>
          <p:cNvSpPr txBox="1"/>
          <p:nvPr/>
        </p:nvSpPr>
        <p:spPr>
          <a:xfrm>
            <a:off x="1044158" y="5180296"/>
            <a:ext cx="5912902" cy="1846659"/>
          </a:xfrm>
          <a:prstGeom prst="rect">
            <a:avLst/>
          </a:prstGeom>
          <a:noFill/>
        </p:spPr>
        <p:txBody>
          <a:bodyPr wrap="square">
            <a:spAutoFit/>
          </a:bodyPr>
          <a:lstStyle/>
          <a:p>
            <a: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t>Monday, 4 March 2024</a:t>
            </a:r>
            <a:b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br>
            <a: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t>| 10:00 AM - 12:15 PM AEDT (GMT+11) Sydney |</a:t>
            </a:r>
            <a:b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br>
            <a: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t>12:00 PM - 2:15 PM NZDT (GMT+13) Auckland</a:t>
            </a:r>
            <a:b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br>
            <a: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t>Tuesday, 5 March 2024</a:t>
            </a:r>
            <a:b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br>
            <a: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t>| 10:00 AM - 11:50 AM AEDT (GMT+11) Sydney |</a:t>
            </a:r>
            <a:b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br>
            <a:r>
              <a:rPr lang="en-AU" sz="1600">
                <a:solidFill>
                  <a:srgbClr val="464646"/>
                </a:solidFill>
                <a:effectLst/>
                <a:latin typeface="Roboto" panose="02000000000000000000" pitchFamily="2" charset="0"/>
                <a:ea typeface="Roboto" panose="02000000000000000000" pitchFamily="2" charset="0"/>
                <a:cs typeface="Roboto" panose="02000000000000000000" pitchFamily="2" charset="0"/>
              </a:rPr>
              <a:t>12:00 PM - 1:50 PM NZDT (GMT+13) Auckland</a:t>
            </a:r>
            <a:br>
              <a:rPr lang="en-AU" sz="1600">
                <a:solidFill>
                  <a:srgbClr val="464646"/>
                </a:solidFill>
                <a:effectLst/>
                <a:latin typeface="Segoe UI" panose="020B0502040204020203" pitchFamily="34" charset="0"/>
                <a:ea typeface="Calibri" panose="020F0502020204030204" pitchFamily="34" charset="0"/>
              </a:rPr>
            </a:br>
            <a:endParaRPr lang="en-AU" sz="1600"/>
          </a:p>
        </p:txBody>
      </p:sp>
    </p:spTree>
    <p:extLst>
      <p:ext uri="{BB962C8B-B14F-4D97-AF65-F5344CB8AC3E}">
        <p14:creationId xmlns:p14="http://schemas.microsoft.com/office/powerpoint/2010/main" val="195967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C8C30-5EA7-81E7-814B-877526B376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B1ABBA-D9E0-20FA-700D-5E44DF47FBC7}"/>
              </a:ext>
            </a:extLst>
          </p:cNvPr>
          <p:cNvSpPr>
            <a:spLocks noGrp="1"/>
          </p:cNvSpPr>
          <p:nvPr>
            <p:ph type="title"/>
          </p:nvPr>
        </p:nvSpPr>
        <p:spPr>
          <a:xfrm>
            <a:off x="1044158" y="796738"/>
            <a:ext cx="6141502" cy="679365"/>
          </a:xfrm>
        </p:spPr>
        <p:txBody>
          <a:bodyPr/>
          <a:lstStyle/>
          <a:p>
            <a:r>
              <a:rPr lang="en-AU"/>
              <a:t>What’s Next for Copilot Event</a:t>
            </a:r>
          </a:p>
        </p:txBody>
      </p:sp>
      <p:sp>
        <p:nvSpPr>
          <p:cNvPr id="6" name="Content Placeholder 5">
            <a:extLst>
              <a:ext uri="{FF2B5EF4-FFF2-40B4-BE49-F238E27FC236}">
                <a16:creationId xmlns:a16="http://schemas.microsoft.com/office/drawing/2014/main" id="{EE6E839C-A34E-B7DC-96B9-C9ECE13793BC}"/>
              </a:ext>
            </a:extLst>
          </p:cNvPr>
          <p:cNvSpPr>
            <a:spLocks noGrp="1"/>
          </p:cNvSpPr>
          <p:nvPr>
            <p:ph idx="25"/>
          </p:nvPr>
        </p:nvSpPr>
        <p:spPr>
          <a:xfrm>
            <a:off x="1044158" y="2248037"/>
            <a:ext cx="5722404" cy="3813225"/>
          </a:xfrm>
        </p:spPr>
        <p:txBody>
          <a:bodyPr>
            <a:normAutofit/>
          </a:bodyPr>
          <a:lstStyle/>
          <a:p>
            <a:pPr algn="l"/>
            <a:r>
              <a:rPr lang="en-AU" b="1" i="0">
                <a:solidFill>
                  <a:srgbClr val="ED5225"/>
                </a:solidFill>
                <a:effectLst/>
                <a:latin typeface="Roboto" panose="02000000000000000000" pitchFamily="2" charset="0"/>
              </a:rPr>
              <a:t>What's Next for CSP Partners and Microsoft Copilot</a:t>
            </a:r>
          </a:p>
          <a:p>
            <a:pPr algn="l"/>
            <a:r>
              <a:rPr lang="en-AU">
                <a:solidFill>
                  <a:srgbClr val="1B1C20"/>
                </a:solidFill>
              </a:rPr>
              <a:t>Build on the Copilot for Microsoft 365 momentum and help your customers drive adoption and expansion by leveraging early Copilot learnings and best practices. Combine the power of Copilot for Microsoft 365 with role-specific insight and actions from </a:t>
            </a:r>
            <a:r>
              <a:rPr lang="en-AU">
                <a:solidFill>
                  <a:srgbClr val="ED5225"/>
                </a:solidFill>
              </a:rPr>
              <a:t>Microsoft Copilot for Sales </a:t>
            </a:r>
            <a:r>
              <a:rPr lang="en-AU">
                <a:solidFill>
                  <a:srgbClr val="1B1C20"/>
                </a:solidFill>
              </a:rPr>
              <a:t>and </a:t>
            </a:r>
            <a:r>
              <a:rPr lang="en-AU">
                <a:solidFill>
                  <a:srgbClr val="ED5225"/>
                </a:solidFill>
              </a:rPr>
              <a:t>Microsoft Copilot for Service</a:t>
            </a:r>
            <a:r>
              <a:rPr lang="en-AU">
                <a:solidFill>
                  <a:srgbClr val="1B1C20"/>
                </a:solidFill>
              </a:rPr>
              <a:t>. Learn how Dynamics 365 Business Central and its new Copilot capabilities bring unmatched value to customers who are looking for a business management solution that works seamlessly with their Microsoft 365 productivity and collaboration suite.   </a:t>
            </a:r>
          </a:p>
          <a:p>
            <a:pPr algn="l"/>
            <a:r>
              <a:rPr lang="en-AU" b="1">
                <a:solidFill>
                  <a:srgbClr val="1B1C20"/>
                </a:solidFill>
              </a:rPr>
              <a:t>When</a:t>
            </a:r>
            <a:r>
              <a:rPr lang="en-AU">
                <a:solidFill>
                  <a:srgbClr val="1B1C20"/>
                </a:solidFill>
              </a:rPr>
              <a:t>: March 01, 2024 2:00 PM (Pacific/Auckland)</a:t>
            </a:r>
          </a:p>
          <a:p>
            <a:pPr algn="l"/>
            <a:r>
              <a:rPr lang="en-AU">
                <a:solidFill>
                  <a:srgbClr val="1B1C20"/>
                </a:solidFill>
              </a:rPr>
              <a:t>Duration: 1 hour</a:t>
            </a:r>
          </a:p>
          <a:p>
            <a:pPr algn="l"/>
            <a:r>
              <a:rPr lang="en-AU">
                <a:solidFill>
                  <a:srgbClr val="1B1C20"/>
                </a:solidFill>
              </a:rPr>
              <a:t>Register </a:t>
            </a:r>
            <a:r>
              <a:rPr lang="en-AU">
                <a:solidFill>
                  <a:srgbClr val="1B1C20"/>
                </a:solidFill>
                <a:hlinkClick r:id="rId3"/>
              </a:rPr>
              <a:t>here</a:t>
            </a:r>
            <a:r>
              <a:rPr lang="en-AU">
                <a:solidFill>
                  <a:srgbClr val="1B1C20"/>
                </a:solidFill>
              </a:rPr>
              <a:t>. </a:t>
            </a:r>
          </a:p>
          <a:p>
            <a:pPr algn="l"/>
            <a:endParaRPr lang="en-AU" b="0" i="0">
              <a:solidFill>
                <a:srgbClr val="1B1C20"/>
              </a:solidFill>
              <a:effectLst/>
              <a:latin typeface="Roboto" panose="02000000000000000000" pitchFamily="2" charset="0"/>
            </a:endParaRPr>
          </a:p>
        </p:txBody>
      </p:sp>
      <p:pic>
        <p:nvPicPr>
          <p:cNvPr id="8" name="Content Placeholder 7" descr="A blurry image of a person's face&#10;&#10;Description automatically generated">
            <a:extLst>
              <a:ext uri="{FF2B5EF4-FFF2-40B4-BE49-F238E27FC236}">
                <a16:creationId xmlns:a16="http://schemas.microsoft.com/office/drawing/2014/main" id="{B31EECB0-CC4C-6D29-58EE-2BF59B64430D}"/>
              </a:ext>
            </a:extLst>
          </p:cNvPr>
          <p:cNvPicPr>
            <a:picLocks noGrp="1" noChangeAspect="1"/>
          </p:cNvPicPr>
          <p:nvPr>
            <p:ph idx="26"/>
          </p:nvPr>
        </p:nvPicPr>
        <p:blipFill>
          <a:blip r:embed="rId4">
            <a:extLst>
              <a:ext uri="{28A0092B-C50C-407E-A947-70E740481C1C}">
                <a14:useLocalDpi xmlns:a14="http://schemas.microsoft.com/office/drawing/2010/main" val="0"/>
              </a:ext>
            </a:extLst>
          </a:blip>
          <a:stretch>
            <a:fillRect/>
          </a:stretch>
        </p:blipFill>
        <p:spPr>
          <a:xfrm>
            <a:off x="7359968" y="2926993"/>
            <a:ext cx="4633912" cy="1004014"/>
          </a:xfrm>
        </p:spPr>
      </p:pic>
    </p:spTree>
    <p:extLst>
      <p:ext uri="{BB962C8B-B14F-4D97-AF65-F5344CB8AC3E}">
        <p14:creationId xmlns:p14="http://schemas.microsoft.com/office/powerpoint/2010/main" val="152241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3744968" y="2507992"/>
            <a:ext cx="7515344" cy="937393"/>
          </a:xfrm>
        </p:spPr>
        <p:txBody>
          <a:bodyPr/>
          <a:lstStyle/>
          <a:p>
            <a:r>
              <a:rPr lang="en-AU"/>
              <a:t>Microsoft Copilot for Microsoft 365</a:t>
            </a:r>
          </a:p>
        </p:txBody>
      </p:sp>
      <p:pic>
        <p:nvPicPr>
          <p:cNvPr id="5" name="Content Placeholder 4" descr="A rainbow colored logo on a black background&#10;&#10;Description automatically generated">
            <a:extLst>
              <a:ext uri="{FF2B5EF4-FFF2-40B4-BE49-F238E27FC236}">
                <a16:creationId xmlns:a16="http://schemas.microsoft.com/office/drawing/2014/main" id="{A42FA736-401F-944E-73FD-23FF6BAB4616}"/>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4144" y="1076325"/>
            <a:ext cx="2913063" cy="2913063"/>
          </a:xfrm>
        </p:spPr>
      </p:pic>
    </p:spTree>
    <p:extLst>
      <p:ext uri="{BB962C8B-B14F-4D97-AF65-F5344CB8AC3E}">
        <p14:creationId xmlns:p14="http://schemas.microsoft.com/office/powerpoint/2010/main" val="3349129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5.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953C83-2A4B-410F-93F8-57447A6D4ECE}">
  <ds:schemaRefs>
    <ds:schemaRef ds:uri="456d9ceb-753b-4687-b044-32f2c6a9d264"/>
    <ds:schemaRef ds:uri="d5d3d20d-99fc-41b1-970c-90028ee048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22</Notes>
  <HiddenSlides>8</HiddenSlide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Office Theme</vt:lpstr>
      <vt:lpstr>LIGHT GRAY TEMPLATE</vt:lpstr>
      <vt:lpstr>1_Office Theme</vt:lpstr>
      <vt:lpstr>1_CSP Copilot Template - CONDENSED - Diamond 12/23</vt:lpstr>
      <vt:lpstr>Custom Design</vt:lpstr>
      <vt:lpstr>2_Black Template</vt:lpstr>
      <vt:lpstr>Dicker Data Webinar   Microsoft Copilot for M365</vt:lpstr>
      <vt:lpstr>Agenda</vt:lpstr>
      <vt:lpstr>News</vt:lpstr>
      <vt:lpstr>Microsoft Secure</vt:lpstr>
      <vt:lpstr>DD Microsoft Security Labs</vt:lpstr>
      <vt:lpstr>Security Depth Enablement</vt:lpstr>
      <vt:lpstr>AVD Training Day: Data Fundamentals</vt:lpstr>
      <vt:lpstr>What’s Next for Copilot Event</vt:lpstr>
      <vt:lpstr>Microsoft Copilot for Microsoft 365</vt:lpstr>
      <vt:lpstr>Overview</vt:lpstr>
      <vt:lpstr>Data, Security &amp; Privacy</vt:lpstr>
      <vt:lpstr>Licensing &amp; Availability</vt:lpstr>
      <vt:lpstr>Use cases</vt:lpstr>
      <vt:lpstr>Copilot in Teams</vt:lpstr>
      <vt:lpstr>Copilot with Commercial Data Protection</vt:lpstr>
      <vt:lpstr>Copilot feature  comparison</vt:lpstr>
      <vt:lpstr>Getting Customers AI Ready</vt:lpstr>
      <vt:lpstr>Partner Opportunity</vt:lpstr>
      <vt:lpstr>Copilot brings additional CSP revenue and profitability opportunities    </vt:lpstr>
      <vt:lpstr>PowerPoint Presentation</vt:lpstr>
      <vt:lpstr>PowerPoint Presentation</vt:lpstr>
      <vt:lpstr>Copilot brings additional CSP revenue and profitability opportunities    </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revision>2</cp:revision>
  <dcterms:created xsi:type="dcterms:W3CDTF">2024-02-08T21:30:36Z</dcterms:created>
  <dcterms:modified xsi:type="dcterms:W3CDTF">2024-02-28T21:28:29Z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